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69" r:id="rId3"/>
    <p:sldId id="267" r:id="rId4"/>
    <p:sldId id="256" r:id="rId5"/>
    <p:sldId id="258" r:id="rId6"/>
    <p:sldId id="301" r:id="rId7"/>
    <p:sldId id="302" r:id="rId8"/>
    <p:sldId id="299" r:id="rId9"/>
    <p:sldId id="303" r:id="rId10"/>
    <p:sldId id="297" r:id="rId11"/>
    <p:sldId id="305" r:id="rId12"/>
    <p:sldId id="278" r:id="rId13"/>
    <p:sldId id="306" r:id="rId14"/>
    <p:sldId id="280" r:id="rId15"/>
    <p:sldId id="279" r:id="rId16"/>
    <p:sldId id="307" r:id="rId17"/>
    <p:sldId id="282" r:id="rId18"/>
    <p:sldId id="283" r:id="rId19"/>
    <p:sldId id="284" r:id="rId20"/>
    <p:sldId id="286" r:id="rId21"/>
    <p:sldId id="285" r:id="rId22"/>
    <p:sldId id="287" r:id="rId23"/>
    <p:sldId id="304" r:id="rId24"/>
    <p:sldId id="288" r:id="rId25"/>
    <p:sldId id="289" r:id="rId26"/>
    <p:sldId id="308" r:id="rId27"/>
    <p:sldId id="259" r:id="rId28"/>
    <p:sldId id="260" r:id="rId29"/>
    <p:sldId id="266" r:id="rId30"/>
    <p:sldId id="309" r:id="rId31"/>
    <p:sldId id="272" r:id="rId32"/>
    <p:sldId id="261" r:id="rId33"/>
    <p:sldId id="264" r:id="rId34"/>
    <p:sldId id="265" r:id="rId35"/>
    <p:sldId id="271" r:id="rId36"/>
    <p:sldId id="273" r:id="rId37"/>
    <p:sldId id="274" r:id="rId38"/>
    <p:sldId id="276" r:id="rId39"/>
    <p:sldId id="275" r:id="rId40"/>
    <p:sldId id="290" r:id="rId41"/>
    <p:sldId id="293" r:id="rId42"/>
    <p:sldId id="294" r:id="rId43"/>
    <p:sldId id="295" r:id="rId44"/>
    <p:sldId id="296" r:id="rId45"/>
    <p:sldId id="311" r:id="rId46"/>
    <p:sldId id="312" r:id="rId47"/>
    <p:sldId id="314" r:id="rId48"/>
    <p:sldId id="277" r:id="rId49"/>
    <p:sldId id="263" r:id="rId50"/>
    <p:sldId id="268" r:id="rId51"/>
    <p:sldId id="300" r:id="rId52"/>
    <p:sldId id="316" r:id="rId53"/>
    <p:sldId id="315" r:id="rId54"/>
    <p:sldId id="270" r:id="rId55"/>
    <p:sldId id="28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5" autoAdjust="0"/>
  </p:normalViewPr>
  <p:slideViewPr>
    <p:cSldViewPr>
      <p:cViewPr>
        <p:scale>
          <a:sx n="40" d="100"/>
          <a:sy n="40" d="100"/>
        </p:scale>
        <p:origin x="-2256" y="-6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77215-5757-449B-B923-6A7F862BAF92}" type="datetimeFigureOut">
              <a:rPr lang="en-US" smtClean="0"/>
              <a:pPr/>
              <a:t>3/22/2013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2D4FF-0292-4C99-AB25-3884E112F4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nextpoint.com/" TargetMode="External"/><Relationship Id="rId3" Type="http://schemas.openxmlformats.org/officeDocument/2006/relationships/hyperlink" Target="http://www.actiance.com/" TargetMode="External"/><Relationship Id="rId7" Type="http://schemas.openxmlformats.org/officeDocument/2006/relationships/hyperlink" Target="http://hearsaysocial.com/"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www.hanzoarchives.com/" TargetMode="External"/><Relationship Id="rId11" Type="http://schemas.openxmlformats.org/officeDocument/2006/relationships/hyperlink" Target="http://www.x1discovery.com/" TargetMode="External"/><Relationship Id="rId5" Type="http://schemas.openxmlformats.org/officeDocument/2006/relationships/hyperlink" Target="http://gnip.com/" TargetMode="External"/><Relationship Id="rId10" Type="http://schemas.openxmlformats.org/officeDocument/2006/relationships/hyperlink" Target="http://www.sociallogix.com/" TargetMode="External"/><Relationship Id="rId4" Type="http://schemas.openxmlformats.org/officeDocument/2006/relationships/hyperlink" Target="http://www.autonomy.com/" TargetMode="External"/><Relationship Id="rId9" Type="http://schemas.openxmlformats.org/officeDocument/2006/relationships/hyperlink" Target="http://www.socialware.co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what we tend to think of when we think of web archives:  people are stupid on social networking.  My first experience with web archives and law was when at a hearing baby’s daddy whipped out new photos of baby’s momma.  She was pregnant again had beer in one hand, joint in the other, and a man flashing a gang sign was hugging her.</a:t>
            </a:r>
          </a:p>
          <a:p>
            <a:endParaRPr lang="en-US" baseline="0" dirty="0" smtClean="0"/>
          </a:p>
          <a:p>
            <a:r>
              <a:rPr lang="en-US" dirty="0" smtClean="0"/>
              <a:t>Photo by </a:t>
            </a:r>
            <a:r>
              <a:rPr lang="en-US" dirty="0" err="1" smtClean="0"/>
              <a:t>zippaparazza</a:t>
            </a:r>
            <a:r>
              <a:rPr lang="en-US" dirty="0" smtClean="0"/>
              <a:t>! Licensed http://creativecommons.org/licenses/by-nc-nd/2.0/ collected from</a:t>
            </a:r>
            <a:r>
              <a:rPr lang="en-US" baseline="0" dirty="0" smtClean="0"/>
              <a:t> http://www.flickr.com/photos/zipporah/2898210818/sizes/o/in/photostream/</a:t>
            </a:r>
          </a:p>
        </p:txBody>
      </p:sp>
      <p:sp>
        <p:nvSpPr>
          <p:cNvPr id="4" name="Slide Number Placeholder 3"/>
          <p:cNvSpPr>
            <a:spLocks noGrp="1"/>
          </p:cNvSpPr>
          <p:nvPr>
            <p:ph type="sldNum" sz="quarter" idx="10"/>
          </p:nvPr>
        </p:nvSpPr>
        <p:spPr/>
        <p:txBody>
          <a:bodyPr/>
          <a:lstStyle/>
          <a:p>
            <a:fld id="{93B2D4FF-0292-4C99-AB25-3884E112F48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of the tree is from http://www.geograph.org.uk/photo/128245 .  This is licensed http://creativecommons.org/licenses/by-sa/2.0/ and was taken by Keith </a:t>
            </a:r>
            <a:r>
              <a:rPr lang="en-US" dirty="0" err="1" smtClean="0"/>
              <a:t>Havercroft</a:t>
            </a:r>
            <a:r>
              <a:rPr lang="en-US" dirty="0" smtClean="0"/>
              <a:t>.</a:t>
            </a:r>
          </a:p>
          <a:p>
            <a:endParaRPr lang="en-US" dirty="0" smtClean="0"/>
          </a:p>
          <a:p>
            <a:r>
              <a:rPr lang="en-US" dirty="0" smtClean="0"/>
              <a:t>FTP into randtke.com</a:t>
            </a:r>
            <a:r>
              <a:rPr lang="en-US" baseline="0" dirty="0" smtClean="0"/>
              <a:t> , and check that I can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is from http://rosalinestock.deviantart.com/art/Leaf-Pile-66562601 .  Licensed as</a:t>
            </a:r>
            <a:r>
              <a:rPr lang="en-US" baseline="0" dirty="0" smtClean="0"/>
              <a:t> http://creativecommons.org/licenses/by/3.0/ photo by </a:t>
            </a:r>
            <a:r>
              <a:rPr lang="en-US" baseline="0" dirty="0" err="1" smtClean="0"/>
              <a:t>RosalineStock</a:t>
            </a:r>
            <a:r>
              <a:rPr lang="en-US" baseline="0" dirty="0" smtClean="0"/>
              <a:t>.</a:t>
            </a:r>
          </a:p>
          <a:p>
            <a:endParaRPr lang="en-US" baseline="0" dirty="0" smtClean="0"/>
          </a:p>
          <a:p>
            <a:r>
              <a:rPr lang="en-US" baseline="0" dirty="0" smtClean="0"/>
              <a:t>For database and BLOB, the structure is a bunch of tables of information.  They all reference one another.  They can’t store files, just text and numbers.  They have information about where to find files.</a:t>
            </a:r>
          </a:p>
          <a:p>
            <a:endParaRPr lang="en-US" baseline="0" dirty="0" smtClean="0"/>
          </a:p>
          <a:p>
            <a:r>
              <a:rPr lang="en-US" baseline="0" dirty="0" smtClean="0"/>
              <a:t>Files can be anywhere in the world.</a:t>
            </a:r>
          </a:p>
          <a:p>
            <a:endParaRPr lang="en-US" baseline="0" dirty="0" smtClean="0"/>
          </a:p>
          <a:p>
            <a:r>
              <a:rPr lang="en-US" baseline="0" dirty="0" smtClean="0"/>
              <a:t>For you to copy the structure, you probably need backend access.  Even someone good at this cannot reverse engineer.</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is from http://rosalinestock.deviantart.com/art/Leaf-Pile-66562601 .  Licensed as</a:t>
            </a:r>
            <a:r>
              <a:rPr lang="en-US" baseline="0" dirty="0" smtClean="0"/>
              <a:t> http://creativecommons.org/licenses/by/3.0/ photo by </a:t>
            </a:r>
            <a:r>
              <a:rPr lang="en-US" baseline="0" dirty="0" err="1" smtClean="0"/>
              <a:t>RosalineStock</a:t>
            </a:r>
            <a:r>
              <a:rPr lang="en-US" baseline="0" dirty="0" smtClean="0"/>
              <a:t>.</a:t>
            </a:r>
          </a:p>
          <a:p>
            <a:endParaRPr lang="en-US" baseline="0" dirty="0" smtClean="0"/>
          </a:p>
          <a:p>
            <a:r>
              <a:rPr lang="en-US" baseline="0" dirty="0" smtClean="0"/>
              <a:t>For database and BLOB, the structure is a bunch of tables of information.  They all reference one another.  They can’t store files, just text and numbers.  They have information about where to find files.</a:t>
            </a:r>
          </a:p>
          <a:p>
            <a:endParaRPr lang="en-US" baseline="0" dirty="0" smtClean="0"/>
          </a:p>
          <a:p>
            <a:r>
              <a:rPr lang="en-US" baseline="0" dirty="0" smtClean="0"/>
              <a:t>Files can be anywhere in the world.</a:t>
            </a:r>
          </a:p>
          <a:p>
            <a:endParaRPr lang="en-US" baseline="0" dirty="0" smtClean="0"/>
          </a:p>
          <a:p>
            <a:r>
              <a:rPr lang="en-US" baseline="0" dirty="0" smtClean="0"/>
              <a:t>For you to copy the structure, you probably need backend access.  Even someone good at this cannot reverse engineer.</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is a really simple database.  Database</a:t>
            </a:r>
            <a:r>
              <a:rPr lang="en-US" baseline="0" dirty="0" smtClean="0"/>
              <a:t> design is a very specialized technical skills.  Even most web developers never do it, and don’t really understand it.</a:t>
            </a:r>
          </a:p>
          <a:p>
            <a:endParaRPr lang="en-US" baseline="0" dirty="0" smtClean="0"/>
          </a:p>
          <a:p>
            <a:r>
              <a:rPr lang="en-US" baseline="0" dirty="0" smtClean="0"/>
              <a:t>The two things to get about this are:</a:t>
            </a:r>
          </a:p>
          <a:p>
            <a:pPr marL="228600" indent="-228600">
              <a:buAutoNum type="arabicParenR"/>
            </a:pPr>
            <a:r>
              <a:rPr lang="en-US" baseline="0" dirty="0" smtClean="0"/>
              <a:t>The files live separate from all the information about the files.</a:t>
            </a:r>
          </a:p>
          <a:p>
            <a:pPr marL="228600" indent="-228600">
              <a:buNone/>
            </a:pPr>
            <a:r>
              <a:rPr lang="en-US" baseline="0" dirty="0" smtClean="0"/>
              <a:t>and</a:t>
            </a:r>
          </a:p>
          <a:p>
            <a:pPr marL="228600" indent="-228600">
              <a:buNone/>
            </a:pPr>
            <a:r>
              <a:rPr lang="en-US" baseline="0" dirty="0" smtClean="0"/>
              <a:t>2) The database is complex and you never see it when you browse the site.  You may or may not see all the files that exist;  you will only see the files you get a link to.</a:t>
            </a:r>
          </a:p>
          <a:p>
            <a:pPr marL="228600" indent="-228600">
              <a:buNone/>
            </a:pPr>
            <a:endParaRPr lang="en-US" baseline="0" dirty="0" smtClean="0"/>
          </a:p>
          <a:p>
            <a:pPr marL="228600" indent="-228600">
              <a:buNone/>
            </a:pPr>
            <a:r>
              <a:rPr lang="en-US" baseline="0" dirty="0" smtClean="0"/>
              <a:t>This is an illustration of a simple database.  Each spreadsheet holds some information about court cases, organized around the docket number.  This has to be in multiple spreadsheets because this lets you for example list multiple defendants and multiple plaintiffs (or multiple petitioners and multiple respondents).  Any </a:t>
            </a:r>
            <a:r>
              <a:rPr lang="en-US" baseline="0" dirty="0" err="1" smtClean="0"/>
              <a:t>webpages</a:t>
            </a:r>
            <a:r>
              <a:rPr lang="en-US" baseline="0" dirty="0" smtClean="0"/>
              <a:t> you might see built around this database will be pages made on the fly by the web site.  For example, you search the docket number, or an incoming link feeds the docket number to the webpage.  Then the server makes a page about that case.  For docket number 1, it tells you the court system, the date filed, it lists the defendants and plaintiffs, and it gives a list of every document available for the case with a hyperlink to the document.  There is no webpage on the server.  Instead, there are just spreadsheets and they are not stored as files.</a:t>
            </a:r>
          </a:p>
          <a:p>
            <a:pPr marL="228600" indent="-228600">
              <a:buNone/>
            </a:pPr>
            <a:endParaRPr lang="en-US" baseline="0" dirty="0" smtClean="0"/>
          </a:p>
          <a:p>
            <a:pPr marL="228600" indent="-228600">
              <a:buNone/>
            </a:pPr>
            <a:r>
              <a:rPr lang="en-US" baseline="0" dirty="0" smtClean="0"/>
              <a:t>So, it isn’t something you can copy, unless the web developer sets up a server for you on your own equipment and moves the entire thing over.  You also could probably not easily explain this to a judge.</a:t>
            </a:r>
          </a:p>
          <a:p>
            <a:endParaRPr lang="en-US" baseline="0" dirty="0" smtClean="0"/>
          </a:p>
          <a:p>
            <a:r>
              <a:rPr lang="en-US" baseline="0" dirty="0" smtClean="0"/>
              <a:t>The one thing to take from this is that the spreadsheets reference one another.  Then the website pulls information from the pages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Tour</a:t>
            </a:r>
            <a:r>
              <a:rPr lang="en-US" baseline="0" dirty="0" smtClean="0"/>
              <a:t> of stmarylaw.org</a:t>
            </a:r>
            <a:endParaRPr lang="en-US" dirty="0" smtClean="0"/>
          </a:p>
          <a:p>
            <a:endParaRPr lang="en-US" dirty="0" smtClean="0"/>
          </a:p>
          <a:p>
            <a:r>
              <a:rPr lang="en-US" dirty="0" smtClean="0"/>
              <a:t>Image is from http://rosalinestock.deviantart.com/art/Leaf-Pile-66562601 .  Licensed as</a:t>
            </a:r>
            <a:r>
              <a:rPr lang="en-US" baseline="0" dirty="0" smtClean="0"/>
              <a:t> http://creativecommons.org/licenses/by/3.0/ photo by </a:t>
            </a:r>
            <a:r>
              <a:rPr lang="en-US" baseline="0" dirty="0" err="1" smtClean="0"/>
              <a:t>RosalineStock</a:t>
            </a:r>
            <a:r>
              <a:rPr lang="en-US" baseline="0" dirty="0" smtClean="0"/>
              <a:t>.</a:t>
            </a:r>
          </a:p>
          <a:p>
            <a:endParaRPr lang="en-US" baseline="0" dirty="0" smtClean="0"/>
          </a:p>
          <a:p>
            <a:r>
              <a:rPr lang="en-US" baseline="0" dirty="0" smtClean="0"/>
              <a:t>Remember:</a:t>
            </a:r>
          </a:p>
          <a:p>
            <a:pPr marL="228600" indent="-228600">
              <a:buAutoNum type="arabicParenR"/>
            </a:pPr>
            <a:r>
              <a:rPr lang="en-US" baseline="0" dirty="0" smtClean="0"/>
              <a:t>The files live separate from all the information about the files.</a:t>
            </a:r>
          </a:p>
          <a:p>
            <a:pPr marL="228600" indent="-228600">
              <a:buNone/>
            </a:pPr>
            <a:r>
              <a:rPr lang="en-US" baseline="0" dirty="0" smtClean="0"/>
              <a:t>and</a:t>
            </a:r>
          </a:p>
          <a:p>
            <a:pPr marL="228600" indent="-228600">
              <a:buNone/>
            </a:pPr>
            <a:r>
              <a:rPr lang="en-US" baseline="0" dirty="0" smtClean="0"/>
              <a:t>2)  You don’t see this structure when you browse.  You can’t recreate it without inside help.  You will only be able to see information pulled from both these;  you probably won’t see everything when you go to get the site.</a:t>
            </a:r>
          </a:p>
        </p:txBody>
      </p:sp>
      <p:sp>
        <p:nvSpPr>
          <p:cNvPr id="4" name="Slide Number Placeholder 3"/>
          <p:cNvSpPr>
            <a:spLocks noGrp="1"/>
          </p:cNvSpPr>
          <p:nvPr>
            <p:ph type="sldNum" sz="quarter" idx="10"/>
          </p:nvPr>
        </p:nvSpPr>
        <p:spPr/>
        <p:txBody>
          <a:bodyPr/>
          <a:lstStyle/>
          <a:p>
            <a:fld id="{93B2D4FF-0292-4C99-AB25-3884E112F484}"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most websites look like this.  You</a:t>
            </a:r>
            <a:r>
              <a:rPr lang="en-US" baseline="0" dirty="0" smtClean="0"/>
              <a:t> can’t make a copy.  You can only “take a photo”.  You take something that has a database structure, and you make a static picture of it.</a:t>
            </a:r>
          </a:p>
          <a:p>
            <a:endParaRPr lang="en-US" baseline="0" dirty="0" smtClean="0"/>
          </a:p>
          <a:p>
            <a:r>
              <a:rPr lang="en-US" baseline="0" dirty="0" smtClean="0"/>
              <a:t>You can never recreate the website perfectly, unless you have a web developer work closely with the web developer for the site.</a:t>
            </a:r>
          </a:p>
          <a:p>
            <a:endParaRPr lang="en-US" baseline="0" dirty="0" smtClean="0"/>
          </a:p>
          <a:p>
            <a:r>
              <a:rPr lang="en-US" baseline="0" dirty="0" smtClean="0"/>
              <a:t>When you think about evidence preservation, don’t think about copying.  You probably can’t make a copy.  Instead think about photographing.  If there is an intersection and a traffic accident occurred, you could try to measure everything and build an exact 3D model, and recreate it in a room.  You would run into the same problem as when trying to recreate a website – you just can’t recreate it.  Instead, think about taking a photograph of the intersection, taking some photos from different angles, and getting enough that you can later give someone an accurate mental image of what was there.</a:t>
            </a:r>
          </a:p>
          <a:p>
            <a:endParaRPr lang="en-US" baseline="0" dirty="0" smtClean="0"/>
          </a:p>
          <a:p>
            <a:r>
              <a:rPr lang="en-US" baseline="0" dirty="0" smtClean="0"/>
              <a:t>Usually, think in terms of taking a photo.  But also think, “What other information is important?” and think about how to record that in an organized way.</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something</a:t>
            </a:r>
            <a:r>
              <a:rPr lang="en-US" baseline="0" dirty="0" smtClean="0"/>
              <a:t> that goes along with “What is important?”  The webpage isn’t just the static image.  Instead, hyperlinks go somewhere.</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http://www.embeddedmetadata.org/social-media-test-results.php = Social Media sites: photo metadata test results</a:t>
            </a:r>
          </a:p>
          <a:p>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 is often used years after it’s collected.  When you do a records deposition on paper documents, you can authenticate that and then that</a:t>
            </a:r>
            <a:r>
              <a:rPr lang="en-US" baseline="0" dirty="0" smtClean="0"/>
              <a:t> deposition</a:t>
            </a:r>
            <a:r>
              <a:rPr lang="en-US" dirty="0" smtClean="0"/>
              <a:t> is good</a:t>
            </a:r>
            <a:r>
              <a:rPr lang="en-US" baseline="0" dirty="0" smtClean="0"/>
              <a:t> as long as you need in that court case.  The paper documents are still going to be readable next year.  Computer files aren’t like that.  When you save the file, stop and think, is the software to read this going to be available when I go to trial.  Many popular formats from 10 years ago now require you to go way back in time and run Windows XP and then run software on that to open the file.  You can’t predict the future, but do have this as a concern.</a:t>
            </a:r>
          </a:p>
          <a:p>
            <a:endParaRPr lang="en-US" baseline="0" dirty="0" smtClean="0"/>
          </a:p>
          <a:p>
            <a:r>
              <a:rPr lang="en-US" baseline="0" dirty="0" smtClean="0"/>
              <a:t>If you collect evidence and you need a cloud hosted tool to read and review that evidence, then be very afraid.  When cloud based software gets discontinued, it is often on short notice and you will not have the alternative of just running your old copy, because you won’t have an old copy to run.  One area we’ll go into today is hosted tools for web archiving.  These have huge advantages over screen shots and printouts, but anything cloud based is inherently unstable.</a:t>
            </a:r>
          </a:p>
          <a:p>
            <a:endParaRPr lang="en-US" baseline="0" dirty="0" smtClean="0"/>
          </a:p>
          <a:p>
            <a:r>
              <a:rPr lang="en-US" baseline="0" dirty="0" smtClean="0"/>
              <a:t>So, use the cloud based tools to plan your cases, but then use your in-house software to keep what you plan to use later.</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also, that having something perfectly admissible is not the goal in collecting most factual information.  Depositions and interrogatories have a component of nailing down facts, but also a component of being open ended and finding new leads.</a:t>
            </a:r>
          </a:p>
          <a:p>
            <a:endParaRPr lang="en-US" baseline="0" dirty="0" smtClean="0"/>
          </a:p>
          <a:p>
            <a:r>
              <a:rPr lang="en-US" baseline="0" dirty="0" smtClean="0"/>
              <a:t>If you have a copy of an organization’s website, then you can easily check for changes in the site, you can run searches for documents, and then once you find something you would like to nail down, you can go about getting that document in other ways.</a:t>
            </a:r>
          </a:p>
          <a:p>
            <a:endParaRPr lang="en-US" baseline="0" dirty="0" smtClean="0"/>
          </a:p>
          <a:p>
            <a:r>
              <a:rPr lang="en-US" baseline="0" dirty="0" smtClean="0"/>
              <a:t>Example, if there is a sexual </a:t>
            </a:r>
            <a:r>
              <a:rPr lang="en-US" baseline="0" dirty="0" err="1" smtClean="0"/>
              <a:t>harrassment</a:t>
            </a:r>
            <a:r>
              <a:rPr lang="en-US" baseline="0" dirty="0" smtClean="0"/>
              <a:t> case, and the supervisor in question has a company blog with maybe some sexual imagery or demeaning comments, just scrape that immediately.  You know that once something gets to HR they’ll review and remove offending items (they may have to preserve those, but it’s not right to expect something really inappropriate to be left out where it will be seen and continue to harm).  Demo something from </a:t>
            </a:r>
            <a:r>
              <a:rPr lang="en-US" baseline="0" dirty="0" err="1" smtClean="0"/>
              <a:t>mysogonist</a:t>
            </a:r>
            <a:r>
              <a:rPr lang="en-US" baseline="0" dirty="0" smtClean="0"/>
              <a:t> tech list somewhere.</a:t>
            </a:r>
          </a:p>
          <a:p>
            <a:endParaRPr lang="en-US" baseline="0" dirty="0" smtClean="0"/>
          </a:p>
          <a:p>
            <a:r>
              <a:rPr lang="en-US" baseline="0" dirty="0" smtClean="0"/>
              <a:t>Demo </a:t>
            </a:r>
            <a:r>
              <a:rPr lang="en-US" baseline="0" dirty="0" err="1" smtClean="0"/>
              <a:t>ScanCafe</a:t>
            </a:r>
            <a:r>
              <a:rPr lang="en-US" baseline="0" dirty="0" smtClean="0"/>
              <a:t> website with no photos of black people – if I wanted to sue for affirmative action, then I might want to know that this was the case.</a:t>
            </a:r>
          </a:p>
        </p:txBody>
      </p:sp>
      <p:sp>
        <p:nvSpPr>
          <p:cNvPr id="4" name="Slide Number Placeholder 3"/>
          <p:cNvSpPr>
            <a:spLocks noGrp="1"/>
          </p:cNvSpPr>
          <p:nvPr>
            <p:ph type="sldNum" sz="quarter" idx="10"/>
          </p:nvPr>
        </p:nvSpPr>
        <p:spPr/>
        <p:txBody>
          <a:bodyPr/>
          <a:lstStyle/>
          <a:p>
            <a:fld id="{93B2D4FF-0292-4C99-AB25-3884E112F48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we are probably too focused on social networking, because</a:t>
            </a:r>
            <a:r>
              <a:rPr lang="en-US" baseline="0" dirty="0" smtClean="0"/>
              <a:t> the ways people are stupid on social networking are much easier to explain quickly, and can tend to be funny.</a:t>
            </a:r>
            <a:endParaRPr lang="en-US" dirty="0" smtClean="0"/>
          </a:p>
          <a:p>
            <a:endParaRPr lang="en-US" dirty="0" smtClean="0"/>
          </a:p>
          <a:p>
            <a:r>
              <a:rPr lang="en-US" dirty="0" smtClean="0"/>
              <a:t>Photo by </a:t>
            </a:r>
            <a:r>
              <a:rPr lang="en-US" dirty="0" err="1" smtClean="0"/>
              <a:t>Vato</a:t>
            </a:r>
            <a:r>
              <a:rPr lang="en-US" dirty="0" smtClean="0"/>
              <a:t> Bob, downloaded from http://www.flickr.com/photos/45665234@N00/4366052571 Licensed</a:t>
            </a:r>
            <a:r>
              <a:rPr lang="en-US" baseline="0" dirty="0" smtClean="0"/>
              <a:t> under</a:t>
            </a:r>
            <a:r>
              <a:rPr lang="en-US" dirty="0" smtClean="0"/>
              <a:t> http://creativecommons.org/licenses/by/2.0/</a:t>
            </a:r>
          </a:p>
        </p:txBody>
      </p:sp>
      <p:sp>
        <p:nvSpPr>
          <p:cNvPr id="4" name="Slide Number Placeholder 3"/>
          <p:cNvSpPr>
            <a:spLocks noGrp="1"/>
          </p:cNvSpPr>
          <p:nvPr>
            <p:ph type="sldNum" sz="quarter" idx="10"/>
          </p:nvPr>
        </p:nvSpPr>
        <p:spPr/>
        <p:txBody>
          <a:bodyPr/>
          <a:lstStyle/>
          <a:p>
            <a:fld id="{93B2D4FF-0292-4C99-AB25-3884E112F484}"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 http://www.xdr.com/dash/blog/index.php?m=11&amp;y=10 by Dave</a:t>
            </a:r>
            <a:r>
              <a:rPr lang="en-US" baseline="0" dirty="0" smtClean="0"/>
              <a:t> Ashley</a:t>
            </a:r>
            <a:r>
              <a:rPr lang="en-US" dirty="0" smtClean="0"/>
              <a:t> Licensed as http://creativecommons.org/licenses/by/3.0/</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much can go wrong with this approach.  Even someone with really bad technology skills can</a:t>
            </a:r>
            <a:r>
              <a:rPr lang="en-US" baseline="0" dirty="0" smtClean="0"/>
              <a:t> get the printout, and they will know that they made the copy and be able to find it again.  They can write notes on the back.</a:t>
            </a:r>
          </a:p>
          <a:p>
            <a:endParaRPr lang="en-US" baseline="0" dirty="0" smtClean="0"/>
          </a:p>
          <a:p>
            <a:r>
              <a:rPr lang="en-US" baseline="0" dirty="0" smtClean="0"/>
              <a:t>If you have a very non-technically savvy client, you can tell them to bring a printout.  Don’t give instructions on how to make one.  If they see something juicy online, then they probably saw it with the assistance of someone who can also help with printing.  If you have a technically savvy client who just isn’t comfortable with screen captures and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a:t>
            </a:r>
            <a:r>
              <a:rPr lang="en-US" dirty="0" err="1" smtClean="0"/>
              <a:t>PDFmyURL</a:t>
            </a:r>
            <a:r>
              <a:rPr lang="en-US" baseline="0" dirty="0" smtClean="0"/>
              <a:t> won’t get material on websites that require a login.  So, it won’t get </a:t>
            </a:r>
            <a:r>
              <a:rPr lang="en-US" baseline="0" dirty="0" err="1" smtClean="0"/>
              <a:t>Facebook</a:t>
            </a:r>
            <a:r>
              <a:rPr lang="en-US" baseline="0" dirty="0" smtClean="0"/>
              <a:t> pages, if those pages require you to be logged in to look at the page.</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good for places where a</a:t>
            </a:r>
            <a:r>
              <a:rPr lang="en-US" baseline="0" dirty="0" smtClean="0"/>
              <a:t> large dump of documents are available for download all from the same page.  You could right click on each one, and then save them to disk, but with </a:t>
            </a:r>
            <a:r>
              <a:rPr lang="en-US" baseline="0" dirty="0" err="1" smtClean="0"/>
              <a:t>DownLoadThemAll</a:t>
            </a:r>
            <a:r>
              <a:rPr lang="en-US" baseline="0" dirty="0" smtClean="0"/>
              <a:t>, it’s easy to do a one-click grab and get all of them.  Then stick them in a labeled folder.</a:t>
            </a:r>
          </a:p>
          <a:p>
            <a:endParaRPr lang="en-US" baseline="0" dirty="0" smtClean="0"/>
          </a:p>
          <a:p>
            <a:r>
              <a:rPr lang="en-US" baseline="0" dirty="0" smtClean="0"/>
              <a:t>This is good for volatile organizations.  For example, where policies get changed a lot and the older versions of policies are removed so that people don’t Google in and become confused.  Or - doesn’t happen in Texas – when you have a new governor, you grab the things you use regularly off state agency web pages.  So, if you regularly work with a set of documents on an agency website, and a new agency head is appointed, you might grab those just for insurance, in case changes mean cleaning up the website.</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 http://www.flickr.com/photos/projectbamboo/2951078712/sizes/l/in/photostream/ by </a:t>
            </a:r>
            <a:r>
              <a:rPr lang="en-US" dirty="0" err="1" smtClean="0"/>
              <a:t>projectbamboo</a:t>
            </a:r>
            <a:r>
              <a:rPr lang="en-US" dirty="0" smtClean="0"/>
              <a:t>.  Licensed as http://creativecommons.org/licenses/by-sa/2.0/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most websites look like this.  You</a:t>
            </a:r>
            <a:r>
              <a:rPr lang="en-US" baseline="0" dirty="0" smtClean="0"/>
              <a:t> can’t make a copy.  You can only “take a photo”.  You take something that has a database structure, and you make a static picture of it.</a:t>
            </a:r>
          </a:p>
          <a:p>
            <a:endParaRPr lang="en-US" baseline="0" dirty="0" smtClean="0"/>
          </a:p>
          <a:p>
            <a:r>
              <a:rPr lang="en-US" baseline="0" dirty="0" smtClean="0"/>
              <a:t>You can never recreate the website perfectly, unless you have a web developer work closely with the web developer for the site.</a:t>
            </a:r>
          </a:p>
          <a:p>
            <a:endParaRPr lang="en-US" baseline="0" dirty="0" smtClean="0"/>
          </a:p>
          <a:p>
            <a:r>
              <a:rPr lang="en-US" baseline="0" dirty="0" smtClean="0"/>
              <a:t>When you think about evidence preservation, don’t think about copying.  You probably can’t make a copy.  Instead think about photographing.  If there is an intersection and a traffic accident occurred, you could try to measure everything and build an exact 3D model, and recreate it in a room.  You would run into the same problem as when trying to recreate a website – you just can’t recreate it.  Instead, think about taking a photograph of the intersection, taking some photos from different angles, and getting enough that you can later give someone an accurate mental image of what was there.</a:t>
            </a:r>
          </a:p>
          <a:p>
            <a:endParaRPr lang="en-US" baseline="0" dirty="0" smtClean="0"/>
          </a:p>
          <a:p>
            <a:r>
              <a:rPr lang="en-US" baseline="0" dirty="0" smtClean="0"/>
              <a:t>Usually, think in terms of taking a photo.  But also think, “What other information is important?” and think about how to record that in an organized way.</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Demo </a:t>
            </a:r>
            <a:r>
              <a:rPr lang="en-US" dirty="0" err="1" smtClean="0"/>
              <a:t>WinHTTrack</a:t>
            </a:r>
            <a:endParaRPr lang="en-US" dirty="0" smtClean="0"/>
          </a:p>
          <a:p>
            <a:endParaRPr lang="en-US" dirty="0" smtClean="0"/>
          </a:p>
          <a:p>
            <a:r>
              <a:rPr lang="en-US" dirty="0" smtClean="0"/>
              <a:t>Hypothetically,</a:t>
            </a:r>
            <a:r>
              <a:rPr lang="en-US" baseline="0" dirty="0" smtClean="0"/>
              <a:t> I’m working with a client in an employment discrimination action against Scan Café (this is an online company).  I notice that all their samples of work on their website are photos of white people, except for one historic photo of a black man, and their photo of employees in the Scan Café center some of whom appear a little more tan.</a:t>
            </a:r>
          </a:p>
          <a:p>
            <a:endParaRPr lang="en-US" baseline="0" dirty="0" smtClean="0"/>
          </a:p>
          <a:p>
            <a:r>
              <a:rPr lang="en-US" baseline="0" dirty="0" smtClean="0"/>
              <a:t>That’s a good website to grab, because the picture of the website really shows this.</a:t>
            </a:r>
          </a:p>
          <a:p>
            <a:endParaRPr lang="en-US" baseline="0" dirty="0" smtClean="0"/>
          </a:p>
          <a:p>
            <a:r>
              <a:rPr lang="en-US" baseline="0" dirty="0" smtClean="0"/>
              <a:t>Demo:  Set up the program to grab the website and start grab.  Show completed grab off CD.  Show embedded timestamp in HTML.</a:t>
            </a:r>
          </a:p>
          <a:p>
            <a:endParaRPr lang="en-US" baseline="0" dirty="0" smtClean="0"/>
          </a:p>
          <a:p>
            <a:r>
              <a:rPr lang="en-US" baseline="0" dirty="0" smtClean="0"/>
              <a:t>Ways I’ve used this:  Largely insurance or backups of things other people change.</a:t>
            </a:r>
          </a:p>
          <a:p>
            <a:pPr>
              <a:buFontTx/>
              <a:buChar char="-"/>
            </a:pPr>
            <a:r>
              <a:rPr lang="en-US" baseline="0" dirty="0" smtClean="0"/>
              <a:t>I came from Florida.  There we get new governors, sometimes, not like Texas.  When a new governor comes in, every single state agency’s website will change.  Agency websites I would use for research were good for me to take a picture of, because then if a big chunk of material went unavailable for several months, I could still get to that material.  There are a lot of cases where you know a change is coming, and you may want to nail down what’s there.</a:t>
            </a:r>
          </a:p>
          <a:p>
            <a:pPr>
              <a:buFontTx/>
              <a:buChar char="-"/>
            </a:pPr>
            <a:r>
              <a:rPr lang="en-US" baseline="0" dirty="0" smtClean="0"/>
              <a:t> Now for work, I will scrape and make a copy of the entire university’s website every once in a while, because the web developer left in October, and won’t be replaced, and it’s not really a legal thing, but I just like to have a backup.</a:t>
            </a:r>
          </a:p>
        </p:txBody>
      </p:sp>
      <p:sp>
        <p:nvSpPr>
          <p:cNvPr id="4" name="Slide Number Placeholder 3"/>
          <p:cNvSpPr>
            <a:spLocks noGrp="1"/>
          </p:cNvSpPr>
          <p:nvPr>
            <p:ph type="sldNum" sz="quarter" idx="10"/>
          </p:nvPr>
        </p:nvSpPr>
        <p:spPr/>
        <p:txBody>
          <a:bodyPr/>
          <a:lstStyle/>
          <a:p>
            <a:fld id="{93B2D4FF-0292-4C99-AB25-3884E112F484}" type="slidenum">
              <a:rPr lang="en-US" smtClean="0"/>
              <a:pPr/>
              <a:t>43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WinHTTrack</a:t>
            </a:r>
            <a:r>
              <a:rPr lang="en-US" baseline="0" dirty="0" smtClean="0"/>
              <a:t> is complicated to where it’s not a good idea to try and give instructions to someone outside your office.  Instead, know what is possible, then configure the program, then check your files to make sure you got what you wanted.</a:t>
            </a:r>
          </a:p>
          <a:p>
            <a:endParaRPr lang="en-US" baseline="0" dirty="0" smtClean="0"/>
          </a:p>
          <a:p>
            <a:r>
              <a:rPr lang="en-US" baseline="0" dirty="0" smtClean="0"/>
              <a:t>For IT versus legal skills, it’s better to have a paralegal learn this than IT.  Then you can say, “Here’s the issue.  Take 30 minutes and find what you can about this company.”  And the paralegal will know what’s relevant.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 self-collection tools we looked at have a big</a:t>
            </a:r>
            <a:r>
              <a:rPr lang="en-US" baseline="0" dirty="0" smtClean="0"/>
              <a:t> positive and a big negative.  All these tools let you quickly copy documents.  What don’t they do?</a:t>
            </a:r>
            <a:endParaRPr lang="en-US" dirty="0" smtClean="0"/>
          </a:p>
          <a:p>
            <a:endParaRPr lang="en-US" dirty="0" smtClean="0"/>
          </a:p>
          <a:p>
            <a:r>
              <a:rPr lang="en-US" dirty="0" smtClean="0"/>
              <a:t>Image from http://www.flickr.com/photos/projectbamboo/2951078712/sizes/l/in/photostream/ by </a:t>
            </a:r>
            <a:r>
              <a:rPr lang="en-US" dirty="0" err="1" smtClean="0"/>
              <a:t>projectbamboo</a:t>
            </a:r>
            <a:r>
              <a:rPr lang="en-US" dirty="0" smtClean="0"/>
              <a:t>.  Licensed as http://creativecommons.org/licenses/by-sa/2.0/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 self-collection tools we looked at have a big</a:t>
            </a:r>
            <a:r>
              <a:rPr lang="en-US" baseline="0" dirty="0" smtClean="0"/>
              <a:t> positive and a big negative.  All these tools let you quickly copy documents.  What don’t they do?</a:t>
            </a:r>
          </a:p>
          <a:p>
            <a:endParaRPr lang="en-US" baseline="0" dirty="0" smtClean="0"/>
          </a:p>
          <a:p>
            <a:r>
              <a:rPr lang="en-US" baseline="0" dirty="0" smtClean="0"/>
              <a:t>They don’t organize documents for you.  An older tool for downloading entire website, </a:t>
            </a:r>
            <a:r>
              <a:rPr lang="en-US" baseline="0" dirty="0" err="1" smtClean="0"/>
              <a:t>WebWhacker</a:t>
            </a:r>
            <a:r>
              <a:rPr lang="en-US" baseline="0" dirty="0" smtClean="0"/>
              <a:t>, did this and had a nice sorting searching and indexing system.  But the last release was in 2007, and only had guidance for Windows XP.</a:t>
            </a:r>
          </a:p>
          <a:p>
            <a:endParaRPr lang="en-US" baseline="0" dirty="0" smtClean="0"/>
          </a:p>
          <a:p>
            <a:r>
              <a:rPr lang="en-US" baseline="0" dirty="0" err="1" smtClean="0"/>
              <a:t>Lawyering</a:t>
            </a:r>
            <a:r>
              <a:rPr lang="en-US" baseline="0" dirty="0" smtClean="0"/>
              <a:t> is about</a:t>
            </a:r>
          </a:p>
          <a:p>
            <a:pPr>
              <a:buFontTx/>
              <a:buChar char="-"/>
            </a:pPr>
            <a:r>
              <a:rPr lang="en-US" baseline="0" dirty="0" smtClean="0"/>
              <a:t>Making an argument</a:t>
            </a:r>
          </a:p>
          <a:p>
            <a:pPr>
              <a:buFontTx/>
              <a:buChar char="-"/>
            </a:pPr>
            <a:r>
              <a:rPr lang="en-US" baseline="0" dirty="0" smtClean="0"/>
              <a:t>Research, so you know what the law is</a:t>
            </a:r>
          </a:p>
          <a:p>
            <a:pPr>
              <a:buFontTx/>
              <a:buChar char="-"/>
            </a:pPr>
            <a:r>
              <a:rPr lang="en-US" baseline="0" dirty="0" smtClean="0"/>
              <a:t>Business management (this is where records management goes, none of these tools lend themselves to it)</a:t>
            </a:r>
            <a:endParaRPr lang="en-US" dirty="0" smtClean="0"/>
          </a:p>
          <a:p>
            <a:endParaRPr lang="en-US" dirty="0" smtClean="0"/>
          </a:p>
          <a:p>
            <a:r>
              <a:rPr lang="en-US" dirty="0" smtClean="0"/>
              <a:t>Image from http://www.flickr.com/photos/projectbamboo/2951078712/sizes/l/in/photostream/ by </a:t>
            </a:r>
            <a:r>
              <a:rPr lang="en-US" dirty="0" err="1" smtClean="0"/>
              <a:t>projectbamboo</a:t>
            </a:r>
            <a:r>
              <a:rPr lang="en-US" dirty="0" smtClean="0"/>
              <a:t>.  Licensed as http://creativecommons.org/licenses/by-sa/2.0/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Really,</a:t>
            </a:r>
            <a:r>
              <a:rPr lang="en-US" baseline="0" dirty="0" smtClean="0"/>
              <a:t> much less interesting websites are important.</a:t>
            </a:r>
          </a:p>
          <a:p>
            <a:endParaRPr lang="en-US" baseline="0" dirty="0" smtClean="0"/>
          </a:p>
          <a:p>
            <a:r>
              <a:rPr lang="en-US" baseline="0" dirty="0" smtClean="0"/>
              <a:t>Many important legal activities in our daily lives are done through websites.  To apply for government benefits, will probably use an online form, not a paper application.  To apply for a job will probably use an online form, not a paper application.</a:t>
            </a:r>
          </a:p>
          <a:p>
            <a:endParaRPr lang="en-US" baseline="0" dirty="0" smtClean="0"/>
          </a:p>
          <a:p>
            <a:r>
              <a:rPr lang="en-US" dirty="0" smtClean="0"/>
              <a:t>My</a:t>
            </a:r>
            <a:r>
              <a:rPr lang="en-US" baseline="0" dirty="0" smtClean="0"/>
              <a:t> husband when he changed car insurance to Texas, did it all online.  The policy showed up on his screen.  He did a click through to get to the contract.</a:t>
            </a:r>
          </a:p>
          <a:p>
            <a:endParaRPr lang="en-US" baseline="0" dirty="0" smtClean="0"/>
          </a:p>
          <a:p>
            <a:r>
              <a:rPr lang="en-US" baseline="0" dirty="0" smtClean="0"/>
              <a:t>Let’s say in an insurance coverage dispute, there is a situation where, if the bill wasn’t paid, then insurance coverage lapsed.  If it was, then the person is covered. </a:t>
            </a:r>
            <a:r>
              <a:rPr lang="en-US" dirty="0" smtClean="0"/>
              <a:t>Was the</a:t>
            </a:r>
            <a:r>
              <a:rPr lang="en-US" baseline="0" dirty="0" smtClean="0"/>
              <a:t> bill paid?  You might look at guidance documents on the insurer’s website to find out.</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 self-collection tools we looked at have a big</a:t>
            </a:r>
            <a:r>
              <a:rPr lang="en-US" baseline="0" dirty="0" smtClean="0"/>
              <a:t> positive and a big negative.  All these tools let you quickly copy documents.  What don’t they do?</a:t>
            </a:r>
          </a:p>
          <a:p>
            <a:endParaRPr lang="en-US" baseline="0" dirty="0" smtClean="0"/>
          </a:p>
          <a:p>
            <a:r>
              <a:rPr lang="en-US" baseline="0" dirty="0" smtClean="0"/>
              <a:t>CD and DVD = much easier to label and refer back to – now it’s one thing and not thousands of files.  Cannot accidentally change the information.</a:t>
            </a:r>
          </a:p>
          <a:p>
            <a:r>
              <a:rPr lang="en-US" baseline="0" dirty="0" smtClean="0"/>
              <a:t>Demo:  DVD of entire St. Mary’s University website:  It is a little more than 6GB, it fits on a double density DVD (those hold 8 GB), and I can write a label on it and stick it in a drawer.  So, for less than $2 I made a personal copy of everything that’s posted.  I don’t plan to use it, but if there were a catastrophic IT failure here then I have it, if I ever have a personnel issue where I want to look at my older faculty handbook then I can do that.  And that’s something university counsel would want to do as well.</a:t>
            </a:r>
            <a:endParaRPr lang="en-US" dirty="0" smtClean="0"/>
          </a:p>
          <a:p>
            <a:endParaRPr lang="en-US" dirty="0" smtClean="0"/>
          </a:p>
          <a:p>
            <a:r>
              <a:rPr lang="en-US" dirty="0" smtClean="0"/>
              <a:t>Image from http://www.flickr.com/photos/projectbamboo/2951078712/sizes/l/in/photostream/ by </a:t>
            </a:r>
            <a:r>
              <a:rPr lang="en-US" dirty="0" err="1" smtClean="0"/>
              <a:t>projectbamboo</a:t>
            </a:r>
            <a:r>
              <a:rPr lang="en-US" dirty="0" smtClean="0"/>
              <a:t>.  Licensed as http://creativecommons.org/licenses/by-sa/2.0/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hlinkClick r:id="rId3" tooltip="Opens in a new window"/>
              </a:rPr>
              <a:t>Actiance</a:t>
            </a:r>
            <a:r>
              <a:rPr lang="en-US" dirty="0" smtClean="0"/>
              <a:t>; </a:t>
            </a:r>
            <a:r>
              <a:rPr lang="en-US" dirty="0" smtClean="0">
                <a:hlinkClick r:id="rId4" tooltip="Opens in a new window"/>
              </a:rPr>
              <a:t>Autonomy</a:t>
            </a:r>
            <a:r>
              <a:rPr lang="en-US" dirty="0" smtClean="0"/>
              <a:t>; </a:t>
            </a:r>
            <a:r>
              <a:rPr lang="en-US" dirty="0" err="1" smtClean="0">
                <a:hlinkClick r:id="rId5" tooltip="Opens in a new window"/>
              </a:rPr>
              <a:t>Gnip</a:t>
            </a:r>
            <a:r>
              <a:rPr lang="en-US" dirty="0" smtClean="0"/>
              <a:t>; </a:t>
            </a:r>
            <a:r>
              <a:rPr lang="en-US" dirty="0" err="1" smtClean="0">
                <a:hlinkClick r:id="rId6" tooltip="Opens in a new window"/>
              </a:rPr>
              <a:t>Hanzo</a:t>
            </a:r>
            <a:r>
              <a:rPr lang="en-US" dirty="0" smtClean="0">
                <a:hlinkClick r:id="rId6" tooltip="Opens in a new window"/>
              </a:rPr>
              <a:t> Archives</a:t>
            </a:r>
            <a:r>
              <a:rPr lang="en-US" dirty="0" smtClean="0"/>
              <a:t> </a:t>
            </a:r>
            <a:r>
              <a:rPr lang="en-US" dirty="0" smtClean="0">
                <a:hlinkClick r:id="rId7" tooltip="Opens in a new window"/>
              </a:rPr>
              <a:t>Hearsay</a:t>
            </a:r>
            <a:r>
              <a:rPr lang="en-US" dirty="0" smtClean="0"/>
              <a:t>; </a:t>
            </a:r>
            <a:r>
              <a:rPr lang="en-US" dirty="0" err="1" smtClean="0">
                <a:hlinkClick r:id="rId8" tooltip="Opens in a new window"/>
              </a:rPr>
              <a:t>NextPoint</a:t>
            </a:r>
            <a:r>
              <a:rPr lang="en-US" dirty="0" smtClean="0"/>
              <a:t>; </a:t>
            </a:r>
            <a:r>
              <a:rPr lang="en-US" dirty="0" err="1" smtClean="0">
                <a:hlinkClick r:id="rId9" tooltip="Opens in a new window"/>
              </a:rPr>
              <a:t>SocialWare</a:t>
            </a:r>
            <a:r>
              <a:rPr lang="en-US" dirty="0" smtClean="0"/>
              <a:t>; </a:t>
            </a:r>
            <a:r>
              <a:rPr lang="en-US" dirty="0" err="1" smtClean="0">
                <a:hlinkClick r:id="rId10" tooltip="Opens in a new window"/>
              </a:rPr>
              <a:t>SocialLogix</a:t>
            </a:r>
            <a:r>
              <a:rPr lang="en-US" dirty="0" smtClean="0"/>
              <a:t>; and </a:t>
            </a:r>
            <a:r>
              <a:rPr lang="en-US" dirty="0" smtClean="0">
                <a:hlinkClick r:id="rId11" tooltip="Opens in a new window"/>
              </a:rPr>
              <a:t>X1 Discovery</a:t>
            </a:r>
            <a:r>
              <a:rPr lang="en-US" dirty="0" smtClean="0"/>
              <a:t>.  </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screenshot</a:t>
            </a:r>
            <a:r>
              <a:rPr lang="en-US" baseline="0" dirty="0" smtClean="0"/>
              <a:t> of </a:t>
            </a:r>
            <a:r>
              <a:rPr lang="en-US" baseline="0" dirty="0" err="1" smtClean="0"/>
              <a:t>Iterasi</a:t>
            </a:r>
            <a:r>
              <a:rPr lang="en-US" baseline="0" dirty="0" smtClean="0"/>
              <a:t>.  I contacted some companies for demos, and pretty much the features you’ll see here are features you should expect to see in a paid web archiving service.</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make a transaction online, most</a:t>
            </a:r>
            <a:r>
              <a:rPr lang="en-US" baseline="0" dirty="0" smtClean="0"/>
              <a:t> of the information is made available to you through websites.  Even if there is a confirmation email, it will often have a link.</a:t>
            </a:r>
          </a:p>
          <a:p>
            <a:endParaRPr lang="en-US" baseline="0" dirty="0" smtClean="0"/>
          </a:p>
          <a:p>
            <a:r>
              <a:rPr lang="en-US" baseline="0" dirty="0" smtClean="0"/>
              <a:t>One huge area where web archives matter are when a company hasn’t kept track of promises it made to customers.  This is common when there is a merger or acquisition.</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a:t>
            </a:r>
            <a:r>
              <a:rPr lang="en-US" dirty="0" err="1" smtClean="0"/>
              <a:t>many</a:t>
            </a:r>
            <a:r>
              <a:rPr lang="en-US" dirty="0" smtClean="0"/>
              <a:t> companies that manufacture</a:t>
            </a:r>
            <a:r>
              <a:rPr lang="en-US" baseline="0" dirty="0" smtClean="0"/>
              <a:t> or sell products will put safety ratings on their websites.  There may even be a safety rating on the product page where you make a purchase.  In product liability, if the manufacturer made a claim of safety, that matters.</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link, and scroll down.  Lots and lots of policies.</a:t>
            </a:r>
          </a:p>
          <a:p>
            <a:endParaRPr lang="en-US" dirty="0" smtClean="0"/>
          </a:p>
          <a:p>
            <a:r>
              <a:rPr lang="en-US" baseline="0" dirty="0" smtClean="0"/>
              <a:t>No matter who you represent, policies matter.  If you represent Duke, you better have records of what was posted here when.  If IT made a mistake, that’s your problem.  If you made a change, but didn’t keep the old policy, and you had incoming employees sign off to reading that older policy, then you may have a problem enforcing anything.</a:t>
            </a:r>
          </a:p>
          <a:p>
            <a:endParaRPr lang="en-US" dirty="0" smtClean="0"/>
          </a:p>
          <a:p>
            <a:r>
              <a:rPr lang="en-US" dirty="0" smtClean="0"/>
              <a:t>This type of information</a:t>
            </a:r>
            <a:r>
              <a:rPr lang="en-US" baseline="0" dirty="0" smtClean="0"/>
              <a:t> – policies and procedures – are commonly kept in intranets and parts of the web that aren’t publicly accessible.  If you are in house counsel, or representing a company, then that information is something you should think about keeping records of.</a:t>
            </a:r>
            <a:endParaRPr lang="en-US" dirty="0" smtClean="0"/>
          </a:p>
        </p:txBody>
      </p:sp>
      <p:sp>
        <p:nvSpPr>
          <p:cNvPr id="4" name="Slide Number Placeholder 3"/>
          <p:cNvSpPr>
            <a:spLocks noGrp="1"/>
          </p:cNvSpPr>
          <p:nvPr>
            <p:ph type="sldNum" sz="quarter" idx="10"/>
          </p:nvPr>
        </p:nvSpPr>
        <p:spPr/>
        <p:txBody>
          <a:bodyPr/>
          <a:lstStyle/>
          <a:p>
            <a:fld id="{93B2D4FF-0292-4C99-AB25-3884E112F48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also sometimes good to just be able to quickly make a copy of a website on</a:t>
            </a:r>
            <a:r>
              <a:rPr lang="en-US" baseline="0" dirty="0" smtClean="0"/>
              <a:t> the spur of the moment.  This year, the Romney Campaign accidentally had a victory website go live.  As far as I know, no one scraped it </a:t>
            </a:r>
          </a:p>
        </p:txBody>
      </p:sp>
      <p:sp>
        <p:nvSpPr>
          <p:cNvPr id="4" name="Slide Number Placeholder 3"/>
          <p:cNvSpPr>
            <a:spLocks noGrp="1"/>
          </p:cNvSpPr>
          <p:nvPr>
            <p:ph type="sldNum" sz="quarter" idx="10"/>
          </p:nvPr>
        </p:nvSpPr>
        <p:spPr/>
        <p:txBody>
          <a:bodyPr/>
          <a:lstStyle/>
          <a:p>
            <a:fld id="{93B2D4FF-0292-4C99-AB25-3884E112F48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we’ll completely switch gears and get a little technology background.</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analogy to help explain web site architecture.  Hopefully, it will help to understand</a:t>
            </a:r>
            <a:r>
              <a:rPr lang="en-US" baseline="0" dirty="0" smtClean="0"/>
              <a:t> and also to try to build analogies you can use to explain this to others.</a:t>
            </a:r>
            <a:endParaRPr lang="en-US" dirty="0"/>
          </a:p>
        </p:txBody>
      </p:sp>
      <p:sp>
        <p:nvSpPr>
          <p:cNvPr id="4" name="Slide Number Placeholder 3"/>
          <p:cNvSpPr>
            <a:spLocks noGrp="1"/>
          </p:cNvSpPr>
          <p:nvPr>
            <p:ph type="sldNum" sz="quarter" idx="10"/>
          </p:nvPr>
        </p:nvSpPr>
        <p:spPr/>
        <p:txBody>
          <a:bodyPr/>
          <a:lstStyle/>
          <a:p>
            <a:fld id="{93B2D4FF-0292-4C99-AB25-3884E112F48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36FB71-7589-4E5E-B3AD-111BEB468B73}"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6FB71-7589-4E5E-B3AD-111BEB468B73}"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6FB71-7589-4E5E-B3AD-111BEB468B73}"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6FB71-7589-4E5E-B3AD-111BEB468B73}"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6FB71-7589-4E5E-B3AD-111BEB468B73}"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36FB71-7589-4E5E-B3AD-111BEB468B73}"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6FB71-7589-4E5E-B3AD-111BEB468B73}" type="datetimeFigureOut">
              <a:rPr lang="en-US" smtClean="0"/>
              <a:pPr/>
              <a:t>3/22/2013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36FB71-7589-4E5E-B3AD-111BEB468B73}" type="datetimeFigureOut">
              <a:rPr lang="en-US" smtClean="0"/>
              <a:pPr/>
              <a:t>3/22/2013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6FB71-7589-4E5E-B3AD-111BEB468B73}" type="datetimeFigureOut">
              <a:rPr lang="en-US" smtClean="0"/>
              <a:pPr/>
              <a:t>3/22/2013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6FB71-7589-4E5E-B3AD-111BEB468B73}"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6FB71-7589-4E5E-B3AD-111BEB468B73}"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E31B-4B04-4537-BEC8-4C2B35345B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B71-7589-4E5E-B3AD-111BEB468B73}" type="datetimeFigureOut">
              <a:rPr lang="en-US" smtClean="0"/>
              <a:pPr/>
              <a:t>3/22/2013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6E31B-4B04-4537-BEC8-4C2B35345B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www.prb.state.tx.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exifdata.com/" TargetMode="External"/><Relationship Id="rId4" Type="http://schemas.openxmlformats.org/officeDocument/2006/relationships/hyperlink" Target="http://www.photos.stmarylaw.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embeddedmetadata.org/social-media-test-results.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pdfmyurl.com/" TargetMode="External"/><Relationship Id="rId2" Type="http://schemas.openxmlformats.org/officeDocument/2006/relationships/hyperlink" Target="http://randtke.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www.window.state.tx.us/procurement/tools/proc_form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texasadmin.com/txrail.s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Web_archiv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r.duke.edu/polic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Online Evidence</a:t>
            </a:r>
            <a:endParaRPr lang="en-US" dirty="0"/>
          </a:p>
        </p:txBody>
      </p:sp>
      <p:sp>
        <p:nvSpPr>
          <p:cNvPr id="3" name="Content Placeholder 2"/>
          <p:cNvSpPr>
            <a:spLocks noGrp="1"/>
          </p:cNvSpPr>
          <p:nvPr>
            <p:ph idx="1"/>
          </p:nvPr>
        </p:nvSpPr>
        <p:spPr/>
        <p:txBody>
          <a:bodyPr>
            <a:normAutofit/>
          </a:bodyPr>
          <a:lstStyle/>
          <a:p>
            <a:pPr algn="ctr">
              <a:spcBef>
                <a:spcPts val="0"/>
              </a:spcBef>
              <a:buNone/>
            </a:pPr>
            <a:endParaRPr lang="en-US" dirty="0" smtClean="0"/>
          </a:p>
          <a:p>
            <a:pPr algn="ctr">
              <a:spcBef>
                <a:spcPts val="0"/>
              </a:spcBef>
              <a:buNone/>
            </a:pPr>
            <a:r>
              <a:rPr lang="en-US" sz="2800" dirty="0" smtClean="0"/>
              <a:t>St. Mary’s University</a:t>
            </a:r>
          </a:p>
          <a:p>
            <a:pPr algn="ctr">
              <a:spcBef>
                <a:spcPts val="0"/>
              </a:spcBef>
              <a:buNone/>
            </a:pPr>
            <a:r>
              <a:rPr lang="en-US" sz="3600" dirty="0" smtClean="0"/>
              <a:t>Homecoming CLE</a:t>
            </a:r>
          </a:p>
          <a:p>
            <a:pPr algn="ctr">
              <a:spcBef>
                <a:spcPts val="0"/>
              </a:spcBef>
              <a:buNone/>
            </a:pPr>
            <a:r>
              <a:rPr lang="en-US" sz="2800" dirty="0" smtClean="0"/>
              <a:t>March 22, 2013</a:t>
            </a:r>
          </a:p>
          <a:p>
            <a:pPr algn="ctr">
              <a:spcBef>
                <a:spcPts val="0"/>
              </a:spcBef>
              <a:buNone/>
            </a:pPr>
            <a:endParaRPr lang="en-US" dirty="0"/>
          </a:p>
          <a:p>
            <a:pPr algn="ctr">
              <a:spcBef>
                <a:spcPts val="0"/>
              </a:spcBef>
              <a:buNone/>
            </a:pPr>
            <a:r>
              <a:rPr lang="en-US" dirty="0" smtClean="0"/>
              <a:t>Wilhelmina Randtke</a:t>
            </a:r>
          </a:p>
          <a:p>
            <a:pPr algn="ctr">
              <a:spcBef>
                <a:spcPts val="0"/>
              </a:spcBef>
              <a:buNone/>
            </a:pPr>
            <a:r>
              <a:rPr lang="en-US" sz="2400" dirty="0" smtClean="0"/>
              <a:t>Electronic Services Librarian and Associate Professor</a:t>
            </a:r>
          </a:p>
          <a:p>
            <a:pPr algn="ctr">
              <a:spcBef>
                <a:spcPts val="0"/>
              </a:spcBef>
              <a:buNone/>
            </a:pPr>
            <a:r>
              <a:rPr lang="en-US" sz="2400" dirty="0" err="1" smtClean="0"/>
              <a:t>Sarita</a:t>
            </a:r>
            <a:r>
              <a:rPr lang="en-US" sz="2400" dirty="0" smtClean="0"/>
              <a:t> </a:t>
            </a:r>
            <a:r>
              <a:rPr lang="en-US" sz="2400" dirty="0" err="1" smtClean="0"/>
              <a:t>Kenedy</a:t>
            </a:r>
            <a:r>
              <a:rPr lang="en-US" sz="2400" dirty="0" smtClean="0"/>
              <a:t> East Law Library</a:t>
            </a:r>
          </a:p>
          <a:p>
            <a:pPr algn="ctr">
              <a:spcBef>
                <a:spcPts val="0"/>
              </a:spcBef>
              <a:buNone/>
            </a:pPr>
            <a:endParaRPr lang="en-US" sz="2400" dirty="0" smtClean="0"/>
          </a:p>
          <a:p>
            <a:pPr algn="ctr">
              <a:spcBef>
                <a:spcPts val="0"/>
              </a:spcBef>
              <a:buNone/>
            </a:pPr>
            <a:r>
              <a:rPr lang="en-US" sz="2400" dirty="0" smtClean="0"/>
              <a:t>wrandtke@stmarytx.edu</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mitt romney transition"/>
          <p:cNvPicPr>
            <a:picLocks noChangeAspect="1" noChangeArrowheads="1"/>
          </p:cNvPicPr>
          <p:nvPr/>
        </p:nvPicPr>
        <p:blipFill>
          <a:blip r:embed="rId3" cstate="print"/>
          <a:srcRect/>
          <a:stretch>
            <a:fillRect/>
          </a:stretch>
        </p:blipFill>
        <p:spPr bwMode="auto">
          <a:xfrm>
            <a:off x="-679174" y="23662"/>
            <a:ext cx="9865415" cy="4776938"/>
          </a:xfrm>
          <a:prstGeom prst="rect">
            <a:avLst/>
          </a:prstGeom>
          <a:noFill/>
        </p:spPr>
      </p:pic>
      <p:sp>
        <p:nvSpPr>
          <p:cNvPr id="5" name="TextBox 4"/>
          <p:cNvSpPr txBox="1"/>
          <p:nvPr/>
        </p:nvSpPr>
        <p:spPr>
          <a:xfrm>
            <a:off x="609600" y="6088559"/>
            <a:ext cx="8153400" cy="769441"/>
          </a:xfrm>
          <a:prstGeom prst="rect">
            <a:avLst/>
          </a:prstGeom>
          <a:noFill/>
        </p:spPr>
        <p:txBody>
          <a:bodyPr wrap="square" rtlCol="0">
            <a:spAutoFit/>
          </a:bodyPr>
          <a:lstStyle/>
          <a:p>
            <a:pPr algn="ctr"/>
            <a:r>
              <a:rPr lang="en-US" sz="4400" dirty="0" smtClean="0"/>
              <a:t>Curiosity</a:t>
            </a:r>
            <a:endParaRPr lang="en-US"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Web Archives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External</a:t>
            </a:r>
          </a:p>
          <a:p>
            <a:pPr lvl="1"/>
            <a:r>
              <a:rPr lang="en-US" dirty="0" smtClean="0"/>
              <a:t>Investigate a case; collect documents </a:t>
            </a:r>
            <a:r>
              <a:rPr lang="en-US" b="1" dirty="0" smtClean="0"/>
              <a:t>before</a:t>
            </a:r>
            <a:r>
              <a:rPr lang="en-US" dirty="0" smtClean="0"/>
              <a:t> discovery</a:t>
            </a:r>
          </a:p>
          <a:p>
            <a:pPr lvl="1"/>
            <a:r>
              <a:rPr lang="en-US" dirty="0" smtClean="0"/>
              <a:t>Litigation support</a:t>
            </a:r>
          </a:p>
          <a:p>
            <a:pPr lvl="1"/>
            <a:r>
              <a:rPr lang="en-US" dirty="0" smtClean="0"/>
              <a:t>Monitor jury social networking</a:t>
            </a:r>
          </a:p>
          <a:p>
            <a:pPr lvl="1"/>
            <a:endParaRPr lang="en-US" dirty="0" smtClean="0"/>
          </a:p>
          <a:p>
            <a:r>
              <a:rPr lang="en-US" dirty="0" smtClean="0"/>
              <a:t>Internal</a:t>
            </a:r>
          </a:p>
          <a:p>
            <a:pPr lvl="1"/>
            <a:r>
              <a:rPr lang="en-US" dirty="0" smtClean="0"/>
              <a:t>Records retention requirements</a:t>
            </a:r>
          </a:p>
          <a:p>
            <a:pPr lvl="1"/>
            <a:r>
              <a:rPr lang="en-US" dirty="0" smtClean="0"/>
              <a:t>Show that regulatory requirements were met (</a:t>
            </a:r>
            <a:r>
              <a:rPr lang="en-US" dirty="0" err="1" smtClean="0"/>
              <a:t>ie</a:t>
            </a:r>
            <a:r>
              <a:rPr lang="en-US" dirty="0" smtClean="0"/>
              <a:t>. this notice was posted on these dates)</a:t>
            </a:r>
          </a:p>
          <a:p>
            <a:pPr lvl="1"/>
            <a:r>
              <a:rPr lang="en-US" dirty="0" smtClean="0"/>
              <a:t>Know what promises the company made</a:t>
            </a:r>
          </a:p>
          <a:p>
            <a:pPr lvl="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 little background on web architecture</a:t>
            </a:r>
            <a:endParaRPr lang="en-US" dirty="0"/>
          </a:p>
        </p:txBody>
      </p:sp>
      <p:sp>
        <p:nvSpPr>
          <p:cNvPr id="3" name="Content Placeholder 2"/>
          <p:cNvSpPr>
            <a:spLocks noGrp="1"/>
          </p:cNvSpPr>
          <p:nvPr>
            <p:ph idx="1"/>
          </p:nvPr>
        </p:nvSpPr>
        <p:spPr>
          <a:xfrm>
            <a:off x="457200" y="2057400"/>
            <a:ext cx="8229600" cy="4525963"/>
          </a:xfrm>
        </p:spPr>
        <p:txBody>
          <a:bodyPr/>
          <a:lstStyle/>
          <a:p>
            <a:pPr algn="ctr">
              <a:buNone/>
            </a:pPr>
            <a:r>
              <a:rPr lang="en-US" sz="6000" dirty="0" smtClean="0"/>
              <a:t>Static HTML</a:t>
            </a:r>
          </a:p>
          <a:p>
            <a:pPr algn="ctr">
              <a:buNone/>
            </a:pPr>
            <a:endParaRPr lang="en-US" dirty="0" smtClean="0"/>
          </a:p>
          <a:p>
            <a:pPr algn="ctr">
              <a:buNone/>
            </a:pPr>
            <a:r>
              <a:rPr lang="en-US" dirty="0" smtClean="0"/>
              <a:t>Versus</a:t>
            </a:r>
          </a:p>
          <a:p>
            <a:pPr algn="ctr">
              <a:buNone/>
            </a:pPr>
            <a:endParaRPr lang="en-US" dirty="0" smtClean="0"/>
          </a:p>
          <a:p>
            <a:pPr algn="ctr">
              <a:buNone/>
            </a:pPr>
            <a:r>
              <a:rPr lang="en-US" sz="6000" dirty="0" smtClean="0"/>
              <a:t>Database and BLOB</a:t>
            </a:r>
            <a:endParaRPr lang="en-US" sz="6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4348732" y="1143000"/>
            <a:ext cx="4947668" cy="3505200"/>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177800" y="1143000"/>
            <a:ext cx="4673600" cy="3505200"/>
          </a:xfrm>
          <a:prstGeom prst="rect">
            <a:avLst/>
          </a:prstGeom>
          <a:noFill/>
          <a:ln w="9525">
            <a:noFill/>
            <a:miter lim="800000"/>
            <a:headEnd/>
            <a:tailEnd/>
          </a:ln>
        </p:spPr>
      </p:pic>
      <p:sp>
        <p:nvSpPr>
          <p:cNvPr id="16" name="Rectangle 15"/>
          <p:cNvSpPr/>
          <p:nvPr/>
        </p:nvSpPr>
        <p:spPr>
          <a:xfrm>
            <a:off x="4419600" y="0"/>
            <a:ext cx="45719"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0"/>
            <a:ext cx="4419600" cy="1046440"/>
          </a:xfrm>
          <a:prstGeom prst="rect">
            <a:avLst/>
          </a:prstGeom>
          <a:solidFill>
            <a:schemeClr val="bg1"/>
          </a:solidFill>
        </p:spPr>
        <p:txBody>
          <a:bodyPr wrap="square" rtlCol="0">
            <a:spAutoFit/>
          </a:bodyPr>
          <a:lstStyle/>
          <a:p>
            <a:r>
              <a:rPr lang="en-US" sz="3100" dirty="0" smtClean="0"/>
              <a:t>Static HTML: as leaves on a tree</a:t>
            </a:r>
            <a:endParaRPr lang="en-US" sz="3100" dirty="0"/>
          </a:p>
        </p:txBody>
      </p:sp>
      <p:sp>
        <p:nvSpPr>
          <p:cNvPr id="18" name="TextBox 17"/>
          <p:cNvSpPr txBox="1"/>
          <p:nvPr/>
        </p:nvSpPr>
        <p:spPr>
          <a:xfrm>
            <a:off x="4495800" y="0"/>
            <a:ext cx="4800600" cy="1046440"/>
          </a:xfrm>
          <a:prstGeom prst="rect">
            <a:avLst/>
          </a:prstGeom>
          <a:solidFill>
            <a:schemeClr val="bg1"/>
          </a:solidFill>
        </p:spPr>
        <p:txBody>
          <a:bodyPr wrap="square" rtlCol="0">
            <a:spAutoFit/>
          </a:bodyPr>
          <a:lstStyle/>
          <a:p>
            <a:r>
              <a:rPr lang="en-US" sz="3100" dirty="0" smtClean="0"/>
              <a:t>CMS: as leaves separate from tree</a:t>
            </a:r>
            <a:endParaRPr lang="en-US" sz="3100" dirty="0"/>
          </a:p>
        </p:txBody>
      </p:sp>
      <p:sp>
        <p:nvSpPr>
          <p:cNvPr id="7" name="Content Placeholder 2"/>
          <p:cNvSpPr>
            <a:spLocks noGrp="1"/>
          </p:cNvSpPr>
          <p:nvPr>
            <p:ph idx="1"/>
          </p:nvPr>
        </p:nvSpPr>
        <p:spPr>
          <a:xfrm>
            <a:off x="533400" y="4648200"/>
            <a:ext cx="8153400" cy="2209800"/>
          </a:xfrm>
          <a:solidFill>
            <a:schemeClr val="bg1"/>
          </a:solidFill>
        </p:spPr>
        <p:txBody>
          <a:bodyPr>
            <a:normAutofit/>
          </a:bodyPr>
          <a:lstStyle/>
          <a:p>
            <a:pPr>
              <a:buNone/>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0"/>
            <a:ext cx="3505200" cy="914400"/>
          </a:xfrm>
        </p:spPr>
        <p:txBody>
          <a:bodyPr/>
          <a:lstStyle/>
          <a:p>
            <a:r>
              <a:rPr lang="en-US" dirty="0" smtClean="0"/>
              <a:t>Static HTML</a:t>
            </a:r>
            <a:endParaRPr lang="en-US" dirty="0"/>
          </a:p>
        </p:txBody>
      </p:sp>
      <p:sp>
        <p:nvSpPr>
          <p:cNvPr id="3074" name="AutoShape 2" descr="Tree in winter"/>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Tree in winter"/>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Tree in winter"/>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cstate="print"/>
          <a:srcRect/>
          <a:stretch>
            <a:fillRect/>
          </a:stretch>
        </p:blipFill>
        <p:spPr bwMode="auto">
          <a:xfrm>
            <a:off x="457200" y="0"/>
            <a:ext cx="8128000" cy="6096000"/>
          </a:xfrm>
          <a:prstGeom prst="rect">
            <a:avLst/>
          </a:prstGeom>
          <a:noFill/>
          <a:ln w="9525">
            <a:noFill/>
            <a:miter lim="800000"/>
            <a:headEnd/>
            <a:tailEnd/>
          </a:ln>
        </p:spPr>
      </p:pic>
      <p:sp>
        <p:nvSpPr>
          <p:cNvPr id="8" name="TextBox 7"/>
          <p:cNvSpPr txBox="1"/>
          <p:nvPr/>
        </p:nvSpPr>
        <p:spPr>
          <a:xfrm>
            <a:off x="3810000" y="6096000"/>
            <a:ext cx="5334000" cy="646331"/>
          </a:xfrm>
          <a:prstGeom prst="rect">
            <a:avLst/>
          </a:prstGeom>
          <a:noFill/>
        </p:spPr>
        <p:txBody>
          <a:bodyPr wrap="square" rtlCol="0">
            <a:spAutoFit/>
          </a:bodyPr>
          <a:lstStyle/>
          <a:p>
            <a:r>
              <a:rPr lang="en-US" dirty="0" smtClean="0"/>
              <a:t>Picture static HTML as leaves on a tree.  Each leaf touches a branch.  Following branches finds all leaves.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HTML</a:t>
            </a:r>
            <a:endParaRPr lang="en-US" dirty="0"/>
          </a:p>
        </p:txBody>
      </p:sp>
      <p:sp>
        <p:nvSpPr>
          <p:cNvPr id="3" name="Content Placeholder 2"/>
          <p:cNvSpPr>
            <a:spLocks noGrp="1"/>
          </p:cNvSpPr>
          <p:nvPr>
            <p:ph idx="1"/>
          </p:nvPr>
        </p:nvSpPr>
        <p:spPr/>
        <p:txBody>
          <a:bodyPr/>
          <a:lstStyle/>
          <a:p>
            <a:r>
              <a:rPr lang="en-US" dirty="0" smtClean="0"/>
              <a:t>Looks like files and folders on your computer.  Tour of backend of randtke.com .</a:t>
            </a:r>
          </a:p>
          <a:p>
            <a:endParaRPr lang="en-US" dirty="0" smtClean="0"/>
          </a:p>
          <a:p>
            <a:r>
              <a:rPr lang="en-US" dirty="0" smtClean="0"/>
              <a:t>Visualize this as leaves on a tree.  You can find each and every leaf by following branches from the stem.</a:t>
            </a:r>
          </a:p>
          <a:p>
            <a:pPr>
              <a:buNone/>
            </a:pPr>
            <a:r>
              <a:rPr lang="en-US" dirty="0" smtClean="0"/>
              <a:t>    You can find each and every page on the site by following links from the homepage.</a:t>
            </a:r>
          </a:p>
          <a:p>
            <a:pPr>
              <a:buNone/>
            </a:pPr>
            <a:endParaRPr lang="en-US" dirty="0" smtClean="0"/>
          </a:p>
          <a:p>
            <a:pPr>
              <a:buNone/>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fc00.deviantart.net/fs21/i/2007/278/7/c/Leaf_Pile_by_RosalineStock.jpg"/>
          <p:cNvPicPr>
            <a:picLocks noChangeAspect="1" noChangeArrowheads="1"/>
          </p:cNvPicPr>
          <p:nvPr/>
        </p:nvPicPr>
        <p:blipFill>
          <a:blip r:embed="rId3" cstate="print"/>
          <a:srcRect/>
          <a:stretch>
            <a:fillRect/>
          </a:stretch>
        </p:blipFill>
        <p:spPr bwMode="auto">
          <a:xfrm>
            <a:off x="0" y="3581400"/>
            <a:ext cx="5181600" cy="3886200"/>
          </a:xfrm>
          <a:prstGeom prst="rect">
            <a:avLst/>
          </a:prstGeom>
          <a:noFill/>
        </p:spPr>
      </p:pic>
      <p:pic>
        <p:nvPicPr>
          <p:cNvPr id="9" name="Picture 3"/>
          <p:cNvPicPr>
            <a:picLocks noChangeAspect="1" noChangeArrowheads="1"/>
          </p:cNvPicPr>
          <p:nvPr/>
        </p:nvPicPr>
        <p:blipFill>
          <a:blip r:embed="rId4" cstate="print"/>
          <a:srcRect/>
          <a:stretch>
            <a:fillRect/>
          </a:stretch>
        </p:blipFill>
        <p:spPr bwMode="auto">
          <a:xfrm>
            <a:off x="5867400" y="1752600"/>
            <a:ext cx="4089446" cy="28956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45058" name="Picture 2" descr="http://fc00.deviantart.net/fs21/i/2007/278/7/c/Leaf_Pile_by_RosalineStock.jpg"/>
          <p:cNvPicPr>
            <a:picLocks noChangeAspect="1" noChangeArrowheads="1"/>
          </p:cNvPicPr>
          <p:nvPr/>
        </p:nvPicPr>
        <p:blipFill>
          <a:blip r:embed="rId3" cstate="print"/>
          <a:srcRect/>
          <a:stretch>
            <a:fillRect/>
          </a:stretch>
        </p:blipFill>
        <p:spPr bwMode="auto">
          <a:xfrm>
            <a:off x="0" y="0"/>
            <a:ext cx="5181600" cy="3886200"/>
          </a:xfrm>
          <a:prstGeom prst="rect">
            <a:avLst/>
          </a:prstGeom>
          <a:noFill/>
        </p:spPr>
      </p:pic>
      <p:pic>
        <p:nvPicPr>
          <p:cNvPr id="45059" name="Picture 3"/>
          <p:cNvPicPr>
            <a:picLocks noChangeAspect="1" noChangeArrowheads="1"/>
          </p:cNvPicPr>
          <p:nvPr/>
        </p:nvPicPr>
        <p:blipFill>
          <a:blip r:embed="rId4" cstate="print"/>
          <a:srcRect/>
          <a:stretch>
            <a:fillRect/>
          </a:stretch>
        </p:blipFill>
        <p:spPr bwMode="auto">
          <a:xfrm>
            <a:off x="5054555" y="0"/>
            <a:ext cx="4089446" cy="28956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581400" y="2743200"/>
            <a:ext cx="4089446" cy="28956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054554" y="3962400"/>
            <a:ext cx="4089446" cy="2895600"/>
          </a:xfrm>
          <a:prstGeom prst="rect">
            <a:avLst/>
          </a:prstGeom>
          <a:noFill/>
          <a:ln w="9525">
            <a:noFill/>
            <a:miter lim="800000"/>
            <a:headEnd/>
            <a:tailEnd/>
          </a:ln>
        </p:spPr>
      </p:pic>
      <p:sp>
        <p:nvSpPr>
          <p:cNvPr id="11" name="TextBox 10"/>
          <p:cNvSpPr txBox="1"/>
          <p:nvPr/>
        </p:nvSpPr>
        <p:spPr>
          <a:xfrm>
            <a:off x="381000" y="381000"/>
            <a:ext cx="1447800" cy="707886"/>
          </a:xfrm>
          <a:prstGeom prst="rect">
            <a:avLst/>
          </a:prstGeom>
          <a:solidFill>
            <a:schemeClr val="bg1"/>
          </a:solidFill>
        </p:spPr>
        <p:txBody>
          <a:bodyPr wrap="square" rtlCol="0">
            <a:spAutoFit/>
          </a:bodyPr>
          <a:lstStyle/>
          <a:p>
            <a:r>
              <a:rPr lang="en-US" sz="4000" dirty="0" smtClean="0"/>
              <a:t>Files</a:t>
            </a:r>
            <a:endParaRPr lang="en-US" sz="4000" dirty="0"/>
          </a:p>
        </p:txBody>
      </p:sp>
      <p:sp>
        <p:nvSpPr>
          <p:cNvPr id="12" name="TextBox 11"/>
          <p:cNvSpPr txBox="1"/>
          <p:nvPr/>
        </p:nvSpPr>
        <p:spPr>
          <a:xfrm>
            <a:off x="6019800" y="990600"/>
            <a:ext cx="2133600" cy="707886"/>
          </a:xfrm>
          <a:prstGeom prst="rect">
            <a:avLst/>
          </a:prstGeom>
          <a:solidFill>
            <a:schemeClr val="bg1"/>
          </a:solidFill>
        </p:spPr>
        <p:txBody>
          <a:bodyPr wrap="square" rtlCol="0">
            <a:spAutoFit/>
          </a:bodyPr>
          <a:lstStyle/>
          <a:p>
            <a:r>
              <a:rPr lang="en-US" sz="4000" dirty="0" smtClean="0"/>
              <a:t>Structure</a:t>
            </a:r>
            <a:endParaRPr lang="en-US" sz="4000" dirty="0"/>
          </a:p>
        </p:txBody>
      </p:sp>
      <p:sp>
        <p:nvSpPr>
          <p:cNvPr id="13" name="Title 1"/>
          <p:cNvSpPr txBox="1">
            <a:spLocks/>
          </p:cNvSpPr>
          <p:nvPr/>
        </p:nvSpPr>
        <p:spPr>
          <a:xfrm>
            <a:off x="0" y="5791200"/>
            <a:ext cx="9144000" cy="10668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Database and BLOB</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Database and BLOB</a:t>
            </a:r>
            <a:endParaRPr lang="en-US" dirty="0"/>
          </a:p>
        </p:txBody>
      </p:sp>
      <p:sp>
        <p:nvSpPr>
          <p:cNvPr id="3" name="Content Placeholder 2"/>
          <p:cNvSpPr>
            <a:spLocks noGrp="1"/>
          </p:cNvSpPr>
          <p:nvPr>
            <p:ph idx="1"/>
          </p:nvPr>
        </p:nvSpPr>
        <p:spPr>
          <a:xfrm>
            <a:off x="457200" y="1143000"/>
            <a:ext cx="8229600" cy="5715000"/>
          </a:xfrm>
        </p:spPr>
        <p:txBody>
          <a:bodyPr>
            <a:normAutofit lnSpcReduction="10000"/>
          </a:bodyPr>
          <a:lstStyle/>
          <a:p>
            <a:r>
              <a:rPr lang="en-US" dirty="0" smtClean="0"/>
              <a:t>Database = like many spreadsheets that all reference each other</a:t>
            </a:r>
          </a:p>
          <a:p>
            <a:pPr lvl="1">
              <a:buNone/>
            </a:pPr>
            <a:r>
              <a:rPr lang="en-US" sz="3200" dirty="0" smtClean="0"/>
              <a:t>textual information lives here</a:t>
            </a:r>
          </a:p>
          <a:p>
            <a:pPr lvl="1">
              <a:buNone/>
            </a:pPr>
            <a:r>
              <a:rPr lang="en-US" sz="3200" dirty="0" smtClean="0"/>
              <a:t>Most actual web pages don’t read from a file at all.  Instead, information is pulled from the database, on the fly, to make the webpage.</a:t>
            </a:r>
          </a:p>
          <a:p>
            <a:pPr lvl="1">
              <a:buNone/>
            </a:pPr>
            <a:endParaRPr lang="en-US" sz="3200" dirty="0" smtClean="0"/>
          </a:p>
          <a:p>
            <a:r>
              <a:rPr lang="en-US" dirty="0" smtClean="0"/>
              <a:t>BLOB = Binary Large Object</a:t>
            </a:r>
          </a:p>
          <a:p>
            <a:pPr lvl="1">
              <a:buNone/>
            </a:pPr>
            <a:r>
              <a:rPr lang="en-US" sz="3200" dirty="0" smtClean="0"/>
              <a:t>= a bunch of files; .</a:t>
            </a:r>
            <a:r>
              <a:rPr lang="en-US" sz="3200" dirty="0" err="1" smtClean="0"/>
              <a:t>pdf</a:t>
            </a:r>
            <a:r>
              <a:rPr lang="en-US" sz="3200" dirty="0" smtClean="0"/>
              <a:t>, .</a:t>
            </a:r>
            <a:r>
              <a:rPr lang="en-US" sz="3200" dirty="0" err="1" smtClean="0"/>
              <a:t>docx</a:t>
            </a:r>
            <a:r>
              <a:rPr lang="en-US" sz="3200" dirty="0" smtClean="0"/>
              <a:t>, .jpeg etc – these live in the BLOB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fc00.deviantart.net/fs21/i/2007/278/7/c/Leaf_Pile_by_RosalineStock.jpg"/>
          <p:cNvPicPr>
            <a:picLocks noChangeAspect="1" noChangeArrowheads="1"/>
          </p:cNvPicPr>
          <p:nvPr/>
        </p:nvPicPr>
        <p:blipFill>
          <a:blip r:embed="rId3" cstate="print"/>
          <a:srcRect/>
          <a:stretch>
            <a:fillRect/>
          </a:stretch>
        </p:blipFill>
        <p:spPr bwMode="auto">
          <a:xfrm>
            <a:off x="0" y="3581400"/>
            <a:ext cx="5181600" cy="3886200"/>
          </a:xfrm>
          <a:prstGeom prst="rect">
            <a:avLst/>
          </a:prstGeom>
          <a:noFill/>
        </p:spPr>
      </p:pic>
      <p:pic>
        <p:nvPicPr>
          <p:cNvPr id="9" name="Picture 3"/>
          <p:cNvPicPr>
            <a:picLocks noChangeAspect="1" noChangeArrowheads="1"/>
          </p:cNvPicPr>
          <p:nvPr/>
        </p:nvPicPr>
        <p:blipFill>
          <a:blip r:embed="rId4" cstate="print"/>
          <a:srcRect/>
          <a:stretch>
            <a:fillRect/>
          </a:stretch>
        </p:blipFill>
        <p:spPr bwMode="auto">
          <a:xfrm>
            <a:off x="5867400" y="1752600"/>
            <a:ext cx="4089446" cy="28956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45058" name="Picture 2" descr="http://fc00.deviantart.net/fs21/i/2007/278/7/c/Leaf_Pile_by_RosalineStock.jpg"/>
          <p:cNvPicPr>
            <a:picLocks noChangeAspect="1" noChangeArrowheads="1"/>
          </p:cNvPicPr>
          <p:nvPr/>
        </p:nvPicPr>
        <p:blipFill>
          <a:blip r:embed="rId3" cstate="print"/>
          <a:srcRect/>
          <a:stretch>
            <a:fillRect/>
          </a:stretch>
        </p:blipFill>
        <p:spPr bwMode="auto">
          <a:xfrm>
            <a:off x="0" y="0"/>
            <a:ext cx="5181600" cy="3886200"/>
          </a:xfrm>
          <a:prstGeom prst="rect">
            <a:avLst/>
          </a:prstGeom>
          <a:noFill/>
        </p:spPr>
      </p:pic>
      <p:pic>
        <p:nvPicPr>
          <p:cNvPr id="45059" name="Picture 3"/>
          <p:cNvPicPr>
            <a:picLocks noChangeAspect="1" noChangeArrowheads="1"/>
          </p:cNvPicPr>
          <p:nvPr/>
        </p:nvPicPr>
        <p:blipFill>
          <a:blip r:embed="rId4" cstate="print"/>
          <a:srcRect/>
          <a:stretch>
            <a:fillRect/>
          </a:stretch>
        </p:blipFill>
        <p:spPr bwMode="auto">
          <a:xfrm>
            <a:off x="5054555" y="0"/>
            <a:ext cx="4089446" cy="28956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581400" y="2743200"/>
            <a:ext cx="4089446" cy="28956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054554" y="3962400"/>
            <a:ext cx="4089446" cy="2895600"/>
          </a:xfrm>
          <a:prstGeom prst="rect">
            <a:avLst/>
          </a:prstGeom>
          <a:noFill/>
          <a:ln w="9525">
            <a:noFill/>
            <a:miter lim="800000"/>
            <a:headEnd/>
            <a:tailEnd/>
          </a:ln>
        </p:spPr>
      </p:pic>
      <p:sp>
        <p:nvSpPr>
          <p:cNvPr id="11" name="TextBox 10"/>
          <p:cNvSpPr txBox="1"/>
          <p:nvPr/>
        </p:nvSpPr>
        <p:spPr>
          <a:xfrm>
            <a:off x="381000" y="381000"/>
            <a:ext cx="1447800" cy="707886"/>
          </a:xfrm>
          <a:prstGeom prst="rect">
            <a:avLst/>
          </a:prstGeom>
          <a:solidFill>
            <a:schemeClr val="bg1"/>
          </a:solidFill>
        </p:spPr>
        <p:txBody>
          <a:bodyPr wrap="square" rtlCol="0">
            <a:spAutoFit/>
          </a:bodyPr>
          <a:lstStyle/>
          <a:p>
            <a:r>
              <a:rPr lang="en-US" sz="4000" dirty="0" smtClean="0"/>
              <a:t>Files</a:t>
            </a:r>
            <a:endParaRPr lang="en-US" sz="4000" dirty="0"/>
          </a:p>
        </p:txBody>
      </p:sp>
      <p:sp>
        <p:nvSpPr>
          <p:cNvPr id="12" name="TextBox 11"/>
          <p:cNvSpPr txBox="1"/>
          <p:nvPr/>
        </p:nvSpPr>
        <p:spPr>
          <a:xfrm>
            <a:off x="6019800" y="990600"/>
            <a:ext cx="2133600" cy="707886"/>
          </a:xfrm>
          <a:prstGeom prst="rect">
            <a:avLst/>
          </a:prstGeom>
          <a:solidFill>
            <a:schemeClr val="bg1"/>
          </a:solidFill>
        </p:spPr>
        <p:txBody>
          <a:bodyPr wrap="square" rtlCol="0">
            <a:spAutoFit/>
          </a:bodyPr>
          <a:lstStyle/>
          <a:p>
            <a:r>
              <a:rPr lang="en-US" sz="4000" dirty="0" smtClean="0"/>
              <a:t>Structure</a:t>
            </a:r>
            <a:endParaRPr 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c00.deviantart.net/fs21/i/2007/278/7/c/Leaf_Pile_by_RosalineStock.jpg"/>
          <p:cNvPicPr>
            <a:picLocks noChangeAspect="1" noChangeArrowheads="1"/>
          </p:cNvPicPr>
          <p:nvPr/>
        </p:nvPicPr>
        <p:blipFill>
          <a:blip r:embed="rId3" cstate="print"/>
          <a:srcRect/>
          <a:stretch>
            <a:fillRect/>
          </a:stretch>
        </p:blipFill>
        <p:spPr bwMode="auto">
          <a:xfrm>
            <a:off x="0" y="0"/>
            <a:ext cx="5588000" cy="4191000"/>
          </a:xfrm>
          <a:prstGeom prst="rect">
            <a:avLst/>
          </a:prstGeom>
          <a:noFill/>
        </p:spPr>
      </p:pic>
      <p:graphicFrame>
        <p:nvGraphicFramePr>
          <p:cNvPr id="4" name="Content Placeholder 3"/>
          <p:cNvGraphicFramePr>
            <a:graphicFrameLocks noGrp="1"/>
          </p:cNvGraphicFramePr>
          <p:nvPr>
            <p:ph idx="1"/>
          </p:nvPr>
        </p:nvGraphicFramePr>
        <p:xfrm>
          <a:off x="2590800" y="1"/>
          <a:ext cx="6553200" cy="4840932"/>
        </p:xfrm>
        <a:graphic>
          <a:graphicData uri="http://schemas.openxmlformats.org/drawingml/2006/table">
            <a:tbl>
              <a:tblPr firstRow="1" bandRow="1">
                <a:tableStyleId>{5C22544A-7EE6-4342-B048-85BDC9FD1C3A}</a:tableStyleId>
              </a:tblPr>
              <a:tblGrid>
                <a:gridCol w="1092200"/>
                <a:gridCol w="1193800"/>
                <a:gridCol w="990600"/>
                <a:gridCol w="1092200"/>
                <a:gridCol w="1092200"/>
                <a:gridCol w="1092200"/>
              </a:tblGrid>
              <a:tr h="412580">
                <a:tc gridSpan="6">
                  <a:txBody>
                    <a:bodyPr/>
                    <a:lstStyle/>
                    <a:p>
                      <a:r>
                        <a:rPr lang="en-US" dirty="0" smtClean="0"/>
                        <a:t>Table for documents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60833">
                <a:tc>
                  <a:txBody>
                    <a:bodyPr/>
                    <a:lstStyle/>
                    <a:p>
                      <a:r>
                        <a:rPr lang="en-US" dirty="0" smtClean="0"/>
                        <a:t>Docket Number</a:t>
                      </a:r>
                      <a:endParaRPr lang="en-US" dirty="0"/>
                    </a:p>
                  </a:txBody>
                  <a:tcPr/>
                </a:tc>
                <a:tc>
                  <a:txBody>
                    <a:bodyPr/>
                    <a:lstStyle/>
                    <a:p>
                      <a:r>
                        <a:rPr lang="en-US" dirty="0" smtClean="0"/>
                        <a:t>Title</a:t>
                      </a:r>
                      <a:r>
                        <a:rPr lang="en-US" baseline="0" dirty="0" smtClean="0"/>
                        <a:t> of document</a:t>
                      </a:r>
                      <a:endParaRPr lang="en-US" dirty="0"/>
                    </a:p>
                  </a:txBody>
                  <a:tcPr/>
                </a:tc>
                <a:tc>
                  <a:txBody>
                    <a:bodyPr/>
                    <a:lstStyle/>
                    <a:p>
                      <a:r>
                        <a:rPr lang="en-US" dirty="0" smtClean="0"/>
                        <a:t>Date</a:t>
                      </a:r>
                      <a:r>
                        <a:rPr lang="en-US" baseline="0" dirty="0" smtClean="0"/>
                        <a:t> filed</a:t>
                      </a:r>
                      <a:endParaRPr lang="en-US" dirty="0"/>
                    </a:p>
                  </a:txBody>
                  <a:tcPr/>
                </a:tc>
                <a:tc>
                  <a:txBody>
                    <a:bodyPr/>
                    <a:lstStyle/>
                    <a:p>
                      <a:r>
                        <a:rPr lang="en-US" dirty="0" smtClean="0"/>
                        <a:t>Kind</a:t>
                      </a:r>
                      <a:r>
                        <a:rPr lang="en-US" baseline="0" dirty="0" smtClean="0"/>
                        <a:t> of </a:t>
                      </a:r>
                      <a:r>
                        <a:rPr lang="en-US" sz="1600" baseline="0" dirty="0" smtClean="0"/>
                        <a:t>Document</a:t>
                      </a:r>
                      <a:endParaRPr lang="en-US" sz="1600" dirty="0" smtClean="0"/>
                    </a:p>
                  </a:txBody>
                  <a:tcPr/>
                </a:tc>
                <a:tc>
                  <a:txBody>
                    <a:bodyPr/>
                    <a:lstStyle/>
                    <a:p>
                      <a:r>
                        <a:rPr lang="en-US" dirty="0" smtClean="0"/>
                        <a:t>Where is the file</a:t>
                      </a:r>
                      <a:endParaRPr lang="en-US" dirty="0"/>
                    </a:p>
                  </a:txBody>
                  <a:tcPr/>
                </a:tc>
                <a:tc>
                  <a:txBody>
                    <a:bodyPr/>
                    <a:lstStyle/>
                    <a:p>
                      <a:r>
                        <a:rPr lang="en-US" dirty="0" smtClean="0"/>
                        <a:t>Description</a:t>
                      </a:r>
                      <a:endParaRPr lang="en-US" dirty="0"/>
                    </a:p>
                  </a:txBody>
                  <a:tcPr/>
                </a:tc>
              </a:tr>
              <a:tr h="712126">
                <a:tc>
                  <a:txBody>
                    <a:bodyPr/>
                    <a:lstStyle/>
                    <a:p>
                      <a:r>
                        <a:rPr lang="en-US" dirty="0" smtClean="0"/>
                        <a:t>1</a:t>
                      </a:r>
                      <a:endParaRPr lang="en-US" dirty="0"/>
                    </a:p>
                  </a:txBody>
                  <a:tcPr/>
                </a:tc>
                <a:tc>
                  <a:txBody>
                    <a:bodyPr/>
                    <a:lstStyle/>
                    <a:p>
                      <a:r>
                        <a:rPr lang="en-US" dirty="0" smtClean="0"/>
                        <a:t>Petitioner’s Brief</a:t>
                      </a:r>
                      <a:endParaRPr lang="en-US" dirty="0"/>
                    </a:p>
                  </a:txBody>
                  <a:tcPr/>
                </a:tc>
                <a:tc>
                  <a:txBody>
                    <a:bodyPr/>
                    <a:lstStyle/>
                    <a:p>
                      <a:r>
                        <a:rPr lang="en-US" dirty="0" smtClean="0"/>
                        <a:t>Jan 2, 2003</a:t>
                      </a:r>
                      <a:endParaRPr lang="en-US" dirty="0"/>
                    </a:p>
                  </a:txBody>
                  <a:tcPr/>
                </a:tc>
                <a:tc>
                  <a:txBody>
                    <a:bodyPr/>
                    <a:lstStyle/>
                    <a:p>
                      <a:r>
                        <a:rPr lang="en-US" dirty="0" smtClean="0"/>
                        <a:t>Brief</a:t>
                      </a:r>
                      <a:endParaRPr lang="en-US" dirty="0"/>
                    </a:p>
                  </a:txBody>
                  <a:tcPr/>
                </a:tc>
                <a:tc>
                  <a:txBody>
                    <a:bodyPr/>
                    <a:lstStyle/>
                    <a:p>
                      <a:r>
                        <a:rPr lang="en-US" dirty="0" smtClean="0"/>
                        <a:t>here.pdf</a:t>
                      </a:r>
                    </a:p>
                  </a:txBody>
                  <a:tcPr/>
                </a:tc>
                <a:tc>
                  <a:txBody>
                    <a:bodyPr/>
                    <a:lstStyle/>
                    <a:p>
                      <a:r>
                        <a:rPr lang="en-US" dirty="0" smtClean="0"/>
                        <a:t>Blah </a:t>
                      </a:r>
                      <a:r>
                        <a:rPr lang="en-US" dirty="0" err="1" smtClean="0"/>
                        <a:t>blah</a:t>
                      </a:r>
                      <a:endParaRPr lang="en-US" dirty="0" smtClean="0"/>
                    </a:p>
                  </a:txBody>
                  <a:tcPr/>
                </a:tc>
              </a:tr>
              <a:tr h="760833">
                <a:tc>
                  <a:txBody>
                    <a:bodyPr/>
                    <a:lstStyle/>
                    <a:p>
                      <a:r>
                        <a:rPr lang="en-US" dirty="0" smtClean="0"/>
                        <a:t>1</a:t>
                      </a:r>
                      <a:endParaRPr lang="en-US" dirty="0"/>
                    </a:p>
                  </a:txBody>
                  <a:tcPr/>
                </a:tc>
                <a:tc>
                  <a:txBody>
                    <a:bodyPr/>
                    <a:lstStyle/>
                    <a:p>
                      <a:r>
                        <a:rPr lang="en-US" dirty="0" smtClean="0"/>
                        <a:t>Respondent’s Brief</a:t>
                      </a:r>
                      <a:endParaRPr lang="en-US" dirty="0"/>
                    </a:p>
                  </a:txBody>
                  <a:tcPr/>
                </a:tc>
                <a:tc>
                  <a:txBody>
                    <a:bodyPr/>
                    <a:lstStyle/>
                    <a:p>
                      <a:r>
                        <a:rPr lang="en-US" dirty="0" smtClean="0"/>
                        <a:t>Dec</a:t>
                      </a:r>
                      <a:r>
                        <a:rPr lang="en-US" baseline="0" dirty="0" smtClean="0"/>
                        <a:t> 29 2002</a:t>
                      </a:r>
                      <a:endParaRPr lang="en-US" dirty="0"/>
                    </a:p>
                  </a:txBody>
                  <a:tcPr/>
                </a:tc>
                <a:tc>
                  <a:txBody>
                    <a:bodyPr/>
                    <a:lstStyle/>
                    <a:p>
                      <a:r>
                        <a:rPr lang="en-US" dirty="0" smtClean="0"/>
                        <a:t>Petition</a:t>
                      </a:r>
                    </a:p>
                  </a:txBody>
                  <a:tcPr/>
                </a:tc>
                <a:tc>
                  <a:txBody>
                    <a:bodyPr/>
                    <a:lstStyle/>
                    <a:p>
                      <a:r>
                        <a:rPr lang="en-US" dirty="0" smtClean="0"/>
                        <a:t>hereagain.pdf</a:t>
                      </a:r>
                      <a:endParaRPr lang="en-US" dirty="0"/>
                    </a:p>
                  </a:txBody>
                  <a:tcPr/>
                </a:tc>
                <a:tc>
                  <a:txBody>
                    <a:bodyPr/>
                    <a:lstStyle/>
                    <a:p>
                      <a:r>
                        <a:rPr lang="en-US" dirty="0" smtClean="0"/>
                        <a:t>Words</a:t>
                      </a:r>
                      <a:endParaRPr lang="en-US" dirty="0"/>
                    </a:p>
                  </a:txBody>
                  <a:tcPr/>
                </a:tc>
              </a:tr>
              <a:tr h="865844">
                <a:tc>
                  <a:txBody>
                    <a:bodyPr/>
                    <a:lstStyle/>
                    <a:p>
                      <a:r>
                        <a:rPr lang="en-US" dirty="0" smtClean="0"/>
                        <a:t>2</a:t>
                      </a:r>
                      <a:endParaRPr lang="en-US" dirty="0"/>
                    </a:p>
                  </a:txBody>
                  <a:tcPr/>
                </a:tc>
                <a:tc>
                  <a:txBody>
                    <a:bodyPr/>
                    <a:lstStyle/>
                    <a:p>
                      <a:r>
                        <a:rPr lang="en-US" dirty="0" smtClean="0"/>
                        <a:t>Amicus Brief by Jim</a:t>
                      </a:r>
                      <a:endParaRPr lang="en-US" dirty="0"/>
                    </a:p>
                  </a:txBody>
                  <a:tcPr/>
                </a:tc>
                <a:tc>
                  <a:txBody>
                    <a:bodyPr/>
                    <a:lstStyle/>
                    <a:p>
                      <a:endParaRPr lang="en-US" dirty="0"/>
                    </a:p>
                  </a:txBody>
                  <a:tcPr/>
                </a:tc>
                <a:tc>
                  <a:txBody>
                    <a:bodyPr/>
                    <a:lstStyle/>
                    <a:p>
                      <a:r>
                        <a:rPr lang="en-US" dirty="0" smtClean="0"/>
                        <a:t>Brief</a:t>
                      </a:r>
                      <a:endParaRPr lang="en-US" dirty="0"/>
                    </a:p>
                  </a:txBody>
                  <a:tcPr/>
                </a:tc>
                <a:tc>
                  <a:txBody>
                    <a:bodyPr/>
                    <a:lstStyle/>
                    <a:p>
                      <a:r>
                        <a:rPr lang="en-US" dirty="0" smtClean="0"/>
                        <a:t>overthere.pdf</a:t>
                      </a:r>
                      <a:endParaRPr lang="en-US" dirty="0"/>
                    </a:p>
                  </a:txBody>
                  <a:tcPr/>
                </a:tc>
                <a:tc>
                  <a:txBody>
                    <a:bodyPr/>
                    <a:lstStyle/>
                    <a:p>
                      <a:r>
                        <a:rPr lang="en-US" dirty="0" smtClean="0"/>
                        <a:t>Blah</a:t>
                      </a:r>
                    </a:p>
                  </a:txBody>
                  <a:tcPr/>
                </a:tc>
              </a:tr>
              <a:tr h="606091">
                <a:tc>
                  <a:txBody>
                    <a:bodyPr/>
                    <a:lstStyle/>
                    <a:p>
                      <a:r>
                        <a:rPr lang="en-US" dirty="0" smtClean="0"/>
                        <a:t>2</a:t>
                      </a:r>
                      <a:endParaRPr lang="en-US" dirty="0"/>
                    </a:p>
                  </a:txBody>
                  <a:tcPr/>
                </a:tc>
                <a:tc>
                  <a:txBody>
                    <a:bodyPr/>
                    <a:lstStyle/>
                    <a:p>
                      <a:r>
                        <a:rPr lang="en-US" dirty="0" smtClean="0"/>
                        <a:t>Petitioner’s Brief</a:t>
                      </a:r>
                      <a:endParaRPr lang="en-US" dirty="0"/>
                    </a:p>
                  </a:txBody>
                  <a:tcPr/>
                </a:tc>
                <a:tc>
                  <a:txBody>
                    <a:bodyPr/>
                    <a:lstStyle/>
                    <a:p>
                      <a:r>
                        <a:rPr lang="en-US" dirty="0" smtClean="0"/>
                        <a:t>Jan</a:t>
                      </a:r>
                      <a:endParaRPr lang="en-US" dirty="0"/>
                    </a:p>
                  </a:txBody>
                  <a:tcPr/>
                </a:tc>
                <a:tc>
                  <a:txBody>
                    <a:bodyPr/>
                    <a:lstStyle/>
                    <a:p>
                      <a:r>
                        <a:rPr lang="en-US" dirty="0" smtClean="0"/>
                        <a:t>Brief</a:t>
                      </a:r>
                      <a:endParaRPr lang="en-US" dirty="0"/>
                    </a:p>
                  </a:txBody>
                  <a:tcPr/>
                </a:tc>
                <a:tc>
                  <a:txBody>
                    <a:bodyPr/>
                    <a:lstStyle/>
                    <a:p>
                      <a:r>
                        <a:rPr lang="en-US" dirty="0" smtClean="0"/>
                        <a:t>inhere.pdf</a:t>
                      </a:r>
                      <a:endParaRPr lang="en-US" dirty="0"/>
                    </a:p>
                  </a:txBody>
                  <a:tcPr/>
                </a:tc>
                <a:tc>
                  <a:txBody>
                    <a:bodyPr/>
                    <a:lstStyle/>
                    <a:p>
                      <a:r>
                        <a:rPr lang="en-US" dirty="0" smtClean="0"/>
                        <a:t>Maybe</a:t>
                      </a:r>
                      <a:r>
                        <a:rPr lang="en-US" baseline="0" dirty="0" smtClean="0"/>
                        <a:t> full text</a:t>
                      </a:r>
                      <a:endParaRPr lang="en-US" dirty="0"/>
                    </a:p>
                  </a:txBody>
                  <a:tcPr/>
                </a:tc>
              </a:tr>
              <a:tr h="606091">
                <a:tc>
                  <a:txBody>
                    <a:bodyPr/>
                    <a:lstStyle/>
                    <a:p>
                      <a:r>
                        <a:rPr lang="en-US" dirty="0" smtClean="0"/>
                        <a:t>2</a:t>
                      </a:r>
                      <a:endParaRPr lang="en-US" dirty="0"/>
                    </a:p>
                  </a:txBody>
                  <a:tcPr/>
                </a:tc>
                <a:tc>
                  <a:txBody>
                    <a:bodyPr/>
                    <a:lstStyle/>
                    <a:p>
                      <a:r>
                        <a:rPr lang="en-US" dirty="0" smtClean="0"/>
                        <a:t>Order</a:t>
                      </a:r>
                      <a:endParaRPr lang="en-US" dirty="0"/>
                    </a:p>
                  </a:txBody>
                  <a:tcPr/>
                </a:tc>
                <a:tc>
                  <a:txBody>
                    <a:bodyPr/>
                    <a:lstStyle/>
                    <a:p>
                      <a:endParaRPr lang="en-US" dirty="0"/>
                    </a:p>
                  </a:txBody>
                  <a:tcPr/>
                </a:tc>
                <a:tc>
                  <a:txBody>
                    <a:bodyPr/>
                    <a:lstStyle/>
                    <a:p>
                      <a:r>
                        <a:rPr lang="en-US" dirty="0" smtClean="0"/>
                        <a:t>Order</a:t>
                      </a:r>
                      <a:endParaRPr lang="en-US" dirty="0"/>
                    </a:p>
                  </a:txBody>
                  <a:tcPr/>
                </a:tc>
                <a:tc>
                  <a:txBody>
                    <a:bodyPr/>
                    <a:lstStyle/>
                    <a:p>
                      <a:r>
                        <a:rPr lang="en-US" dirty="0" smtClean="0"/>
                        <a:t>there.html</a:t>
                      </a:r>
                      <a:endParaRPr lang="en-US" dirty="0"/>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0" y="4132502"/>
          <a:ext cx="4191000" cy="2725498"/>
        </p:xfrm>
        <a:graphic>
          <a:graphicData uri="http://schemas.openxmlformats.org/drawingml/2006/table">
            <a:tbl>
              <a:tblPr firstRow="1" bandRow="1">
                <a:tableStyleId>{5C22544A-7EE6-4342-B048-85BDC9FD1C3A}</a:tableStyleId>
              </a:tblPr>
              <a:tblGrid>
                <a:gridCol w="1397000"/>
                <a:gridCol w="1397000"/>
                <a:gridCol w="1397000"/>
              </a:tblGrid>
              <a:tr h="382501">
                <a:tc gridSpan="3">
                  <a:txBody>
                    <a:bodyPr/>
                    <a:lstStyle/>
                    <a:p>
                      <a:r>
                        <a:rPr lang="en-US" dirty="0" smtClean="0"/>
                        <a:t>Table</a:t>
                      </a:r>
                      <a:r>
                        <a:rPr lang="en-US" baseline="0" dirty="0" smtClean="0"/>
                        <a:t> for the court cases</a:t>
                      </a:r>
                      <a:endParaRPr lang="en-US" dirty="0"/>
                    </a:p>
                  </a:txBody>
                  <a:tcPr/>
                </a:tc>
                <a:tc hMerge="1">
                  <a:txBody>
                    <a:bodyPr/>
                    <a:lstStyle/>
                    <a:p>
                      <a:endParaRPr lang="en-US" dirty="0"/>
                    </a:p>
                  </a:txBody>
                  <a:tcPr/>
                </a:tc>
                <a:tc hMerge="1">
                  <a:txBody>
                    <a:bodyPr/>
                    <a:lstStyle/>
                    <a:p>
                      <a:endParaRPr lang="en-US" dirty="0"/>
                    </a:p>
                  </a:txBody>
                  <a:tcPr/>
                </a:tc>
              </a:tr>
              <a:tr h="660208">
                <a:tc>
                  <a:txBody>
                    <a:bodyPr/>
                    <a:lstStyle/>
                    <a:p>
                      <a:r>
                        <a:rPr lang="en-US" dirty="0" smtClean="0"/>
                        <a:t>Docket</a:t>
                      </a:r>
                      <a:r>
                        <a:rPr lang="en-US" baseline="0" dirty="0" smtClean="0"/>
                        <a:t> number</a:t>
                      </a:r>
                      <a:endParaRPr lang="en-US" dirty="0"/>
                    </a:p>
                  </a:txBody>
                  <a:tcPr/>
                </a:tc>
                <a:tc>
                  <a:txBody>
                    <a:bodyPr/>
                    <a:lstStyle/>
                    <a:p>
                      <a:r>
                        <a:rPr lang="en-US" dirty="0" smtClean="0"/>
                        <a:t>Court</a:t>
                      </a:r>
                      <a:endParaRPr lang="en-US" dirty="0"/>
                    </a:p>
                  </a:txBody>
                  <a:tcPr/>
                </a:tc>
                <a:tc>
                  <a:txBody>
                    <a:bodyPr/>
                    <a:lstStyle/>
                    <a:p>
                      <a:r>
                        <a:rPr lang="en-US" dirty="0" smtClean="0"/>
                        <a:t>Date filed</a:t>
                      </a:r>
                      <a:endParaRPr lang="en-US" dirty="0"/>
                    </a:p>
                  </a:txBody>
                  <a:tcPr/>
                </a:tc>
              </a:tr>
              <a:tr h="660208">
                <a:tc>
                  <a:txBody>
                    <a:bodyPr/>
                    <a:lstStyle/>
                    <a:p>
                      <a:r>
                        <a:rPr lang="en-US" dirty="0" smtClean="0"/>
                        <a:t>1</a:t>
                      </a:r>
                      <a:endParaRPr lang="en-US" dirty="0"/>
                    </a:p>
                  </a:txBody>
                  <a:tcPr/>
                </a:tc>
                <a:tc>
                  <a:txBody>
                    <a:bodyPr/>
                    <a:lstStyle/>
                    <a:p>
                      <a:r>
                        <a:rPr lang="en-US" dirty="0" smtClean="0"/>
                        <a:t>Supreme court</a:t>
                      </a:r>
                      <a:endParaRPr lang="en-US" dirty="0"/>
                    </a:p>
                  </a:txBody>
                  <a:tcPr/>
                </a:tc>
                <a:tc>
                  <a:txBody>
                    <a:bodyPr/>
                    <a:lstStyle/>
                    <a:p>
                      <a:r>
                        <a:rPr lang="en-US" dirty="0" smtClean="0"/>
                        <a:t>2002</a:t>
                      </a:r>
                      <a:endParaRPr lang="en-US" dirty="0"/>
                    </a:p>
                  </a:txBody>
                  <a:tcPr/>
                </a:tc>
              </a:tr>
              <a:tr h="581580">
                <a:tc>
                  <a:txBody>
                    <a:bodyPr/>
                    <a:lstStyle/>
                    <a:p>
                      <a:r>
                        <a:rPr lang="en-US" dirty="0" smtClean="0"/>
                        <a:t>2</a:t>
                      </a:r>
                      <a:endParaRPr lang="en-US" dirty="0"/>
                    </a:p>
                  </a:txBody>
                  <a:tcPr/>
                </a:tc>
                <a:tc>
                  <a:txBody>
                    <a:bodyPr/>
                    <a:lstStyle/>
                    <a:p>
                      <a:r>
                        <a:rPr lang="en-US" dirty="0" smtClean="0"/>
                        <a:t>Appeals court</a:t>
                      </a:r>
                      <a:endParaRPr lang="en-US" dirty="0"/>
                    </a:p>
                  </a:txBody>
                  <a:tcPr/>
                </a:tc>
                <a:tc>
                  <a:txBody>
                    <a:bodyPr/>
                    <a:lstStyle/>
                    <a:p>
                      <a:r>
                        <a:rPr lang="en-US" dirty="0" smtClean="0"/>
                        <a:t>2005</a:t>
                      </a:r>
                      <a:endParaRPr lang="en-US" dirty="0"/>
                    </a:p>
                  </a:txBody>
                  <a:tcPr/>
                </a:tc>
              </a:tr>
              <a:tr h="382501">
                <a:tc>
                  <a:txBody>
                    <a:bodyPr/>
                    <a:lstStyle/>
                    <a:p>
                      <a:r>
                        <a:rPr lang="en-US" dirty="0" smtClean="0"/>
                        <a:t>3</a:t>
                      </a:r>
                      <a:endParaRPr lang="en-US" dirty="0"/>
                    </a:p>
                  </a:txBody>
                  <a:tcPr/>
                </a:tc>
                <a:tc>
                  <a:txBody>
                    <a:bodyPr/>
                    <a:lstStyle/>
                    <a:p>
                      <a:r>
                        <a:rPr lang="en-US" dirty="0" smtClean="0"/>
                        <a:t>Trial court</a:t>
                      </a:r>
                      <a:endParaRPr lang="en-US" dirty="0"/>
                    </a:p>
                  </a:txBody>
                  <a:tcPr/>
                </a:tc>
                <a:tc>
                  <a:txBody>
                    <a:bodyPr/>
                    <a:lstStyle/>
                    <a:p>
                      <a:r>
                        <a:rPr lang="en-US" dirty="0" smtClean="0"/>
                        <a:t>1998</a:t>
                      </a:r>
                      <a:endParaRPr lang="en-US" dirty="0"/>
                    </a:p>
                  </a:txBody>
                  <a:tcPr/>
                </a:tc>
              </a:tr>
            </a:tbl>
          </a:graphicData>
        </a:graphic>
      </p:graphicFrame>
      <p:graphicFrame>
        <p:nvGraphicFramePr>
          <p:cNvPr id="6" name="Table 5"/>
          <p:cNvGraphicFramePr>
            <a:graphicFrameLocks noGrp="1"/>
          </p:cNvGraphicFramePr>
          <p:nvPr/>
        </p:nvGraphicFramePr>
        <p:xfrm>
          <a:off x="4038600" y="4632960"/>
          <a:ext cx="5105400" cy="2225040"/>
        </p:xfrm>
        <a:graphic>
          <a:graphicData uri="http://schemas.openxmlformats.org/drawingml/2006/table">
            <a:tbl>
              <a:tblPr firstRow="1" bandRow="1">
                <a:tableStyleId>{5C22544A-7EE6-4342-B048-85BDC9FD1C3A}</a:tableStyleId>
              </a:tblPr>
              <a:tblGrid>
                <a:gridCol w="1701800"/>
                <a:gridCol w="1701800"/>
                <a:gridCol w="1701800"/>
              </a:tblGrid>
              <a:tr h="370840">
                <a:tc gridSpan="3">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Docket</a:t>
                      </a:r>
                      <a:r>
                        <a:rPr lang="en-US" baseline="0" dirty="0" smtClean="0"/>
                        <a:t> number</a:t>
                      </a:r>
                      <a:endParaRPr lang="en-US" dirty="0"/>
                    </a:p>
                  </a:txBody>
                  <a:tcPr/>
                </a:tc>
                <a:tc>
                  <a:txBody>
                    <a:bodyPr/>
                    <a:lstStyle/>
                    <a:p>
                      <a:r>
                        <a:rPr lang="en-US" dirty="0" smtClean="0"/>
                        <a:t>Name</a:t>
                      </a:r>
                      <a:endParaRPr lang="en-US" dirty="0"/>
                    </a:p>
                  </a:txBody>
                  <a:tcPr/>
                </a:tc>
                <a:tc>
                  <a:txBody>
                    <a:bodyPr/>
                    <a:lstStyle/>
                    <a:p>
                      <a:r>
                        <a:rPr lang="en-US" dirty="0" smtClean="0"/>
                        <a:t>Type</a:t>
                      </a:r>
                      <a:endParaRPr lang="en-US" dirty="0"/>
                    </a:p>
                  </a:txBody>
                  <a:tcPr/>
                </a:tc>
              </a:tr>
              <a:tr h="370840">
                <a:tc>
                  <a:txBody>
                    <a:bodyPr/>
                    <a:lstStyle/>
                    <a:p>
                      <a:r>
                        <a:rPr lang="en-US" dirty="0" smtClean="0"/>
                        <a:t>1</a:t>
                      </a:r>
                      <a:endParaRPr lang="en-US" dirty="0"/>
                    </a:p>
                  </a:txBody>
                  <a:tcPr/>
                </a:tc>
                <a:tc>
                  <a:txBody>
                    <a:bodyPr/>
                    <a:lstStyle/>
                    <a:p>
                      <a:r>
                        <a:rPr lang="en-US" dirty="0" smtClean="0"/>
                        <a:t>Bob</a:t>
                      </a:r>
                      <a:endParaRPr lang="en-US" dirty="0"/>
                    </a:p>
                  </a:txBody>
                  <a:tcPr/>
                </a:tc>
                <a:tc>
                  <a:txBody>
                    <a:bodyPr/>
                    <a:lstStyle/>
                    <a:p>
                      <a:r>
                        <a:rPr lang="en-US" dirty="0" smtClean="0"/>
                        <a:t>Defendant</a:t>
                      </a:r>
                    </a:p>
                  </a:txBody>
                  <a:tcPr/>
                </a:tc>
              </a:tr>
              <a:tr h="370840">
                <a:tc>
                  <a:txBody>
                    <a:bodyPr/>
                    <a:lstStyle/>
                    <a:p>
                      <a:r>
                        <a:rPr lang="en-US" dirty="0" smtClean="0"/>
                        <a:t>1</a:t>
                      </a:r>
                      <a:endParaRPr lang="en-US" dirty="0"/>
                    </a:p>
                  </a:txBody>
                  <a:tcPr/>
                </a:tc>
                <a:tc>
                  <a:txBody>
                    <a:bodyPr/>
                    <a:lstStyle/>
                    <a:p>
                      <a:r>
                        <a:rPr lang="en-US" dirty="0" smtClean="0"/>
                        <a:t>Joe</a:t>
                      </a:r>
                      <a:endParaRPr lang="en-US" dirty="0"/>
                    </a:p>
                  </a:txBody>
                  <a:tcPr/>
                </a:tc>
                <a:tc>
                  <a:txBody>
                    <a:bodyPr/>
                    <a:lstStyle/>
                    <a:p>
                      <a:r>
                        <a:rPr lang="en-US" dirty="0" smtClean="0"/>
                        <a:t>Defendant</a:t>
                      </a:r>
                      <a:endParaRPr lang="en-US" dirty="0"/>
                    </a:p>
                  </a:txBody>
                  <a:tcPr/>
                </a:tc>
              </a:tr>
              <a:tr h="370840">
                <a:tc>
                  <a:txBody>
                    <a:bodyPr/>
                    <a:lstStyle/>
                    <a:p>
                      <a:r>
                        <a:rPr lang="en-US" dirty="0" smtClean="0"/>
                        <a:t>1</a:t>
                      </a:r>
                      <a:endParaRPr lang="en-US" dirty="0"/>
                    </a:p>
                  </a:txBody>
                  <a:tcPr/>
                </a:tc>
                <a:tc>
                  <a:txBody>
                    <a:bodyPr/>
                    <a:lstStyle/>
                    <a:p>
                      <a:r>
                        <a:rPr lang="en-US" dirty="0" smtClean="0"/>
                        <a:t>Mary</a:t>
                      </a:r>
                      <a:endParaRPr lang="en-US" dirty="0"/>
                    </a:p>
                  </a:txBody>
                  <a:tcPr/>
                </a:tc>
                <a:tc>
                  <a:txBody>
                    <a:bodyPr/>
                    <a:lstStyle/>
                    <a:p>
                      <a:r>
                        <a:rPr lang="en-US" dirty="0" smtClean="0"/>
                        <a:t>Plaintiff</a:t>
                      </a:r>
                      <a:endParaRPr lang="en-US" dirty="0"/>
                    </a:p>
                  </a:txBody>
                  <a:tcPr/>
                </a:tc>
              </a:tr>
              <a:tr h="370840">
                <a:tc>
                  <a:txBody>
                    <a:bodyPr/>
                    <a:lstStyle/>
                    <a:p>
                      <a:r>
                        <a:rPr lang="en-US" dirty="0" smtClean="0"/>
                        <a:t>2</a:t>
                      </a:r>
                      <a:endParaRPr lang="en-US" dirty="0"/>
                    </a:p>
                  </a:txBody>
                  <a:tcPr/>
                </a:tc>
                <a:tc>
                  <a:txBody>
                    <a:bodyPr/>
                    <a:lstStyle/>
                    <a:p>
                      <a:r>
                        <a:rPr lang="en-US" dirty="0" smtClean="0"/>
                        <a:t>Jenny</a:t>
                      </a:r>
                      <a:endParaRPr lang="en-US" dirty="0"/>
                    </a:p>
                  </a:txBody>
                  <a:tcPr/>
                </a:tc>
                <a:tc>
                  <a:txBody>
                    <a:bodyPr/>
                    <a:lstStyle/>
                    <a:p>
                      <a:r>
                        <a:rPr lang="en-US" dirty="0" smtClean="0"/>
                        <a:t>Defendant</a:t>
                      </a:r>
                      <a:endParaRPr lang="en-US" dirty="0"/>
                    </a:p>
                  </a:txBody>
                  <a:tcPr/>
                </a:tc>
              </a:tr>
            </a:tbl>
          </a:graphicData>
        </a:graphic>
      </p:graphicFrame>
      <p:sp>
        <p:nvSpPr>
          <p:cNvPr id="8" name="Oval 7"/>
          <p:cNvSpPr/>
          <p:nvPr/>
        </p:nvSpPr>
        <p:spPr>
          <a:xfrm>
            <a:off x="2438400" y="228600"/>
            <a:ext cx="1295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62400" y="4648200"/>
            <a:ext cx="18288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 y="4343400"/>
            <a:ext cx="1295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Uses for web archives</a:t>
            </a:r>
          </a:p>
          <a:p>
            <a:r>
              <a:rPr lang="en-US" dirty="0" smtClean="0"/>
              <a:t>Overview of website components</a:t>
            </a:r>
          </a:p>
          <a:p>
            <a:r>
              <a:rPr lang="en-US" dirty="0" smtClean="0"/>
              <a:t>Overview of ways to capture websites</a:t>
            </a:r>
          </a:p>
          <a:p>
            <a:r>
              <a:rPr lang="en-US" dirty="0" smtClean="0"/>
              <a:t>Resource list for electronic evidence issues</a:t>
            </a:r>
          </a:p>
          <a:p>
            <a:endParaRPr lang="en-US" dirty="0" smtClean="0"/>
          </a:p>
          <a:p>
            <a:pPr algn="ctr">
              <a:buNone/>
            </a:pPr>
            <a:endParaRPr lang="en-US" dirty="0" smtClean="0"/>
          </a:p>
          <a:p>
            <a:pPr algn="ctr">
              <a:spcAft>
                <a:spcPts val="600"/>
              </a:spcAft>
              <a:buNone/>
            </a:pPr>
            <a:r>
              <a:rPr lang="en-US" dirty="0" smtClean="0"/>
              <a:t>More technology;  Not as much law</a:t>
            </a:r>
          </a:p>
          <a:p>
            <a:pPr algn="ctr">
              <a:buNone/>
            </a:pPr>
            <a:r>
              <a:rPr lang="en-US" dirty="0" smtClean="0"/>
              <a:t>Goal = understand technology well enough to assess problems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fc00.deviantart.net/fs21/i/2007/278/7/c/Leaf_Pile_by_RosalineStock.jpg"/>
          <p:cNvPicPr>
            <a:picLocks noChangeAspect="1" noChangeArrowheads="1"/>
          </p:cNvPicPr>
          <p:nvPr/>
        </p:nvPicPr>
        <p:blipFill>
          <a:blip r:embed="rId3" cstate="print"/>
          <a:srcRect/>
          <a:stretch>
            <a:fillRect/>
          </a:stretch>
        </p:blipFill>
        <p:spPr bwMode="auto">
          <a:xfrm>
            <a:off x="0" y="3581400"/>
            <a:ext cx="5181600" cy="3886200"/>
          </a:xfrm>
          <a:prstGeom prst="rect">
            <a:avLst/>
          </a:prstGeom>
          <a:noFill/>
        </p:spPr>
      </p:pic>
      <p:pic>
        <p:nvPicPr>
          <p:cNvPr id="9" name="Picture 3"/>
          <p:cNvPicPr>
            <a:picLocks noChangeAspect="1" noChangeArrowheads="1"/>
          </p:cNvPicPr>
          <p:nvPr/>
        </p:nvPicPr>
        <p:blipFill>
          <a:blip r:embed="rId4" cstate="print"/>
          <a:srcRect/>
          <a:stretch>
            <a:fillRect/>
          </a:stretch>
        </p:blipFill>
        <p:spPr bwMode="auto">
          <a:xfrm>
            <a:off x="5867400" y="1752600"/>
            <a:ext cx="4089446" cy="28956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45058" name="Picture 2" descr="http://fc00.deviantart.net/fs21/i/2007/278/7/c/Leaf_Pile_by_RosalineStock.jpg"/>
          <p:cNvPicPr>
            <a:picLocks noChangeAspect="1" noChangeArrowheads="1"/>
          </p:cNvPicPr>
          <p:nvPr/>
        </p:nvPicPr>
        <p:blipFill>
          <a:blip r:embed="rId3" cstate="print"/>
          <a:srcRect/>
          <a:stretch>
            <a:fillRect/>
          </a:stretch>
        </p:blipFill>
        <p:spPr bwMode="auto">
          <a:xfrm>
            <a:off x="0" y="0"/>
            <a:ext cx="5181600" cy="3886200"/>
          </a:xfrm>
          <a:prstGeom prst="rect">
            <a:avLst/>
          </a:prstGeom>
          <a:noFill/>
        </p:spPr>
      </p:pic>
      <p:pic>
        <p:nvPicPr>
          <p:cNvPr id="45059" name="Picture 3"/>
          <p:cNvPicPr>
            <a:picLocks noChangeAspect="1" noChangeArrowheads="1"/>
          </p:cNvPicPr>
          <p:nvPr/>
        </p:nvPicPr>
        <p:blipFill>
          <a:blip r:embed="rId4" cstate="print"/>
          <a:srcRect/>
          <a:stretch>
            <a:fillRect/>
          </a:stretch>
        </p:blipFill>
        <p:spPr bwMode="auto">
          <a:xfrm>
            <a:off x="5054555" y="0"/>
            <a:ext cx="4089446" cy="28956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581400" y="2743200"/>
            <a:ext cx="4089446" cy="28956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054554" y="3962400"/>
            <a:ext cx="4089446" cy="2895600"/>
          </a:xfrm>
          <a:prstGeom prst="rect">
            <a:avLst/>
          </a:prstGeom>
          <a:noFill/>
          <a:ln w="9525">
            <a:noFill/>
            <a:miter lim="800000"/>
            <a:headEnd/>
            <a:tailEnd/>
          </a:ln>
        </p:spPr>
      </p:pic>
      <p:sp>
        <p:nvSpPr>
          <p:cNvPr id="11" name="TextBox 10"/>
          <p:cNvSpPr txBox="1"/>
          <p:nvPr/>
        </p:nvSpPr>
        <p:spPr>
          <a:xfrm>
            <a:off x="381000" y="381000"/>
            <a:ext cx="1447800" cy="707886"/>
          </a:xfrm>
          <a:prstGeom prst="rect">
            <a:avLst/>
          </a:prstGeom>
          <a:solidFill>
            <a:schemeClr val="bg1"/>
          </a:solidFill>
        </p:spPr>
        <p:txBody>
          <a:bodyPr wrap="square" rtlCol="0">
            <a:spAutoFit/>
          </a:bodyPr>
          <a:lstStyle/>
          <a:p>
            <a:r>
              <a:rPr lang="en-US" sz="4000" dirty="0" smtClean="0"/>
              <a:t>Files</a:t>
            </a:r>
            <a:endParaRPr lang="en-US" sz="4000" dirty="0"/>
          </a:p>
        </p:txBody>
      </p:sp>
      <p:sp>
        <p:nvSpPr>
          <p:cNvPr id="12" name="TextBox 11"/>
          <p:cNvSpPr txBox="1"/>
          <p:nvPr/>
        </p:nvSpPr>
        <p:spPr>
          <a:xfrm>
            <a:off x="6019800" y="990600"/>
            <a:ext cx="2133600" cy="707886"/>
          </a:xfrm>
          <a:prstGeom prst="rect">
            <a:avLst/>
          </a:prstGeom>
          <a:solidFill>
            <a:schemeClr val="bg1"/>
          </a:solidFill>
        </p:spPr>
        <p:txBody>
          <a:bodyPr wrap="square" rtlCol="0">
            <a:spAutoFit/>
          </a:bodyPr>
          <a:lstStyle/>
          <a:p>
            <a:r>
              <a:rPr lang="en-US" sz="4000" dirty="0" smtClean="0"/>
              <a:t>Structure</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152399" y="838201"/>
            <a:ext cx="4947668" cy="3505200"/>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4470400" y="838200"/>
            <a:ext cx="4673600" cy="3505200"/>
          </a:xfrm>
          <a:prstGeom prst="rect">
            <a:avLst/>
          </a:prstGeom>
          <a:noFill/>
          <a:ln w="9525">
            <a:noFill/>
            <a:miter lim="800000"/>
            <a:headEnd/>
            <a:tailEnd/>
          </a:ln>
        </p:spPr>
      </p:pic>
      <p:sp>
        <p:nvSpPr>
          <p:cNvPr id="16" name="Rectangle 15"/>
          <p:cNvSpPr/>
          <p:nvPr/>
        </p:nvSpPr>
        <p:spPr>
          <a:xfrm>
            <a:off x="4419600" y="0"/>
            <a:ext cx="45719"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0"/>
            <a:ext cx="4419600" cy="569387"/>
          </a:xfrm>
          <a:prstGeom prst="rect">
            <a:avLst/>
          </a:prstGeom>
          <a:solidFill>
            <a:schemeClr val="bg1"/>
          </a:solidFill>
        </p:spPr>
        <p:txBody>
          <a:bodyPr wrap="square" rtlCol="0">
            <a:spAutoFit/>
          </a:bodyPr>
          <a:lstStyle/>
          <a:p>
            <a:r>
              <a:rPr lang="en-US" sz="3100" dirty="0" smtClean="0"/>
              <a:t>Most websites today</a:t>
            </a:r>
            <a:endParaRPr lang="en-US" sz="3100" dirty="0"/>
          </a:p>
        </p:txBody>
      </p:sp>
      <p:sp>
        <p:nvSpPr>
          <p:cNvPr id="18" name="TextBox 17"/>
          <p:cNvSpPr txBox="1"/>
          <p:nvPr/>
        </p:nvSpPr>
        <p:spPr>
          <a:xfrm>
            <a:off x="4495800" y="0"/>
            <a:ext cx="4800600" cy="584775"/>
          </a:xfrm>
          <a:prstGeom prst="rect">
            <a:avLst/>
          </a:prstGeom>
          <a:solidFill>
            <a:schemeClr val="bg1"/>
          </a:solidFill>
        </p:spPr>
        <p:txBody>
          <a:bodyPr wrap="square" rtlCol="0">
            <a:spAutoFit/>
          </a:bodyPr>
          <a:lstStyle/>
          <a:p>
            <a:r>
              <a:rPr lang="en-US" sz="3100" dirty="0" smtClean="0"/>
              <a:t>Best possible representation</a:t>
            </a:r>
            <a:endParaRPr lang="en-US" sz="3100" dirty="0"/>
          </a:p>
        </p:txBody>
      </p:sp>
      <p:sp>
        <p:nvSpPr>
          <p:cNvPr id="7" name="Content Placeholder 2"/>
          <p:cNvSpPr>
            <a:spLocks noGrp="1"/>
          </p:cNvSpPr>
          <p:nvPr>
            <p:ph idx="1"/>
          </p:nvPr>
        </p:nvSpPr>
        <p:spPr>
          <a:xfrm>
            <a:off x="533400" y="4343400"/>
            <a:ext cx="8153400" cy="2514600"/>
          </a:xfrm>
          <a:solidFill>
            <a:schemeClr val="bg1"/>
          </a:solidFill>
        </p:spPr>
        <p:txBody>
          <a:bodyPr/>
          <a:lstStyle/>
          <a:p>
            <a:pPr>
              <a:buNone/>
            </a:pPr>
            <a:endParaRPr lang="en-US" dirty="0" smtClean="0"/>
          </a:p>
          <a:p>
            <a:pPr>
              <a:buNone/>
            </a:pPr>
            <a:r>
              <a:rPr lang="en-US" dirty="0" smtClean="0"/>
              <a:t>You can’t make a perfect copy of most modern websites.</a:t>
            </a:r>
          </a:p>
          <a:p>
            <a:pPr>
              <a:buNone/>
            </a:pPr>
            <a:r>
              <a:rPr lang="en-US" dirty="0" smtClean="0"/>
              <a:t>Think of taking a picture, not making a copy.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Web architecture background</a:t>
            </a:r>
            <a:br>
              <a:rPr lang="en-US" dirty="0" smtClean="0"/>
            </a:br>
            <a:r>
              <a:rPr lang="en-US" dirty="0" smtClean="0"/>
              <a:t>Information embedded in files.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dirty="0" smtClean="0"/>
              <a:t>What is easy to loose or delete?</a:t>
            </a:r>
          </a:p>
          <a:p>
            <a:pPr lvl="1"/>
            <a:r>
              <a:rPr lang="en-US" sz="3200" dirty="0" smtClean="0"/>
              <a:t>Links</a:t>
            </a:r>
          </a:p>
          <a:p>
            <a:pPr lvl="1"/>
            <a:r>
              <a:rPr lang="en-US" sz="3200" dirty="0" smtClean="0"/>
              <a:t>Dynamic objects:  scrolling bars, image carousels, video</a:t>
            </a:r>
          </a:p>
          <a:p>
            <a:pPr lvl="2"/>
            <a:r>
              <a:rPr lang="en-US" dirty="0" smtClean="0">
                <a:hlinkClick r:id="rId3"/>
              </a:rPr>
              <a:t>http://www.prb.state.tx.us/</a:t>
            </a:r>
            <a:r>
              <a:rPr lang="en-US" dirty="0" smtClean="0"/>
              <a:t> (scrolling bar along right)</a:t>
            </a:r>
          </a:p>
          <a:p>
            <a:pPr lvl="1"/>
            <a:r>
              <a:rPr lang="en-US" sz="3200" dirty="0" smtClean="0"/>
              <a:t>Information embedded in objects</a:t>
            </a:r>
          </a:p>
          <a:p>
            <a:pPr lvl="2"/>
            <a:r>
              <a:rPr lang="en-US" sz="3200" dirty="0" smtClean="0"/>
              <a:t>Image metadata</a:t>
            </a:r>
            <a:endParaRPr lang="en-US" dirty="0" smtClean="0"/>
          </a:p>
          <a:p>
            <a:pPr lvl="3"/>
            <a:r>
              <a:rPr lang="en-US" sz="2400" dirty="0" smtClean="0"/>
              <a:t>Demo: </a:t>
            </a:r>
            <a:r>
              <a:rPr lang="en-US" sz="2400" dirty="0" smtClean="0">
                <a:hlinkClick r:id="rId4"/>
              </a:rPr>
              <a:t>http://www.photos.stmarylaw.org</a:t>
            </a:r>
            <a:r>
              <a:rPr lang="en-US" sz="2400" dirty="0" smtClean="0"/>
              <a:t> and </a:t>
            </a:r>
            <a:r>
              <a:rPr lang="en-US" sz="2400" dirty="0" smtClean="0">
                <a:hlinkClick r:id="rId5"/>
              </a:rPr>
              <a:t>http://exifdata.com/</a:t>
            </a:r>
            <a:r>
              <a:rPr lang="en-US" sz="2400" dirty="0" smtClean="0"/>
              <a:t> </a:t>
            </a:r>
          </a:p>
          <a:p>
            <a:pPr lvl="2"/>
            <a:r>
              <a:rPr lang="en-US" sz="3200" dirty="0" smtClean="0"/>
              <a:t>PDF metadata</a:t>
            </a:r>
          </a:p>
          <a:p>
            <a:pPr lvl="3"/>
            <a:r>
              <a:rPr lang="en-US" sz="2400" dirty="0" smtClean="0"/>
              <a:t>Demo </a:t>
            </a:r>
            <a:r>
              <a:rPr lang="en-US" sz="2400" dirty="0" smtClean="0">
                <a:hlinkClick r:id="rId3"/>
              </a:rPr>
              <a:t>http://www.prb.state.tx.us/</a:t>
            </a:r>
            <a:r>
              <a:rPr lang="en-US" sz="2400" dirty="0" smtClean="0"/>
              <a:t> (random PDF)</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a:hlinkClick r:id="rId3"/>
          </p:cNvPr>
          <p:cNvPicPr>
            <a:picLocks noChangeAspect="1" noChangeArrowheads="1"/>
          </p:cNvPicPr>
          <p:nvPr/>
        </p:nvPicPr>
        <p:blipFill>
          <a:blip r:embed="rId4" cstate="print"/>
          <a:srcRect/>
          <a:stretch>
            <a:fillRect/>
          </a:stretch>
        </p:blipFill>
        <p:spPr bwMode="auto">
          <a:xfrm>
            <a:off x="-914400" y="0"/>
            <a:ext cx="10744200" cy="6040663"/>
          </a:xfrm>
          <a:prstGeom prst="rect">
            <a:avLst/>
          </a:prstGeom>
          <a:noFill/>
          <a:ln w="9525">
            <a:noFill/>
            <a:miter lim="800000"/>
            <a:headEnd/>
            <a:tailEnd/>
          </a:ln>
        </p:spPr>
      </p:pic>
      <p:sp>
        <p:nvSpPr>
          <p:cNvPr id="5" name="Title 1"/>
          <p:cNvSpPr txBox="1">
            <a:spLocks/>
          </p:cNvSpPr>
          <p:nvPr/>
        </p:nvSpPr>
        <p:spPr>
          <a:xfrm>
            <a:off x="0" y="6019800"/>
            <a:ext cx="91440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Embedded metadata</a:t>
            </a:r>
            <a:r>
              <a:rPr kumimoji="0" lang="en-US" sz="4400" b="0" i="0" u="none" strike="noStrike" kern="1200" cap="none" spc="0" normalizeH="0" noProof="0" dirty="0" smtClean="0">
                <a:ln>
                  <a:noFill/>
                </a:ln>
                <a:solidFill>
                  <a:schemeClr val="tx1"/>
                </a:solidFill>
                <a:effectLst/>
                <a:uLnTx/>
                <a:uFillTx/>
                <a:latin typeface="+mj-lt"/>
                <a:ea typeface="+mj-ea"/>
                <a:cs typeface="+mj-cs"/>
              </a:rPr>
              <a:t> and Social Media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752600" y="6019800"/>
            <a:ext cx="7543800" cy="276999"/>
          </a:xfrm>
          <a:prstGeom prst="rect">
            <a:avLst/>
          </a:prstGeom>
          <a:noFill/>
        </p:spPr>
        <p:txBody>
          <a:bodyPr wrap="square" rtlCol="0">
            <a:spAutoFit/>
          </a:bodyPr>
          <a:lstStyle/>
          <a:p>
            <a:r>
              <a:rPr lang="en-US" sz="1200" dirty="0" smtClean="0"/>
              <a:t>http://www.embeddedmetadata.org/social-media-test-results.php = Social Media sites: photo metadata test results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Special concerns for legal evidence </a:t>
            </a:r>
            <a:endParaRPr lang="en-US" dirty="0"/>
          </a:p>
        </p:txBody>
      </p:sp>
      <p:sp>
        <p:nvSpPr>
          <p:cNvPr id="3" name="Content Placeholder 2"/>
          <p:cNvSpPr>
            <a:spLocks noGrp="1"/>
          </p:cNvSpPr>
          <p:nvPr>
            <p:ph idx="1"/>
          </p:nvPr>
        </p:nvSpPr>
        <p:spPr>
          <a:xfrm>
            <a:off x="457200" y="1295400"/>
            <a:ext cx="8229600" cy="5562600"/>
          </a:xfrm>
        </p:spPr>
        <p:txBody>
          <a:bodyPr>
            <a:normAutofit lnSpcReduction="10000"/>
          </a:bodyPr>
          <a:lstStyle/>
          <a:p>
            <a:r>
              <a:rPr lang="en-US" dirty="0" smtClean="0"/>
              <a:t>Evidence is often used years after it’s collected</a:t>
            </a:r>
          </a:p>
          <a:p>
            <a:pPr lvl="1"/>
            <a:r>
              <a:rPr lang="en-US" dirty="0" smtClean="0"/>
              <a:t>How do you show your files years later?</a:t>
            </a:r>
          </a:p>
          <a:p>
            <a:pPr lvl="1"/>
            <a:r>
              <a:rPr lang="en-US" dirty="0" smtClean="0"/>
              <a:t>Choose stable file formats.</a:t>
            </a:r>
          </a:p>
          <a:p>
            <a:pPr lvl="1"/>
            <a:r>
              <a:rPr lang="en-US" dirty="0" smtClean="0"/>
              <a:t>Hosted solutions may be discontinued, or become unavailable.</a:t>
            </a:r>
          </a:p>
          <a:p>
            <a:pPr lvl="1"/>
            <a:endParaRPr lang="en-US" dirty="0" smtClean="0"/>
          </a:p>
          <a:p>
            <a:r>
              <a:rPr lang="en-US" dirty="0" smtClean="0"/>
              <a:t>Authenticating evidence</a:t>
            </a:r>
          </a:p>
          <a:p>
            <a:pPr lvl="1"/>
            <a:r>
              <a:rPr lang="en-US" dirty="0" smtClean="0"/>
              <a:t>Almost no IT fields focus on this.  IT support cannot help you with this leg.</a:t>
            </a:r>
          </a:p>
          <a:p>
            <a:pPr lvl="1"/>
            <a:r>
              <a:rPr lang="en-US" dirty="0" smtClean="0"/>
              <a:t>Check the index and footnotes in an evidence manual.  So far, most law is under Federal Rules of Evidence.</a:t>
            </a:r>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Special concerns for legal evidence </a:t>
            </a:r>
            <a:endParaRPr lang="en-US" dirty="0"/>
          </a:p>
        </p:txBody>
      </p:sp>
      <p:sp>
        <p:nvSpPr>
          <p:cNvPr id="3" name="Content Placeholder 2"/>
          <p:cNvSpPr>
            <a:spLocks noGrp="1"/>
          </p:cNvSpPr>
          <p:nvPr>
            <p:ph idx="1"/>
          </p:nvPr>
        </p:nvSpPr>
        <p:spPr>
          <a:xfrm>
            <a:off x="457200" y="1295400"/>
            <a:ext cx="8229600" cy="5562600"/>
          </a:xfrm>
        </p:spPr>
        <p:txBody>
          <a:bodyPr>
            <a:normAutofit/>
          </a:bodyPr>
          <a:lstStyle/>
          <a:p>
            <a:r>
              <a:rPr lang="en-US" dirty="0" smtClean="0"/>
              <a:t>Evidence is not the only purpose of collecting information</a:t>
            </a:r>
          </a:p>
          <a:p>
            <a:pPr lvl="1"/>
            <a:r>
              <a:rPr lang="en-US" dirty="0" smtClean="0"/>
              <a:t>Often knowing that a document exists, lets you know to seek that document in discovery.</a:t>
            </a:r>
          </a:p>
          <a:p>
            <a:pPr lvl="1"/>
            <a:r>
              <a:rPr lang="en-US" dirty="0" smtClean="0"/>
              <a:t>Knowledge can give you good leads.</a:t>
            </a:r>
          </a:p>
          <a:p>
            <a:pPr lvl="1"/>
            <a:endParaRPr lang="en-US" dirty="0" smtClean="0"/>
          </a:p>
          <a:p>
            <a:r>
              <a:rPr lang="en-US" dirty="0" smtClean="0"/>
              <a:t>Speed and collecting material quickly can be useful.  Some material will certainly disappear from public view, once something blows up or as someone tries to correct a bad situation.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xdr.com/dash/blog/images/AAAAAAAAANg_kxkW6JAcxsg_s400_vor.jpg"/>
          <p:cNvPicPr>
            <a:picLocks noChangeAspect="1" noChangeArrowheads="1"/>
          </p:cNvPicPr>
          <p:nvPr/>
        </p:nvPicPr>
        <p:blipFill>
          <a:blip r:embed="rId3" cstate="print"/>
          <a:srcRect/>
          <a:stretch>
            <a:fillRect/>
          </a:stretch>
        </p:blipFill>
        <p:spPr bwMode="auto">
          <a:xfrm>
            <a:off x="0" y="-990600"/>
            <a:ext cx="9144000" cy="9144000"/>
          </a:xfrm>
          <a:prstGeom prst="rect">
            <a:avLst/>
          </a:prstGeom>
          <a:noFill/>
        </p:spPr>
      </p:pic>
      <p:sp>
        <p:nvSpPr>
          <p:cNvPr id="2" name="Title 1"/>
          <p:cNvSpPr>
            <a:spLocks noGrp="1"/>
          </p:cNvSpPr>
          <p:nvPr>
            <p:ph type="title"/>
          </p:nvPr>
        </p:nvSpPr>
        <p:spPr>
          <a:xfrm>
            <a:off x="457200" y="914400"/>
            <a:ext cx="8229600" cy="1143000"/>
          </a:xfrm>
          <a:noFill/>
        </p:spPr>
        <p:txBody>
          <a:bodyPr>
            <a:normAutofit/>
          </a:bodyPr>
          <a:lstStyle/>
          <a:p>
            <a:r>
              <a:rPr lang="en-US" sz="5400" dirty="0" smtClean="0">
                <a:solidFill>
                  <a:schemeClr val="bg1"/>
                </a:solidFill>
              </a:rPr>
              <a:t>Web Archiving Tools</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Archiving Tools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Print it out</a:t>
            </a:r>
          </a:p>
          <a:p>
            <a:pPr lvl="1"/>
            <a:r>
              <a:rPr lang="en-US" dirty="0" smtClean="0"/>
              <a:t>Plain old printout</a:t>
            </a:r>
          </a:p>
          <a:p>
            <a:pPr lvl="1"/>
            <a:r>
              <a:rPr lang="en-US" dirty="0" smtClean="0"/>
              <a:t>Screen capture</a:t>
            </a:r>
          </a:p>
          <a:p>
            <a:pPr lvl="1"/>
            <a:r>
              <a:rPr lang="en-US" dirty="0" smtClean="0"/>
              <a:t>Print to PDF</a:t>
            </a:r>
          </a:p>
          <a:p>
            <a:r>
              <a:rPr lang="en-US" dirty="0" smtClean="0"/>
              <a:t>Grab targeted sets of documents</a:t>
            </a:r>
          </a:p>
          <a:p>
            <a:pPr lvl="1"/>
            <a:r>
              <a:rPr lang="en-US" dirty="0" err="1" smtClean="0"/>
              <a:t>DownloadThemAll</a:t>
            </a:r>
            <a:endParaRPr lang="en-US" dirty="0" smtClean="0"/>
          </a:p>
          <a:p>
            <a:r>
              <a:rPr lang="en-US" dirty="0" smtClean="0"/>
              <a:t>Grab an entire website</a:t>
            </a:r>
          </a:p>
          <a:p>
            <a:pPr lvl="1"/>
            <a:r>
              <a:rPr lang="en-US" dirty="0" err="1" smtClean="0"/>
              <a:t>WinHTTrack</a:t>
            </a:r>
            <a:endParaRPr lang="en-US" dirty="0" smtClean="0"/>
          </a:p>
          <a:p>
            <a:pPr lvl="1"/>
            <a:r>
              <a:rPr lang="en-US" dirty="0" err="1" smtClean="0"/>
              <a:t>Webwhacker</a:t>
            </a:r>
            <a:endParaRPr lang="en-US" dirty="0" smtClean="0"/>
          </a:p>
          <a:p>
            <a:pPr lvl="1"/>
            <a:r>
              <a:rPr lang="en-US" dirty="0" smtClean="0"/>
              <a:t>Subscription services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Web Archiving Tools:</a:t>
            </a:r>
            <a:br>
              <a:rPr lang="en-US" dirty="0" smtClean="0"/>
            </a:br>
            <a:r>
              <a:rPr lang="en-US" dirty="0" smtClean="0"/>
              <a:t>Print it out</a:t>
            </a:r>
            <a:endParaRPr lang="en-US" dirty="0"/>
          </a:p>
        </p:txBody>
      </p:sp>
      <p:sp>
        <p:nvSpPr>
          <p:cNvPr id="3" name="Content Placeholder 2"/>
          <p:cNvSpPr>
            <a:spLocks noGrp="1"/>
          </p:cNvSpPr>
          <p:nvPr>
            <p:ph idx="1"/>
          </p:nvPr>
        </p:nvSpPr>
        <p:spPr>
          <a:xfrm>
            <a:off x="457200" y="1524000"/>
            <a:ext cx="8229600" cy="5486400"/>
          </a:xfrm>
        </p:spPr>
        <p:txBody>
          <a:bodyPr>
            <a:normAutofit fontScale="92500" lnSpcReduction="20000"/>
          </a:bodyPr>
          <a:lstStyle/>
          <a:p>
            <a:r>
              <a:rPr lang="en-US" dirty="0" smtClean="0"/>
              <a:t>Advantages</a:t>
            </a:r>
          </a:p>
          <a:p>
            <a:pPr lvl="1"/>
            <a:r>
              <a:rPr lang="en-US" dirty="0" smtClean="0"/>
              <a:t>Client can do this</a:t>
            </a:r>
          </a:p>
          <a:p>
            <a:pPr lvl="1"/>
            <a:r>
              <a:rPr lang="en-US" dirty="0" smtClean="0"/>
              <a:t>Very little training or technology skill</a:t>
            </a:r>
          </a:p>
          <a:p>
            <a:r>
              <a:rPr lang="en-US" dirty="0" smtClean="0"/>
              <a:t>Disadvantages</a:t>
            </a:r>
          </a:p>
          <a:p>
            <a:pPr lvl="1"/>
            <a:r>
              <a:rPr lang="en-US" dirty="0" smtClean="0"/>
              <a:t>Labor intensive – must go one page at a time</a:t>
            </a:r>
          </a:p>
          <a:p>
            <a:pPr lvl="1"/>
            <a:r>
              <a:rPr lang="en-US" dirty="0" smtClean="0"/>
              <a:t>Can be hard to organize – you need a plan, otherwise you will have a pile of unlabeled files</a:t>
            </a:r>
          </a:p>
          <a:p>
            <a:pPr lvl="1"/>
            <a:r>
              <a:rPr lang="en-US" dirty="0" smtClean="0"/>
              <a:t>Doesn’t get everything</a:t>
            </a:r>
          </a:p>
          <a:p>
            <a:pPr lvl="1"/>
            <a:endParaRPr lang="en-US" dirty="0" smtClean="0"/>
          </a:p>
          <a:p>
            <a:r>
              <a:rPr lang="en-US" dirty="0" smtClean="0"/>
              <a:t>Ways to Print:</a:t>
            </a:r>
          </a:p>
          <a:p>
            <a:pPr lvl="1"/>
            <a:r>
              <a:rPr lang="en-US" dirty="0" smtClean="0"/>
              <a:t>Print it out onto paper</a:t>
            </a:r>
          </a:p>
          <a:p>
            <a:pPr lvl="1"/>
            <a:r>
              <a:rPr lang="en-US" dirty="0" smtClean="0"/>
              <a:t>Screen Capture</a:t>
            </a:r>
          </a:p>
          <a:p>
            <a:pPr lvl="1"/>
            <a:r>
              <a:rPr lang="en-US" dirty="0" smtClean="0"/>
              <a:t>Print to PDF</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the page out onto paper.</a:t>
            </a:r>
            <a:endParaRPr lang="en-US" dirty="0"/>
          </a:p>
        </p:txBody>
      </p:sp>
      <p:sp>
        <p:nvSpPr>
          <p:cNvPr id="3" name="Content Placeholder 2"/>
          <p:cNvSpPr>
            <a:spLocks noGrp="1"/>
          </p:cNvSpPr>
          <p:nvPr>
            <p:ph idx="1"/>
          </p:nvPr>
        </p:nvSpPr>
        <p:spPr/>
        <p:txBody>
          <a:bodyPr>
            <a:normAutofit/>
          </a:bodyPr>
          <a:lstStyle/>
          <a:p>
            <a:r>
              <a:rPr lang="en-US" dirty="0" smtClean="0"/>
              <a:t>Least </a:t>
            </a:r>
            <a:r>
              <a:rPr lang="en-US" dirty="0" err="1" smtClean="0"/>
              <a:t>techy</a:t>
            </a:r>
            <a:r>
              <a:rPr lang="en-US" dirty="0" smtClean="0"/>
              <a:t> option</a:t>
            </a:r>
          </a:p>
          <a:p>
            <a:r>
              <a:rPr lang="en-US" dirty="0" smtClean="0"/>
              <a:t>The printout is more concrete and often easier to label and organize than a file.</a:t>
            </a:r>
          </a:p>
          <a:p>
            <a:r>
              <a:rPr lang="en-US" dirty="0" smtClean="0"/>
              <a:t>Copies remain decades into the future.</a:t>
            </a:r>
          </a:p>
          <a:p>
            <a:endParaRPr lang="en-US" dirty="0" smtClean="0"/>
          </a:p>
          <a:p>
            <a:r>
              <a:rPr lang="en-US" dirty="0" smtClean="0"/>
              <a:t>Any client who has social networking, etc, should be able to manage printing without instructions.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Web Archives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External</a:t>
            </a:r>
          </a:p>
          <a:p>
            <a:pPr lvl="1"/>
            <a:r>
              <a:rPr lang="en-US" dirty="0" smtClean="0"/>
              <a:t>Investigate a case</a:t>
            </a:r>
          </a:p>
          <a:p>
            <a:pPr lvl="1"/>
            <a:r>
              <a:rPr lang="en-US" dirty="0" smtClean="0"/>
              <a:t>Litigation support</a:t>
            </a:r>
          </a:p>
          <a:p>
            <a:pPr lvl="1"/>
            <a:r>
              <a:rPr lang="en-US" dirty="0" smtClean="0"/>
              <a:t>Monitor jury social networking</a:t>
            </a:r>
          </a:p>
          <a:p>
            <a:pPr lvl="1"/>
            <a:endParaRPr lang="en-US" dirty="0" smtClean="0"/>
          </a:p>
          <a:p>
            <a:r>
              <a:rPr lang="en-US" dirty="0" smtClean="0"/>
              <a:t>Internal</a:t>
            </a:r>
          </a:p>
          <a:p>
            <a:pPr lvl="1"/>
            <a:r>
              <a:rPr lang="en-US" dirty="0" smtClean="0"/>
              <a:t>Records retention requirements</a:t>
            </a:r>
          </a:p>
          <a:p>
            <a:pPr lvl="1"/>
            <a:r>
              <a:rPr lang="en-US" dirty="0" smtClean="0"/>
              <a:t>Show that regulatory requirements were met (</a:t>
            </a:r>
            <a:r>
              <a:rPr lang="en-US" dirty="0" err="1" smtClean="0"/>
              <a:t>ie</a:t>
            </a:r>
            <a:r>
              <a:rPr lang="en-US" dirty="0" smtClean="0"/>
              <a:t>. this notice was posted on these dates)</a:t>
            </a:r>
          </a:p>
          <a:p>
            <a:pPr lvl="1"/>
            <a:r>
              <a:rPr lang="en-US" dirty="0" smtClean="0"/>
              <a:t>Know what promises the company made</a:t>
            </a:r>
          </a:p>
          <a:p>
            <a:pPr lvl="1"/>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Printing instructions</a:t>
            </a:r>
            <a:endParaRPr lang="en-US" dirty="0"/>
          </a:p>
        </p:txBody>
      </p:sp>
      <p:sp>
        <p:nvSpPr>
          <p:cNvPr id="3" name="Content Placeholder 2"/>
          <p:cNvSpPr>
            <a:spLocks noGrp="1"/>
          </p:cNvSpPr>
          <p:nvPr>
            <p:ph idx="1"/>
          </p:nvPr>
        </p:nvSpPr>
        <p:spPr>
          <a:xfrm>
            <a:off x="457200" y="1447800"/>
            <a:ext cx="8229600" cy="5410200"/>
          </a:xfrm>
        </p:spPr>
        <p:txBody>
          <a:bodyPr>
            <a:normAutofit/>
          </a:bodyPr>
          <a:lstStyle/>
          <a:p>
            <a:pPr marL="514350" indent="-514350">
              <a:buFont typeface="+mj-lt"/>
              <a:buAutoNum type="arabicPeriod"/>
            </a:pPr>
            <a:r>
              <a:rPr lang="en-US" dirty="0" smtClean="0"/>
              <a:t>Print the page out onto paper.</a:t>
            </a:r>
          </a:p>
          <a:p>
            <a:pPr marL="514350" indent="-514350">
              <a:buFont typeface="+mj-lt"/>
              <a:buAutoNum type="arabicPeriod"/>
            </a:pPr>
            <a:r>
              <a:rPr lang="en-US" dirty="0" smtClean="0"/>
              <a:t>Check the page and make sure it printed correctly, and everything you need is there.</a:t>
            </a:r>
          </a:p>
          <a:p>
            <a:pPr marL="514350" indent="-514350">
              <a:buFont typeface="+mj-lt"/>
              <a:buAutoNum type="arabicPeriod"/>
            </a:pPr>
            <a:r>
              <a:rPr lang="en-US" dirty="0" smtClean="0"/>
              <a:t>Staple any print outs together.  </a:t>
            </a:r>
          </a:p>
          <a:p>
            <a:pPr marL="514350" indent="-514350">
              <a:buFont typeface="+mj-lt"/>
              <a:buAutoNum type="arabicPeriod"/>
            </a:pPr>
            <a:r>
              <a:rPr lang="en-US" dirty="0" smtClean="0"/>
              <a:t>Label the printouts – make a coversheet, or write in pencil on the back of the page the following information:  the date you printed the pages, a short description of what you printed out.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Capture</a:t>
            </a:r>
            <a:endParaRPr lang="en-US" dirty="0"/>
          </a:p>
        </p:txBody>
      </p:sp>
      <p:sp>
        <p:nvSpPr>
          <p:cNvPr id="3" name="Content Placeholder 2"/>
          <p:cNvSpPr>
            <a:spLocks noGrp="1"/>
          </p:cNvSpPr>
          <p:nvPr>
            <p:ph idx="1"/>
          </p:nvPr>
        </p:nvSpPr>
        <p:spPr>
          <a:xfrm>
            <a:off x="457200" y="1371600"/>
            <a:ext cx="8229600" cy="5486400"/>
          </a:xfrm>
        </p:spPr>
        <p:txBody>
          <a:bodyPr>
            <a:normAutofit/>
          </a:bodyPr>
          <a:lstStyle/>
          <a:p>
            <a:r>
              <a:rPr lang="en-US" dirty="0" smtClean="0"/>
              <a:t>Advantages</a:t>
            </a:r>
          </a:p>
          <a:p>
            <a:pPr lvl="1"/>
            <a:r>
              <a:rPr lang="en-US" dirty="0" smtClean="0"/>
              <a:t>Shows the exact same screen the person saw; no distortions.</a:t>
            </a:r>
          </a:p>
          <a:p>
            <a:pPr lvl="1"/>
            <a:r>
              <a:rPr lang="en-US" dirty="0" smtClean="0"/>
              <a:t>Less </a:t>
            </a:r>
            <a:r>
              <a:rPr lang="en-US" dirty="0" err="1" smtClean="0"/>
              <a:t>techy</a:t>
            </a:r>
            <a:r>
              <a:rPr lang="en-US" dirty="0" smtClean="0"/>
              <a:t> people can do this.</a:t>
            </a:r>
          </a:p>
          <a:p>
            <a:endParaRPr lang="en-US" dirty="0" smtClean="0"/>
          </a:p>
          <a:p>
            <a:r>
              <a:rPr lang="en-US" dirty="0" smtClean="0"/>
              <a:t>Disadvantages</a:t>
            </a:r>
          </a:p>
          <a:p>
            <a:pPr lvl="1"/>
            <a:r>
              <a:rPr lang="en-US" dirty="0" smtClean="0"/>
              <a:t>Lots of information is lost</a:t>
            </a:r>
          </a:p>
          <a:p>
            <a:pPr lvl="2"/>
            <a:r>
              <a:rPr lang="en-US" dirty="0" smtClean="0"/>
              <a:t>Ex:  Is that a link?  Where does the link go?</a:t>
            </a:r>
          </a:p>
          <a:p>
            <a:pPr lvl="1"/>
            <a:r>
              <a:rPr lang="en-US" dirty="0" smtClean="0"/>
              <a:t>If a page takes up more than one screen (</a:t>
            </a:r>
            <a:r>
              <a:rPr lang="en-US" dirty="0" err="1" smtClean="0"/>
              <a:t>ie</a:t>
            </a:r>
            <a:r>
              <a:rPr lang="en-US" dirty="0" smtClean="0"/>
              <a:t>. page down), then you really can’t get much this way.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C:\Users\library-laptop\Pictures\2013-03-15_14.28.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bg1"/>
          </a:solidFill>
        </p:spPr>
        <p:txBody>
          <a:bodyPr/>
          <a:lstStyle/>
          <a:p>
            <a:r>
              <a:rPr lang="en-US" dirty="0" smtClean="0"/>
              <a:t>Screen Capture</a:t>
            </a:r>
            <a:endParaRPr lang="en-US" dirty="0"/>
          </a:p>
        </p:txBody>
      </p:sp>
      <p:sp>
        <p:nvSpPr>
          <p:cNvPr id="6" name="Oval 5"/>
          <p:cNvSpPr/>
          <p:nvPr/>
        </p:nvSpPr>
        <p:spPr>
          <a:xfrm>
            <a:off x="4191000" y="2819400"/>
            <a:ext cx="2286000" cy="2057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Screen Capture instructions</a:t>
            </a:r>
            <a:br>
              <a:rPr lang="en-US" dirty="0" smtClean="0"/>
            </a:br>
            <a:r>
              <a:rPr lang="en-US" dirty="0" smtClean="0"/>
              <a:t>Windows</a:t>
            </a:r>
            <a:endParaRPr lang="en-US" dirty="0"/>
          </a:p>
        </p:txBody>
      </p:sp>
      <p:sp>
        <p:nvSpPr>
          <p:cNvPr id="3" name="Content Placeholder 2"/>
          <p:cNvSpPr>
            <a:spLocks noGrp="1"/>
          </p:cNvSpPr>
          <p:nvPr>
            <p:ph idx="1"/>
          </p:nvPr>
        </p:nvSpPr>
        <p:spPr>
          <a:xfrm>
            <a:off x="457200" y="1447800"/>
            <a:ext cx="8229600" cy="5410200"/>
          </a:xfrm>
        </p:spPr>
        <p:txBody>
          <a:bodyPr>
            <a:normAutofit fontScale="92500" lnSpcReduction="10000"/>
          </a:bodyPr>
          <a:lstStyle/>
          <a:p>
            <a:pPr marL="514350" indent="-514350">
              <a:buFont typeface="+mj-lt"/>
              <a:buAutoNum type="arabicPeriod"/>
            </a:pPr>
            <a:r>
              <a:rPr lang="en-US" dirty="0" smtClean="0"/>
              <a:t>Press the “Print Screen” button on your keyboard.</a:t>
            </a:r>
          </a:p>
          <a:p>
            <a:pPr marL="514350" indent="-514350">
              <a:buFont typeface="+mj-lt"/>
              <a:buAutoNum type="arabicPeriod"/>
            </a:pPr>
            <a:r>
              <a:rPr lang="en-US" dirty="0" smtClean="0"/>
              <a:t>Open Microsoft Paint.</a:t>
            </a:r>
          </a:p>
          <a:p>
            <a:pPr marL="514350" indent="-514350">
              <a:buFont typeface="+mj-lt"/>
              <a:buAutoNum type="arabicPeriod"/>
            </a:pPr>
            <a:r>
              <a:rPr lang="en-US" dirty="0" smtClean="0"/>
              <a:t>Press </a:t>
            </a:r>
            <a:r>
              <a:rPr lang="en-US" dirty="0" err="1" smtClean="0"/>
              <a:t>Ctrl+V</a:t>
            </a:r>
            <a:r>
              <a:rPr lang="en-US" dirty="0" smtClean="0"/>
              <a:t> (Windows).  The screen capture should appear in the Paint file.</a:t>
            </a:r>
          </a:p>
          <a:p>
            <a:pPr marL="514350" indent="-514350">
              <a:buFont typeface="+mj-lt"/>
              <a:buAutoNum type="arabicPeriod"/>
            </a:pPr>
            <a:r>
              <a:rPr lang="en-US" dirty="0" smtClean="0"/>
              <a:t>Save the Paint file. Use a name that reminds you what it is – date, words about what’s in the picture, etc.</a:t>
            </a:r>
          </a:p>
          <a:p>
            <a:pPr marL="514350" indent="-514350">
              <a:buFont typeface="+mj-lt"/>
              <a:buAutoNum type="arabicPeriod"/>
            </a:pPr>
            <a:r>
              <a:rPr lang="en-US" dirty="0" smtClean="0"/>
              <a:t>Keep a log of files.  Write a list of file names, and write short notes on what is in each file:  The date you took the screen shot, and what it’s a picture of.</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Screen Capture instructions</a:t>
            </a:r>
            <a:br>
              <a:rPr lang="en-US" dirty="0" smtClean="0"/>
            </a:br>
            <a:r>
              <a:rPr lang="en-US" dirty="0" smtClean="0"/>
              <a:t>Mac</a:t>
            </a:r>
            <a:endParaRPr lang="en-US" dirty="0"/>
          </a:p>
        </p:txBody>
      </p:sp>
      <p:sp>
        <p:nvSpPr>
          <p:cNvPr id="3" name="Content Placeholder 2"/>
          <p:cNvSpPr>
            <a:spLocks noGrp="1"/>
          </p:cNvSpPr>
          <p:nvPr>
            <p:ph idx="1"/>
          </p:nvPr>
        </p:nvSpPr>
        <p:spPr>
          <a:xfrm>
            <a:off x="457200" y="1447800"/>
            <a:ext cx="8229600" cy="5410200"/>
          </a:xfrm>
        </p:spPr>
        <p:txBody>
          <a:bodyPr>
            <a:normAutofit fontScale="92500" lnSpcReduction="10000"/>
          </a:bodyPr>
          <a:lstStyle/>
          <a:p>
            <a:pPr marL="514350" indent="-514350">
              <a:buFont typeface="+mj-lt"/>
              <a:buAutoNum type="arabicPeriod"/>
            </a:pPr>
            <a:r>
              <a:rPr lang="en-US" dirty="0" smtClean="0"/>
              <a:t>Press the Command+Shift+3 on your keyboard.</a:t>
            </a:r>
          </a:p>
          <a:p>
            <a:pPr marL="514350" indent="-514350">
              <a:buFont typeface="+mj-lt"/>
              <a:buAutoNum type="arabicPeriod"/>
            </a:pPr>
            <a:r>
              <a:rPr lang="en-US" dirty="0" smtClean="0"/>
              <a:t>Open Paintbrush.</a:t>
            </a:r>
          </a:p>
          <a:p>
            <a:pPr marL="514350" indent="-514350">
              <a:buFont typeface="+mj-lt"/>
              <a:buAutoNum type="arabicPeriod"/>
            </a:pPr>
            <a:r>
              <a:rPr lang="en-US" dirty="0" smtClean="0"/>
              <a:t>Press </a:t>
            </a:r>
            <a:r>
              <a:rPr lang="en-US" dirty="0" err="1" smtClean="0"/>
              <a:t>Cmd+V</a:t>
            </a:r>
            <a:r>
              <a:rPr lang="en-US" dirty="0" smtClean="0"/>
              <a:t>.  The screen capture should appear in the Paintbrush file.</a:t>
            </a:r>
          </a:p>
          <a:p>
            <a:pPr marL="514350" indent="-514350">
              <a:buFont typeface="+mj-lt"/>
              <a:buAutoNum type="arabicPeriod"/>
            </a:pPr>
            <a:r>
              <a:rPr lang="en-US" dirty="0" smtClean="0"/>
              <a:t>Save the Paintbrush file. Use a name that reminds you what it is – date, words about what’s in the picture, etc.</a:t>
            </a:r>
          </a:p>
          <a:p>
            <a:pPr marL="514350" indent="-514350">
              <a:buFont typeface="+mj-lt"/>
              <a:buAutoNum type="arabicPeriod"/>
            </a:pPr>
            <a:r>
              <a:rPr lang="en-US" dirty="0" smtClean="0"/>
              <a:t>Keep a log of files.  Write a list of file names, and write short notes on what is in each file:  The date you took the screen shot, and what it’s a picture of.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to PDF</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Advantages</a:t>
            </a:r>
          </a:p>
          <a:p>
            <a:pPr lvl="1"/>
            <a:r>
              <a:rPr lang="en-US" dirty="0" smtClean="0"/>
              <a:t>Easy to do.  Less </a:t>
            </a:r>
            <a:r>
              <a:rPr lang="en-US" dirty="0" err="1" smtClean="0"/>
              <a:t>techy</a:t>
            </a:r>
            <a:r>
              <a:rPr lang="en-US" dirty="0" smtClean="0"/>
              <a:t> people can do it.</a:t>
            </a:r>
          </a:p>
          <a:p>
            <a:pPr lvl="1"/>
            <a:r>
              <a:rPr lang="en-US" dirty="0" smtClean="0"/>
              <a:t>Preserves more information than other printing methods.</a:t>
            </a:r>
          </a:p>
          <a:p>
            <a:pPr lvl="2"/>
            <a:r>
              <a:rPr lang="en-US" dirty="0" smtClean="0"/>
              <a:t>Hyperlinks are preserved.  Embedded objects, like images, are preserved.</a:t>
            </a:r>
          </a:p>
          <a:p>
            <a:pPr lvl="1"/>
            <a:r>
              <a:rPr lang="en-US" dirty="0" smtClean="0"/>
              <a:t>Easy to print to paper and attach as Exhibits later.</a:t>
            </a:r>
          </a:p>
          <a:p>
            <a:pPr lvl="1"/>
            <a:r>
              <a:rPr lang="en-US" dirty="0" smtClean="0"/>
              <a:t>PDF metadata can show tampering or lack thereof.</a:t>
            </a:r>
          </a:p>
          <a:p>
            <a:pPr lvl="1"/>
            <a:endParaRPr lang="en-US" dirty="0" smtClean="0"/>
          </a:p>
          <a:p>
            <a:r>
              <a:rPr lang="en-US" dirty="0" smtClean="0"/>
              <a:t>Disadvantages</a:t>
            </a:r>
          </a:p>
          <a:p>
            <a:pPr lvl="1"/>
            <a:r>
              <a:rPr lang="en-US" dirty="0" smtClean="0"/>
              <a:t>The least technical option (</a:t>
            </a:r>
            <a:r>
              <a:rPr lang="en-US" dirty="0" err="1" smtClean="0"/>
              <a:t>PDFmyURL</a:t>
            </a:r>
            <a:r>
              <a:rPr lang="en-US" dirty="0" smtClean="0"/>
              <a:t>) may be difficult for the least </a:t>
            </a:r>
            <a:r>
              <a:rPr lang="en-US" dirty="0" err="1" smtClean="0"/>
              <a:t>techy</a:t>
            </a:r>
            <a:r>
              <a:rPr lang="en-US" dirty="0" smtClean="0"/>
              <a:t> people.</a:t>
            </a:r>
          </a:p>
          <a:p>
            <a:pPr lvl="1"/>
            <a:r>
              <a:rPr lang="en-US" dirty="0" smtClean="0"/>
              <a:t>Format is different than a </a:t>
            </a:r>
            <a:r>
              <a:rPr lang="en-US" smtClean="0"/>
              <a:t>webpag</a:t>
            </a: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to PDF</a:t>
            </a:r>
            <a:endParaRPr lang="en-US" dirty="0"/>
          </a:p>
        </p:txBody>
      </p:sp>
      <p:sp>
        <p:nvSpPr>
          <p:cNvPr id="3" name="Content Placeholder 2"/>
          <p:cNvSpPr>
            <a:spLocks noGrp="1"/>
          </p:cNvSpPr>
          <p:nvPr>
            <p:ph idx="1"/>
          </p:nvPr>
        </p:nvSpPr>
        <p:spPr/>
        <p:txBody>
          <a:bodyPr/>
          <a:lstStyle/>
          <a:p>
            <a:r>
              <a:rPr lang="en-US" dirty="0" smtClean="0"/>
              <a:t>Demo printing a webpage.</a:t>
            </a:r>
          </a:p>
          <a:p>
            <a:pPr lvl="1"/>
            <a:r>
              <a:rPr lang="en-US" dirty="0" smtClean="0">
                <a:hlinkClick r:id="rId2"/>
              </a:rPr>
              <a:t>http://randtke.com/</a:t>
            </a:r>
            <a:endParaRPr lang="en-US" dirty="0" smtClean="0"/>
          </a:p>
          <a:p>
            <a:r>
              <a:rPr lang="en-US" dirty="0" smtClean="0"/>
              <a:t>Demo </a:t>
            </a:r>
            <a:r>
              <a:rPr lang="en-US" dirty="0" smtClean="0">
                <a:hlinkClick r:id="rId3"/>
              </a:rPr>
              <a:t>http://pdfmyurl.com/</a:t>
            </a:r>
            <a:endParaRPr lang="en-US" dirty="0" smtClean="0"/>
          </a:p>
          <a:p>
            <a:pPr lvl="1"/>
            <a:r>
              <a:rPr lang="en-US" dirty="0" smtClean="0"/>
              <a:t>randtke.com/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Print to PDF</a:t>
            </a:r>
            <a:br>
              <a:rPr lang="en-US" dirty="0" smtClean="0"/>
            </a:br>
            <a:r>
              <a:rPr lang="en-US" dirty="0" smtClean="0"/>
              <a:t>Instructions for Paralegals and Employees</a:t>
            </a:r>
            <a:endParaRPr lang="en-US" dirty="0"/>
          </a:p>
        </p:txBody>
      </p:sp>
      <p:sp>
        <p:nvSpPr>
          <p:cNvPr id="3" name="Content Placeholder 2"/>
          <p:cNvSpPr>
            <a:spLocks noGrp="1"/>
          </p:cNvSpPr>
          <p:nvPr>
            <p:ph idx="1"/>
          </p:nvPr>
        </p:nvSpPr>
        <p:spPr/>
        <p:txBody>
          <a:bodyPr/>
          <a:lstStyle/>
          <a:p>
            <a:pPr marL="514350" indent="-514350">
              <a:buNone/>
            </a:pPr>
            <a:r>
              <a:rPr lang="en-US" dirty="0" smtClean="0"/>
              <a:t>(First, check that the person has a PDF print driver installed.  If not, then install </a:t>
            </a:r>
            <a:r>
              <a:rPr lang="en-US" dirty="0" err="1" smtClean="0"/>
              <a:t>CutePDF</a:t>
            </a:r>
            <a:r>
              <a:rPr lang="en-US" dirty="0" smtClean="0"/>
              <a:t>, and check that you can print and select “Cute PDF” as a printer.)</a:t>
            </a:r>
          </a:p>
          <a:p>
            <a:pPr marL="514350" indent="-514350">
              <a:buNone/>
            </a:pPr>
            <a:r>
              <a:rPr lang="en-US" dirty="0" smtClean="0"/>
              <a:t>(Make one print out of a page on the person’s computer, and check that hyperlinks in the PDF are still active.)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Print to PDF</a:t>
            </a:r>
            <a:br>
              <a:rPr lang="en-US" dirty="0" smtClean="0"/>
            </a:br>
            <a:r>
              <a:rPr lang="en-US" dirty="0" smtClean="0"/>
              <a:t>Instructions for Paralegals and Employees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Go to the website you want to print.</a:t>
            </a:r>
          </a:p>
          <a:p>
            <a:pPr marL="514350" indent="-514350">
              <a:buFont typeface="+mj-lt"/>
              <a:buAutoNum type="arabicPeriod"/>
            </a:pPr>
            <a:r>
              <a:rPr lang="en-US" dirty="0" smtClean="0"/>
              <a:t>Press Print.</a:t>
            </a:r>
          </a:p>
          <a:p>
            <a:pPr marL="514350" indent="-514350">
              <a:buFont typeface="+mj-lt"/>
              <a:buAutoNum type="arabicPeriod"/>
            </a:pPr>
            <a:r>
              <a:rPr lang="en-US" dirty="0" smtClean="0"/>
              <a:t>When the Print screen pops up, look at what printer is selected.  Change this to the PDF printer. *</a:t>
            </a:r>
          </a:p>
          <a:p>
            <a:pPr marL="514350" indent="-514350">
              <a:buFont typeface="+mj-lt"/>
              <a:buAutoNum type="arabicPeriod"/>
            </a:pPr>
            <a:r>
              <a:rPr lang="en-US" dirty="0" smtClean="0"/>
              <a:t>The computer will ask you to choose a file name and location.  Choose the correct folder on your computer. Use a name that reminds you what it is – date, words about what’s in the picture, etc.</a:t>
            </a:r>
          </a:p>
          <a:p>
            <a:pPr marL="514350" indent="-514350">
              <a:buFont typeface="+mj-lt"/>
              <a:buAutoNum type="arabicPeriod"/>
            </a:pPr>
            <a:r>
              <a:rPr lang="en-US" dirty="0" smtClean="0"/>
              <a:t>Keep a log of files.  Write a list of file names, and write short notes on what is in each file:  The date you took the screen shot, and what it’s a picture of.</a:t>
            </a:r>
          </a:p>
          <a:p>
            <a:pPr marL="514350" indent="-514350">
              <a:buFont typeface="+mj-lt"/>
              <a:buAutoNum type="arabicPeriod"/>
            </a:pPr>
            <a:endParaRPr lang="en-US" dirty="0"/>
          </a:p>
        </p:txBody>
      </p:sp>
      <p:sp>
        <p:nvSpPr>
          <p:cNvPr id="4" name="TextBox 3"/>
          <p:cNvSpPr txBox="1"/>
          <p:nvPr/>
        </p:nvSpPr>
        <p:spPr>
          <a:xfrm>
            <a:off x="76200" y="6211669"/>
            <a:ext cx="8991600" cy="646331"/>
          </a:xfrm>
          <a:prstGeom prst="rect">
            <a:avLst/>
          </a:prstGeom>
          <a:noFill/>
        </p:spPr>
        <p:txBody>
          <a:bodyPr wrap="square" rtlCol="0">
            <a:spAutoFit/>
          </a:bodyPr>
          <a:lstStyle/>
          <a:p>
            <a:r>
              <a:rPr lang="en-US" dirty="0" smtClean="0"/>
              <a:t>* If you are using Cute PDF, the printer name will be “Cute PDF”.  Do the process once on the person’s computer, and put the name of the printer into the instructions.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Print to PDF </a:t>
            </a:r>
            <a:br>
              <a:rPr lang="en-US" dirty="0" smtClean="0"/>
            </a:br>
            <a:r>
              <a:rPr lang="en-US" dirty="0" smtClean="0"/>
              <a:t>Instructions for </a:t>
            </a:r>
            <a:r>
              <a:rPr lang="en-US" dirty="0" err="1" smtClean="0"/>
              <a:t>PDFmyURL</a:t>
            </a:r>
            <a:r>
              <a:rPr lang="en-US" dirty="0" smtClean="0"/>
              <a:t> </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marL="514350" indent="-514350">
              <a:buFont typeface="+mj-lt"/>
              <a:buAutoNum type="arabicPeriod"/>
            </a:pPr>
            <a:r>
              <a:rPr lang="en-US" dirty="0" smtClean="0"/>
              <a:t>Go to the website you want to print.</a:t>
            </a:r>
          </a:p>
          <a:p>
            <a:pPr marL="514350" indent="-514350">
              <a:buFont typeface="+mj-lt"/>
              <a:buAutoNum type="arabicPeriod"/>
            </a:pPr>
            <a:r>
              <a:rPr lang="en-US" dirty="0" smtClean="0"/>
              <a:t>Select the URL for this page, and copy it.</a:t>
            </a:r>
          </a:p>
          <a:p>
            <a:pPr marL="514350" indent="-514350">
              <a:buFont typeface="+mj-lt"/>
              <a:buAutoNum type="arabicPeriod"/>
            </a:pPr>
            <a:r>
              <a:rPr lang="en-US" dirty="0" smtClean="0"/>
              <a:t>Go to www.pdfmyurl.com </a:t>
            </a:r>
          </a:p>
          <a:p>
            <a:pPr marL="514350" indent="-514350">
              <a:buFont typeface="+mj-lt"/>
              <a:buAutoNum type="arabicPeriod"/>
            </a:pPr>
            <a:r>
              <a:rPr lang="en-US" dirty="0" smtClean="0"/>
              <a:t>Paste in the URL for the page you want to make a PDF of, and click ?????? to make the PDF.</a:t>
            </a:r>
          </a:p>
          <a:p>
            <a:pPr marL="514350" indent="-514350">
              <a:buFont typeface="+mj-lt"/>
              <a:buAutoNum type="arabicPeriod"/>
            </a:pPr>
            <a:r>
              <a:rPr lang="en-US" dirty="0" smtClean="0"/>
              <a:t>The computer will ask you to choose a file name and location.  Choose the correct folder on your computer. Use a name that reminds you what it is – date, words about what’s in the picture, etc.</a:t>
            </a:r>
          </a:p>
          <a:p>
            <a:pPr marL="514350" indent="-514350">
              <a:buFont typeface="+mj-lt"/>
              <a:buAutoNum type="arabicPeriod"/>
            </a:pPr>
            <a:r>
              <a:rPr lang="en-US" dirty="0" smtClean="0"/>
              <a:t>Keep a log of files.  Write a list of file names, and write short notes on what is in each file:  The date you took the screen shot, and what it’s a picture of.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farm4.staticflickr.com/3047/2898210818_0dce59678d_o.jpg"/>
          <p:cNvPicPr>
            <a:picLocks noChangeAspect="1" noChangeArrowheads="1"/>
          </p:cNvPicPr>
          <p:nvPr/>
        </p:nvPicPr>
        <p:blipFill>
          <a:blip r:embed="rId3" cstate="print"/>
          <a:srcRect/>
          <a:stretch>
            <a:fillRect/>
          </a:stretch>
        </p:blipFill>
        <p:spPr bwMode="auto">
          <a:xfrm>
            <a:off x="0" y="0"/>
            <a:ext cx="9143999" cy="6096000"/>
          </a:xfrm>
          <a:prstGeom prst="rect">
            <a:avLst/>
          </a:prstGeom>
          <a:noFill/>
        </p:spPr>
      </p:pic>
      <p:sp>
        <p:nvSpPr>
          <p:cNvPr id="5" name="TextBox 4"/>
          <p:cNvSpPr txBox="1"/>
          <p:nvPr/>
        </p:nvSpPr>
        <p:spPr>
          <a:xfrm>
            <a:off x="609600" y="6088559"/>
            <a:ext cx="8153400" cy="769441"/>
          </a:xfrm>
          <a:prstGeom prst="rect">
            <a:avLst/>
          </a:prstGeom>
          <a:noFill/>
        </p:spPr>
        <p:txBody>
          <a:bodyPr wrap="square" rtlCol="0">
            <a:spAutoFit/>
          </a:bodyPr>
          <a:lstStyle/>
          <a:p>
            <a:pPr algn="ctr"/>
            <a:r>
              <a:rPr lang="en-US" sz="4400" dirty="0" smtClean="0"/>
              <a:t>Custody Battle!</a:t>
            </a:r>
            <a:endParaRPr lang="en-US" sz="4400" dirty="0"/>
          </a:p>
        </p:txBody>
      </p:sp>
      <p:pic>
        <p:nvPicPr>
          <p:cNvPr id="4" name="Picture 2"/>
          <p:cNvPicPr>
            <a:picLocks noChangeAspect="1" noChangeArrowheads="1"/>
          </p:cNvPicPr>
          <p:nvPr/>
        </p:nvPicPr>
        <p:blipFill>
          <a:blip r:embed="rId4" cstate="print"/>
          <a:srcRect/>
          <a:stretch>
            <a:fillRect/>
          </a:stretch>
        </p:blipFill>
        <p:spPr bwMode="auto">
          <a:xfrm>
            <a:off x="6743700" y="6096000"/>
            <a:ext cx="2400300" cy="6381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Collecting targeted sets of documents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err="1" smtClean="0"/>
              <a:t>DownLoadThemAll</a:t>
            </a:r>
            <a:endParaRPr lang="en-US" dirty="0" smtClean="0"/>
          </a:p>
          <a:p>
            <a:pPr lvl="1">
              <a:buNone/>
            </a:pPr>
            <a:r>
              <a:rPr lang="en-US" dirty="0" smtClean="0"/>
              <a:t>= Firefox extension for downloading all the items linked on a page.</a:t>
            </a:r>
          </a:p>
          <a:p>
            <a:endParaRPr lang="en-US" dirty="0" smtClean="0"/>
          </a:p>
          <a:p>
            <a:r>
              <a:rPr lang="en-US" dirty="0" smtClean="0"/>
              <a:t>Demo on purchasing forms at </a:t>
            </a:r>
            <a:r>
              <a:rPr lang="en-US" dirty="0" smtClean="0">
                <a:hlinkClick r:id="rId3"/>
              </a:rPr>
              <a:t>http://www.window.state.tx.us/procurement/tools/proc_forms/index.html</a:t>
            </a:r>
            <a:r>
              <a:rPr lang="en-US" dirty="0" smtClean="0"/>
              <a:t> </a:t>
            </a:r>
          </a:p>
          <a:p>
            <a:r>
              <a:rPr lang="en-US" dirty="0" smtClean="0"/>
              <a:t>Demo on Railroad Commission videos at </a:t>
            </a:r>
            <a:r>
              <a:rPr lang="en-US" dirty="0" smtClean="0">
                <a:hlinkClick r:id="rId4"/>
              </a:rPr>
              <a:t>http://www.texasadmin.com/txrail.shtml</a:t>
            </a:r>
            <a:r>
              <a:rPr lang="en-US" dirty="0" smtClean="0"/>
              <a: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arm4.staticflickr.com/3241/2951078712_443755429e_b.jpg"/>
          <p:cNvPicPr>
            <a:picLocks noChangeAspect="1" noChangeArrowheads="1"/>
          </p:cNvPicPr>
          <p:nvPr/>
        </p:nvPicPr>
        <p:blipFill>
          <a:blip r:embed="rId3" cstate="print"/>
          <a:srcRect/>
          <a:stretch>
            <a:fillRect/>
          </a:stretch>
        </p:blipFill>
        <p:spPr bwMode="auto">
          <a:xfrm>
            <a:off x="1" y="-1752600"/>
            <a:ext cx="9144000" cy="13709307"/>
          </a:xfrm>
          <a:prstGeom prst="rect">
            <a:avLst/>
          </a:prstGeom>
          <a:noFill/>
        </p:spPr>
      </p:pic>
      <p:sp>
        <p:nvSpPr>
          <p:cNvPr id="2" name="Title 1"/>
          <p:cNvSpPr>
            <a:spLocks noGrp="1"/>
          </p:cNvSpPr>
          <p:nvPr>
            <p:ph type="title"/>
          </p:nvPr>
        </p:nvSpPr>
        <p:spPr>
          <a:solidFill>
            <a:schemeClr val="bg1"/>
          </a:solidFill>
        </p:spPr>
        <p:txBody>
          <a:bodyPr/>
          <a:lstStyle/>
          <a:p>
            <a:r>
              <a:rPr lang="en-US" dirty="0" smtClean="0"/>
              <a:t>Collecting an entire website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52399" y="838201"/>
            <a:ext cx="4947668" cy="350520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4470400" y="838200"/>
            <a:ext cx="4673600" cy="3505200"/>
          </a:xfrm>
          <a:prstGeom prst="rect">
            <a:avLst/>
          </a:prstGeom>
          <a:noFill/>
          <a:ln w="9525">
            <a:noFill/>
            <a:miter lim="800000"/>
            <a:headEnd/>
            <a:tailEnd/>
          </a:ln>
        </p:spPr>
      </p:pic>
      <p:sp>
        <p:nvSpPr>
          <p:cNvPr id="9" name="Rectangle 8"/>
          <p:cNvSpPr/>
          <p:nvPr/>
        </p:nvSpPr>
        <p:spPr>
          <a:xfrm>
            <a:off x="4419600" y="0"/>
            <a:ext cx="45719"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0"/>
            <a:ext cx="4191000" cy="569387"/>
          </a:xfrm>
          <a:prstGeom prst="rect">
            <a:avLst/>
          </a:prstGeom>
          <a:solidFill>
            <a:schemeClr val="bg1"/>
          </a:solidFill>
        </p:spPr>
        <p:txBody>
          <a:bodyPr wrap="square" rtlCol="0">
            <a:spAutoFit/>
          </a:bodyPr>
          <a:lstStyle/>
          <a:p>
            <a:r>
              <a:rPr lang="en-US" sz="3100" dirty="0" smtClean="0"/>
              <a:t>Most websites today</a:t>
            </a:r>
            <a:endParaRPr lang="en-US" sz="3100" dirty="0"/>
          </a:p>
        </p:txBody>
      </p:sp>
      <p:sp>
        <p:nvSpPr>
          <p:cNvPr id="11" name="TextBox 10"/>
          <p:cNvSpPr txBox="1"/>
          <p:nvPr/>
        </p:nvSpPr>
        <p:spPr>
          <a:xfrm>
            <a:off x="4495800" y="0"/>
            <a:ext cx="4800600" cy="584775"/>
          </a:xfrm>
          <a:prstGeom prst="rect">
            <a:avLst/>
          </a:prstGeom>
          <a:solidFill>
            <a:schemeClr val="bg1"/>
          </a:solidFill>
        </p:spPr>
        <p:txBody>
          <a:bodyPr wrap="square" rtlCol="0">
            <a:spAutoFit/>
          </a:bodyPr>
          <a:lstStyle/>
          <a:p>
            <a:r>
              <a:rPr lang="en-US" sz="3100" dirty="0" smtClean="0"/>
              <a:t>Best possible representation</a:t>
            </a:r>
            <a:endParaRPr lang="en-US" sz="3100" dirty="0"/>
          </a:p>
        </p:txBody>
      </p:sp>
      <p:sp>
        <p:nvSpPr>
          <p:cNvPr id="13" name="Content Placeholder 2"/>
          <p:cNvSpPr>
            <a:spLocks noGrp="1"/>
          </p:cNvSpPr>
          <p:nvPr>
            <p:ph idx="1"/>
          </p:nvPr>
        </p:nvSpPr>
        <p:spPr>
          <a:xfrm>
            <a:off x="533400" y="4343400"/>
            <a:ext cx="8153400" cy="2514600"/>
          </a:xfrm>
          <a:solidFill>
            <a:schemeClr val="bg1"/>
          </a:solidFill>
        </p:spPr>
        <p:txBody>
          <a:bodyPr/>
          <a:lstStyle/>
          <a:p>
            <a:pPr>
              <a:buNone/>
            </a:pPr>
            <a:endParaRPr lang="en-US" dirty="0" smtClean="0"/>
          </a:p>
          <a:p>
            <a:pPr>
              <a:buNone/>
            </a:pPr>
            <a:r>
              <a:rPr lang="en-US" dirty="0" smtClean="0"/>
              <a:t>Remember, you can’t make a perfect copy of most modern websites.</a:t>
            </a:r>
          </a:p>
          <a:p>
            <a:pPr>
              <a:buNone/>
            </a:pPr>
            <a:r>
              <a:rPr lang="en-US" dirty="0" smtClean="0"/>
              <a:t>Think of taking a picture, not making a copy.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Desktop tool for grabbing a website:</a:t>
            </a:r>
            <a:br>
              <a:rPr lang="en-US" dirty="0" smtClean="0"/>
            </a:br>
            <a:r>
              <a:rPr lang="en-US" dirty="0" err="1" smtClean="0"/>
              <a:t>WinHTTrack</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8373" y="1295400"/>
            <a:ext cx="8580827" cy="556260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trike="sngStrike" dirty="0" smtClean="0"/>
              <a:t>Instructions</a:t>
            </a:r>
            <a:r>
              <a:rPr lang="en-US" dirty="0" smtClean="0"/>
              <a:t/>
            </a:r>
            <a:br>
              <a:rPr lang="en-US" dirty="0" smtClean="0"/>
            </a:br>
            <a:r>
              <a:rPr lang="en-US" dirty="0" smtClean="0"/>
              <a:t>Pointers</a:t>
            </a:r>
            <a:endParaRPr lang="en-US" dirty="0"/>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US" dirty="0" smtClean="0"/>
              <a:t>You should work through tutorials to know what’s possible, and then either you or your paralegal sets the program up and makes the capture.</a:t>
            </a:r>
          </a:p>
          <a:p>
            <a:r>
              <a:rPr lang="en-US" dirty="0" smtClean="0"/>
              <a:t>After a capture, look through files to see what’s has and hasn’t been captured.</a:t>
            </a:r>
          </a:p>
          <a:p>
            <a:endParaRPr lang="en-US" dirty="0" smtClean="0"/>
          </a:p>
          <a:p>
            <a:r>
              <a:rPr lang="en-US" dirty="0" smtClean="0"/>
              <a:t>Important points to focus on:</a:t>
            </a:r>
          </a:p>
          <a:p>
            <a:pPr lvl="1"/>
            <a:r>
              <a:rPr lang="en-US" dirty="0" smtClean="0"/>
              <a:t>You can choose whether or not to capture files that are one link away from the target website.</a:t>
            </a:r>
          </a:p>
          <a:p>
            <a:pPr lvl="1"/>
            <a:r>
              <a:rPr lang="en-US" dirty="0" smtClean="0"/>
              <a:t>You can embed a timestamp in each HTML file saying when it was captured.</a:t>
            </a:r>
          </a:p>
          <a:p>
            <a:pPr lvl="1"/>
            <a:r>
              <a:rPr lang="en-US" dirty="0" smtClean="0"/>
              <a:t>You can enter multiple other domain names (URLs) to treat as being on the same server.</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arm4.staticflickr.com/3241/2951078712_443755429e_b.jpg"/>
          <p:cNvPicPr>
            <a:picLocks noChangeAspect="1" noChangeArrowheads="1"/>
          </p:cNvPicPr>
          <p:nvPr/>
        </p:nvPicPr>
        <p:blipFill>
          <a:blip r:embed="rId3" cstate="print"/>
          <a:srcRect/>
          <a:stretch>
            <a:fillRect/>
          </a:stretch>
        </p:blipFill>
        <p:spPr bwMode="auto">
          <a:xfrm>
            <a:off x="1" y="-1752600"/>
            <a:ext cx="9144000" cy="13709307"/>
          </a:xfrm>
          <a:prstGeom prst="rect">
            <a:avLst/>
          </a:prstGeom>
          <a:noFill/>
        </p:spPr>
      </p:pic>
      <p:sp>
        <p:nvSpPr>
          <p:cNvPr id="2" name="Title 1"/>
          <p:cNvSpPr>
            <a:spLocks noGrp="1"/>
          </p:cNvSpPr>
          <p:nvPr>
            <p:ph type="title"/>
          </p:nvPr>
        </p:nvSpPr>
        <p:spPr>
          <a:solidFill>
            <a:schemeClr val="bg1"/>
          </a:solidFill>
        </p:spPr>
        <p:txBody>
          <a:bodyPr/>
          <a:lstStyle/>
          <a:p>
            <a:r>
              <a:rPr lang="en-US" dirty="0" smtClean="0"/>
              <a:t>Collecting an entire website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arm4.staticflickr.com/3241/2951078712_443755429e_b.jpg"/>
          <p:cNvPicPr>
            <a:picLocks noChangeAspect="1" noChangeArrowheads="1"/>
          </p:cNvPicPr>
          <p:nvPr/>
        </p:nvPicPr>
        <p:blipFill>
          <a:blip r:embed="rId3" cstate="print"/>
          <a:srcRect/>
          <a:stretch>
            <a:fillRect/>
          </a:stretch>
        </p:blipFill>
        <p:spPr bwMode="auto">
          <a:xfrm>
            <a:off x="1" y="-1752600"/>
            <a:ext cx="9144000" cy="13709307"/>
          </a:xfrm>
          <a:prstGeom prst="rect">
            <a:avLst/>
          </a:prstGeom>
          <a:noFill/>
        </p:spPr>
      </p:pic>
      <p:sp>
        <p:nvSpPr>
          <p:cNvPr id="2" name="Title 1"/>
          <p:cNvSpPr>
            <a:spLocks noGrp="1"/>
          </p:cNvSpPr>
          <p:nvPr>
            <p:ph type="title"/>
          </p:nvPr>
        </p:nvSpPr>
        <p:spPr>
          <a:solidFill>
            <a:schemeClr val="bg1"/>
          </a:solidFill>
        </p:spPr>
        <p:txBody>
          <a:bodyPr/>
          <a:lstStyle/>
          <a:p>
            <a:r>
              <a:rPr lang="en-US" dirty="0" smtClean="0"/>
              <a:t>Collecting an entire website</a:t>
            </a:r>
            <a:endParaRPr lang="en-US" dirty="0"/>
          </a:p>
        </p:txBody>
      </p:sp>
      <p:sp>
        <p:nvSpPr>
          <p:cNvPr id="4" name="Title 1"/>
          <p:cNvSpPr txBox="1">
            <a:spLocks/>
          </p:cNvSpPr>
          <p:nvPr/>
        </p:nvSpPr>
        <p:spPr>
          <a:xfrm>
            <a:off x="533400" y="5486400"/>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Make a filing 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arm4.staticflickr.com/3241/2951078712_443755429e_b.jpg"/>
          <p:cNvPicPr>
            <a:picLocks noChangeAspect="1" noChangeArrowheads="1"/>
          </p:cNvPicPr>
          <p:nvPr/>
        </p:nvPicPr>
        <p:blipFill>
          <a:blip r:embed="rId3" cstate="print"/>
          <a:srcRect/>
          <a:stretch>
            <a:fillRect/>
          </a:stretch>
        </p:blipFill>
        <p:spPr bwMode="auto">
          <a:xfrm>
            <a:off x="1" y="-1752600"/>
            <a:ext cx="9144000" cy="13709307"/>
          </a:xfrm>
          <a:prstGeom prst="rect">
            <a:avLst/>
          </a:prstGeom>
          <a:noFill/>
        </p:spPr>
      </p:pic>
      <p:sp>
        <p:nvSpPr>
          <p:cNvPr id="2" name="Title 1"/>
          <p:cNvSpPr>
            <a:spLocks noGrp="1"/>
          </p:cNvSpPr>
          <p:nvPr>
            <p:ph type="title"/>
          </p:nvPr>
        </p:nvSpPr>
        <p:spPr>
          <a:solidFill>
            <a:schemeClr val="bg1"/>
          </a:solidFill>
        </p:spPr>
        <p:txBody>
          <a:bodyPr/>
          <a:lstStyle/>
          <a:p>
            <a:r>
              <a:rPr lang="en-US" dirty="0" smtClean="0"/>
              <a:t>Collecting an entire website</a:t>
            </a:r>
            <a:endParaRPr lang="en-US" dirty="0"/>
          </a:p>
        </p:txBody>
      </p:sp>
      <p:sp>
        <p:nvSpPr>
          <p:cNvPr id="4" name="Title 1"/>
          <p:cNvSpPr txBox="1">
            <a:spLocks/>
          </p:cNvSpPr>
          <p:nvPr/>
        </p:nvSpPr>
        <p:spPr>
          <a:xfrm>
            <a:off x="533400" y="2209800"/>
            <a:ext cx="8229600" cy="4419600"/>
          </a:xfrm>
          <a:prstGeom prst="rect">
            <a:avLst/>
          </a:prstGeom>
          <a:solidFill>
            <a:schemeClr val="bg1"/>
          </a:solidFill>
        </p:spPr>
        <p:txBody>
          <a:bodyPr vert="horz" lIns="91440" tIns="45720" rIns="91440" bIns="45720" rtlCol="0" anchor="ctr">
            <a:normAutofit fontScale="850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Recommendations:</a:t>
            </a:r>
          </a:p>
          <a:p>
            <a:pPr marL="0" marR="0" lvl="0" indent="0" defTabSz="914400" rtl="0" eaLnBrk="1" fontAlgn="auto" latinLnBrk="0" hangingPunct="1">
              <a:lnSpc>
                <a:spcPct val="100000"/>
              </a:lnSpc>
              <a:spcBef>
                <a:spcPct val="0"/>
              </a:spcBef>
              <a:spcAft>
                <a:spcPts val="0"/>
              </a:spcAft>
              <a:buClrTx/>
              <a:buSzTx/>
              <a:buFontTx/>
              <a:buChar char="-"/>
              <a:tabLst/>
              <a:defRPr/>
            </a:pPr>
            <a:r>
              <a:rPr lang="en-US" sz="4400" dirty="0" smtClean="0">
                <a:latin typeface="+mj-lt"/>
                <a:ea typeface="+mj-ea"/>
                <a:cs typeface="+mj-cs"/>
              </a:rPr>
              <a:t>For printouts, screenshots, and PDFs, make a filing system that is consistent and that you understand (incorporate into your current </a:t>
            </a:r>
            <a:r>
              <a:rPr lang="en-US" sz="4400" dirty="0" err="1" smtClean="0">
                <a:latin typeface="+mj-lt"/>
                <a:ea typeface="+mj-ea"/>
                <a:cs typeface="+mj-cs"/>
              </a:rPr>
              <a:t>casefiles</a:t>
            </a:r>
            <a:r>
              <a:rPr lang="en-US" sz="4400" dirty="0" smtClean="0">
                <a:latin typeface="+mj-lt"/>
                <a:ea typeface="+mj-ea"/>
                <a:cs typeface="+mj-cs"/>
              </a:rPr>
              <a:t>)</a:t>
            </a:r>
          </a:p>
          <a:p>
            <a:pPr marL="0" marR="0" lvl="0" indent="0" defTabSz="914400" rtl="0" eaLnBrk="1" fontAlgn="auto" latinLnBrk="0" hangingPunct="1">
              <a:lnSpc>
                <a:spcPct val="100000"/>
              </a:lnSpc>
              <a:spcBef>
                <a:spcPct val="0"/>
              </a:spcBef>
              <a:spcAft>
                <a:spcPts val="0"/>
              </a:spcAft>
              <a:buClrTx/>
              <a:buSzTx/>
              <a:buFontTx/>
              <a:buChar char="-"/>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For entire websites:  Burn to CD or DVD and label the C</a:t>
            </a:r>
            <a:r>
              <a:rPr lang="en-US" sz="4400" dirty="0" smtClean="0">
                <a:latin typeface="+mj-lt"/>
                <a:ea typeface="+mj-ea"/>
                <a:cs typeface="+mj-cs"/>
              </a:rPr>
              <a:t>D or DVD.  Use these for your reference, but not as a final display.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Subscription Services</a:t>
            </a:r>
            <a:endParaRPr lang="en-US" dirty="0"/>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US" dirty="0" smtClean="0"/>
              <a:t>Advantages</a:t>
            </a:r>
          </a:p>
          <a:p>
            <a:pPr lvl="1"/>
            <a:r>
              <a:rPr lang="en-US" dirty="0" smtClean="0"/>
              <a:t>Expertise.  Usually do a better job at capturing pages than you can hope to do on your own.</a:t>
            </a:r>
          </a:p>
          <a:p>
            <a:pPr lvl="1"/>
            <a:r>
              <a:rPr lang="en-US" dirty="0" smtClean="0"/>
              <a:t>Expertise.  A web archiving service will understand authenticity issues, and be prepared to explain those.</a:t>
            </a:r>
          </a:p>
          <a:p>
            <a:pPr lvl="1"/>
            <a:endParaRPr lang="en-US" dirty="0" smtClean="0"/>
          </a:p>
          <a:p>
            <a:r>
              <a:rPr lang="en-US" dirty="0" smtClean="0"/>
              <a:t>Disadvantages</a:t>
            </a:r>
          </a:p>
          <a:p>
            <a:pPr lvl="1"/>
            <a:r>
              <a:rPr lang="en-US" dirty="0" smtClean="0"/>
              <a:t>Hosted services can be discontinued.  How long will your litigation last?  When you authenticate, try to authenticate a file you can control and maintain.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867400"/>
          </a:xfrm>
        </p:spPr>
        <p:txBody>
          <a:bodyPr>
            <a:normAutofit/>
          </a:bodyPr>
          <a:lstStyle/>
          <a:p>
            <a:r>
              <a:rPr lang="en-US" dirty="0" smtClean="0"/>
              <a:t>List of these is maintained at </a:t>
            </a:r>
            <a:r>
              <a:rPr lang="en-US" dirty="0" smtClean="0">
                <a:hlinkClick r:id="rId3"/>
              </a:rPr>
              <a:t>http://en.wikipedia.org/wiki/Web_archiving#On-demand</a:t>
            </a:r>
            <a:endParaRPr lang="en-US" dirty="0" smtClean="0"/>
          </a:p>
          <a:p>
            <a:endParaRPr lang="en-US" dirty="0" smtClean="0"/>
          </a:p>
          <a:p>
            <a:pPr lvl="1">
              <a:buNone/>
            </a:pPr>
            <a:endParaRPr lang="en-US" dirty="0" smtClean="0"/>
          </a:p>
          <a:p>
            <a:pPr lvl="1">
              <a:buNone/>
            </a:pPr>
            <a:endParaRPr lang="en-US" dirty="0" smtClean="0"/>
          </a:p>
          <a:p>
            <a:r>
              <a:rPr lang="en-US" dirty="0" smtClean="0"/>
              <a:t>Reed Archiving</a:t>
            </a:r>
          </a:p>
          <a:p>
            <a:r>
              <a:rPr lang="en-US" dirty="0" err="1" smtClean="0"/>
              <a:t>Smarsh</a:t>
            </a:r>
            <a:endParaRPr lang="en-US" dirty="0" smtClean="0"/>
          </a:p>
          <a:p>
            <a:r>
              <a:rPr lang="en-US" dirty="0" err="1" smtClean="0"/>
              <a:t>Hanzo</a:t>
            </a:r>
            <a:r>
              <a:rPr lang="en-US" dirty="0" smtClean="0"/>
              <a:t> Archives</a:t>
            </a:r>
          </a:p>
          <a:p>
            <a:r>
              <a:rPr lang="en-US" dirty="0" err="1" smtClean="0"/>
              <a:t>Iterasi</a:t>
            </a:r>
            <a:endParaRPr lang="en-US" dirty="0" smtClean="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Subscription Services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0" y="2895600"/>
            <a:ext cx="9144000" cy="1143000"/>
          </a:xfrm>
          <a:prstGeom prst="rect">
            <a:avLst/>
          </a:prstGeom>
        </p:spPr>
        <p:txBody>
          <a:bodyPr vert="horz" lIns="91440" tIns="45720" rIns="91440" bIns="45720" rtlCol="0" anchor="ctr">
            <a:normAutofit/>
          </a:bodyPr>
          <a:lstStyle/>
          <a:p>
            <a:pPr lvl="0" algn="ctr">
              <a:spcBef>
                <a:spcPct val="0"/>
              </a:spcBef>
            </a:pPr>
            <a:r>
              <a:rPr lang="en-US" sz="4400" dirty="0" smtClean="0">
                <a:latin typeface="+mj-lt"/>
                <a:ea typeface="+mj-ea"/>
                <a:cs typeface="+mj-cs"/>
              </a:rPr>
              <a:t>Web archiving service in the legal field:</a:t>
            </a:r>
          </a:p>
        </p:txBody>
      </p:sp>
      <p:sp>
        <p:nvSpPr>
          <p:cNvPr id="7" name="TextBox 6"/>
          <p:cNvSpPr txBox="1"/>
          <p:nvPr/>
        </p:nvSpPr>
        <p:spPr>
          <a:xfrm>
            <a:off x="5257800" y="4114800"/>
            <a:ext cx="3505200" cy="2062103"/>
          </a:xfrm>
          <a:prstGeom prst="rect">
            <a:avLst/>
          </a:prstGeom>
          <a:noFill/>
        </p:spPr>
        <p:txBody>
          <a:bodyPr wrap="square" rtlCol="0">
            <a:spAutoFit/>
          </a:bodyPr>
          <a:lstStyle/>
          <a:p>
            <a:r>
              <a:rPr lang="en-US" sz="3200" dirty="0" smtClean="0"/>
              <a:t>Also, any services that focus on corporate compliance.</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farm5.staticflickr.com/4020/4366052571_c30c9640a1_z.jpg?zz=1"/>
          <p:cNvPicPr>
            <a:picLocks noChangeAspect="1" noChangeArrowheads="1"/>
          </p:cNvPicPr>
          <p:nvPr/>
        </p:nvPicPr>
        <p:blipFill>
          <a:blip r:embed="rId3" cstate="print"/>
          <a:srcRect/>
          <a:stretch>
            <a:fillRect/>
          </a:stretch>
        </p:blipFill>
        <p:spPr bwMode="auto">
          <a:xfrm>
            <a:off x="0" y="1"/>
            <a:ext cx="9144000" cy="6329362"/>
          </a:xfrm>
          <a:prstGeom prst="rect">
            <a:avLst/>
          </a:prstGeom>
          <a:noFill/>
        </p:spPr>
      </p:pic>
      <p:sp>
        <p:nvSpPr>
          <p:cNvPr id="5" name="TextBox 4"/>
          <p:cNvSpPr txBox="1"/>
          <p:nvPr/>
        </p:nvSpPr>
        <p:spPr>
          <a:xfrm>
            <a:off x="609600" y="6172200"/>
            <a:ext cx="8153400" cy="769441"/>
          </a:xfrm>
          <a:prstGeom prst="rect">
            <a:avLst/>
          </a:prstGeom>
          <a:noFill/>
        </p:spPr>
        <p:txBody>
          <a:bodyPr wrap="square" rtlCol="0">
            <a:spAutoFit/>
          </a:bodyPr>
          <a:lstStyle/>
          <a:p>
            <a:pPr algn="ctr"/>
            <a:r>
              <a:rPr lang="en-US" sz="4400" dirty="0" smtClean="0"/>
              <a:t>Custody Battle!</a:t>
            </a:r>
            <a:endParaRPr lang="en-US" sz="4400" dirty="0"/>
          </a:p>
        </p:txBody>
      </p:sp>
      <p:pic>
        <p:nvPicPr>
          <p:cNvPr id="2050" name="Picture 2"/>
          <p:cNvPicPr>
            <a:picLocks noChangeAspect="1" noChangeArrowheads="1"/>
          </p:cNvPicPr>
          <p:nvPr/>
        </p:nvPicPr>
        <p:blipFill>
          <a:blip r:embed="rId4" cstate="print"/>
          <a:srcRect/>
          <a:stretch>
            <a:fillRect/>
          </a:stretch>
        </p:blipFill>
        <p:spPr bwMode="auto">
          <a:xfrm>
            <a:off x="6743700" y="6219825"/>
            <a:ext cx="2400300" cy="6381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953000"/>
          </a:xfrm>
        </p:spPr>
        <p:txBody>
          <a:bodyPr/>
          <a:lstStyle/>
          <a:p>
            <a:r>
              <a:rPr lang="en-US" dirty="0" smtClean="0"/>
              <a:t>Web console:  You login, select which pages to archive, and retrieve archived pages from specific dates.</a:t>
            </a:r>
          </a:p>
          <a:p>
            <a:r>
              <a:rPr lang="en-US" dirty="0" smtClean="0"/>
              <a:t>Option to schedule archiving for specific pages on a regular basis (daily, weekly</a:t>
            </a:r>
            <a:r>
              <a:rPr lang="en-US" smtClean="0"/>
              <a:t>, monthly, etc)</a:t>
            </a:r>
            <a:endParaRPr lang="en-US" dirty="0" smtClean="0"/>
          </a:p>
          <a:p>
            <a:r>
              <a:rPr lang="en-US" dirty="0" smtClean="0"/>
              <a:t>Technical support:  Someone can explain to you why something is or isn’t captured.</a:t>
            </a:r>
            <a:endParaRPr lang="en-US" dirty="0"/>
          </a:p>
        </p:txBody>
      </p:sp>
      <p:sp>
        <p:nvSpPr>
          <p:cNvPr id="5" name="Title 1"/>
          <p:cNvSpPr txBox="1">
            <a:spLocks/>
          </p:cNvSpPr>
          <p:nvPr/>
        </p:nvSpPr>
        <p:spPr>
          <a:xfrm>
            <a:off x="457200" y="0"/>
            <a:ext cx="8229600" cy="1981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Subscription Services: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General Features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24652" y="0"/>
            <a:ext cx="9193305" cy="6400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Hosted Solutions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Professional technical staff are available to explain things to you, or to testify about what the records mean.</a:t>
            </a:r>
          </a:p>
          <a:p>
            <a:r>
              <a:rPr lang="en-US" dirty="0" smtClean="0"/>
              <a:t>Provide a much better organization system than you can do on your own:  search, folders, friendly user interface, etc.</a:t>
            </a:r>
          </a:p>
          <a:p>
            <a:r>
              <a:rPr lang="en-US" dirty="0" smtClean="0"/>
              <a:t>You can’t accidentally edit your files.  Once in, they are locked in as the webpage looked on that date.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Concerns for Hosted Web Archiving</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What if service is discontinued?</a:t>
            </a:r>
          </a:p>
          <a:p>
            <a:pPr lvl="1"/>
            <a:r>
              <a:rPr lang="en-US" dirty="0" smtClean="0"/>
              <a:t>Litigation may take years, decades</a:t>
            </a:r>
          </a:p>
          <a:p>
            <a:pPr lvl="1"/>
            <a:r>
              <a:rPr lang="en-US" dirty="0" smtClean="0"/>
              <a:t>What options do you have to export your files?  Have some one with technology skills look at the export.</a:t>
            </a:r>
          </a:p>
          <a:p>
            <a:r>
              <a:rPr lang="en-US" dirty="0" smtClean="0"/>
              <a:t>What are your usage requirements?</a:t>
            </a:r>
          </a:p>
          <a:p>
            <a:pPr lvl="1"/>
            <a:r>
              <a:rPr lang="en-US" dirty="0" smtClean="0"/>
              <a:t>Total size of archive (individual pages </a:t>
            </a:r>
            <a:r>
              <a:rPr lang="en-US" dirty="0" err="1" smtClean="0"/>
              <a:t>vs</a:t>
            </a:r>
            <a:r>
              <a:rPr lang="en-US" dirty="0" smtClean="0"/>
              <a:t> entire websites)</a:t>
            </a:r>
          </a:p>
          <a:p>
            <a:pPr lvl="2"/>
            <a:r>
              <a:rPr lang="en-US" dirty="0" smtClean="0"/>
              <a:t>Perspective:  entire St. Mary’s University website is about 6 GB scraped;  entire Scan Café website is about 72 MB scraped.</a:t>
            </a:r>
          </a:p>
          <a:p>
            <a:pPr lvl="1"/>
            <a:r>
              <a:rPr lang="en-US" dirty="0" smtClean="0"/>
              <a:t>Think about using both styles of data</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Evidence Resources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r>
              <a:rPr lang="en-US" dirty="0" smtClean="0"/>
              <a:t>David A. </a:t>
            </a:r>
            <a:r>
              <a:rPr lang="en-US" dirty="0" err="1" smtClean="0"/>
              <a:t>Schlueter</a:t>
            </a:r>
            <a:r>
              <a:rPr lang="en-US" dirty="0" smtClean="0"/>
              <a:t>, Texas Evidentiary Foundations (2011).</a:t>
            </a:r>
          </a:p>
          <a:p>
            <a:pPr lvl="1"/>
            <a:r>
              <a:rPr lang="en-US" dirty="0" smtClean="0"/>
              <a:t>Short section on web archiving.</a:t>
            </a:r>
          </a:p>
          <a:p>
            <a:r>
              <a:rPr lang="en-US" dirty="0" smtClean="0"/>
              <a:t>Lawrence Morales II, Symposium:  Social Media:  Social Media Evidence: “What You Post or Tweet Can and Will be Used Against You in a Court of Law”, 60 The Advocate 32 (Fall 2012).</a:t>
            </a:r>
          </a:p>
          <a:p>
            <a:pPr lvl="1"/>
            <a:r>
              <a:rPr lang="en-US" dirty="0" smtClean="0"/>
              <a:t>Good coverage of admissibility and social media;  has Texas cases to the extent possible (most law is federal).</a:t>
            </a:r>
          </a:p>
          <a:p>
            <a:r>
              <a:rPr lang="en-US" dirty="0" smtClean="0"/>
              <a:t>Paul R. Rice, Electronic Evidence Law and Practice (2</a:t>
            </a:r>
            <a:r>
              <a:rPr lang="en-US" baseline="30000" dirty="0" smtClean="0"/>
              <a:t>nd</a:t>
            </a:r>
            <a:r>
              <a:rPr lang="en-US" dirty="0" smtClean="0"/>
              <a:t> ed. 2008).</a:t>
            </a:r>
          </a:p>
          <a:p>
            <a:pPr lvl="1"/>
            <a:r>
              <a:rPr lang="en-US" dirty="0" smtClean="0"/>
              <a:t>Older, but has a good section on web page authentication and sections on all kinds of other media.</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Online Evidence</a:t>
            </a:r>
            <a:endParaRPr lang="en-US" dirty="0"/>
          </a:p>
        </p:txBody>
      </p:sp>
      <p:sp>
        <p:nvSpPr>
          <p:cNvPr id="3" name="Content Placeholder 2"/>
          <p:cNvSpPr>
            <a:spLocks noGrp="1"/>
          </p:cNvSpPr>
          <p:nvPr>
            <p:ph idx="1"/>
          </p:nvPr>
        </p:nvSpPr>
        <p:spPr/>
        <p:txBody>
          <a:bodyPr>
            <a:normAutofit/>
          </a:bodyPr>
          <a:lstStyle/>
          <a:p>
            <a:pPr algn="ctr">
              <a:spcBef>
                <a:spcPts val="0"/>
              </a:spcBef>
              <a:buNone/>
            </a:pPr>
            <a:endParaRPr lang="en-US" dirty="0" smtClean="0"/>
          </a:p>
          <a:p>
            <a:pPr algn="ctr">
              <a:spcBef>
                <a:spcPts val="0"/>
              </a:spcBef>
              <a:buNone/>
            </a:pPr>
            <a:r>
              <a:rPr lang="en-US" sz="2800" dirty="0" smtClean="0"/>
              <a:t>St. Mary’s University</a:t>
            </a:r>
          </a:p>
          <a:p>
            <a:pPr algn="ctr">
              <a:spcBef>
                <a:spcPts val="0"/>
              </a:spcBef>
              <a:buNone/>
            </a:pPr>
            <a:r>
              <a:rPr lang="en-US" sz="3600" dirty="0" smtClean="0"/>
              <a:t>Homecoming CLE</a:t>
            </a:r>
          </a:p>
          <a:p>
            <a:pPr algn="ctr">
              <a:spcBef>
                <a:spcPts val="0"/>
              </a:spcBef>
              <a:buNone/>
            </a:pPr>
            <a:r>
              <a:rPr lang="en-US" sz="2800" dirty="0" smtClean="0"/>
              <a:t>March 22, 2013</a:t>
            </a:r>
          </a:p>
          <a:p>
            <a:pPr algn="ctr">
              <a:spcBef>
                <a:spcPts val="0"/>
              </a:spcBef>
              <a:buNone/>
            </a:pPr>
            <a:endParaRPr lang="en-US" dirty="0"/>
          </a:p>
          <a:p>
            <a:pPr algn="ctr">
              <a:spcBef>
                <a:spcPts val="0"/>
              </a:spcBef>
              <a:buNone/>
            </a:pPr>
            <a:r>
              <a:rPr lang="en-US" dirty="0" smtClean="0"/>
              <a:t>Wilhelmina Randtke</a:t>
            </a:r>
          </a:p>
          <a:p>
            <a:pPr algn="ctr">
              <a:spcBef>
                <a:spcPts val="0"/>
              </a:spcBef>
              <a:buNone/>
            </a:pPr>
            <a:r>
              <a:rPr lang="en-US" sz="2400" dirty="0" smtClean="0"/>
              <a:t>Electronic Services Librarian and Associate Professor</a:t>
            </a:r>
          </a:p>
          <a:p>
            <a:pPr algn="ctr">
              <a:spcBef>
                <a:spcPts val="0"/>
              </a:spcBef>
              <a:buNone/>
            </a:pPr>
            <a:r>
              <a:rPr lang="en-US" sz="2400" dirty="0" err="1" smtClean="0"/>
              <a:t>Sarita</a:t>
            </a:r>
            <a:r>
              <a:rPr lang="en-US" sz="2400" dirty="0" smtClean="0"/>
              <a:t> </a:t>
            </a:r>
            <a:r>
              <a:rPr lang="en-US" sz="2400" dirty="0" err="1" smtClean="0"/>
              <a:t>Kenedy</a:t>
            </a:r>
            <a:r>
              <a:rPr lang="en-US" sz="2400" dirty="0" smtClean="0"/>
              <a:t> East Law Library</a:t>
            </a:r>
          </a:p>
          <a:p>
            <a:pPr algn="ctr">
              <a:spcBef>
                <a:spcPts val="0"/>
              </a:spcBef>
              <a:buNone/>
            </a:pPr>
            <a:endParaRPr lang="en-US" sz="2400" dirty="0" smtClean="0"/>
          </a:p>
          <a:p>
            <a:pPr algn="ctr">
              <a:spcBef>
                <a:spcPts val="0"/>
              </a:spcBef>
              <a:buNone/>
            </a:pPr>
            <a:r>
              <a:rPr lang="en-US" sz="2400" dirty="0" smtClean="0"/>
              <a:t>wrandtke@stmarytx.edu</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838200" y="0"/>
            <a:ext cx="10572750" cy="5944269"/>
          </a:xfrm>
          <a:prstGeom prst="rect">
            <a:avLst/>
          </a:prstGeom>
          <a:noFill/>
          <a:ln w="9525">
            <a:noFill/>
            <a:miter lim="800000"/>
            <a:headEnd/>
            <a:tailEnd/>
          </a:ln>
        </p:spPr>
      </p:pic>
      <p:sp>
        <p:nvSpPr>
          <p:cNvPr id="5" name="TextBox 4"/>
          <p:cNvSpPr txBox="1"/>
          <p:nvPr/>
        </p:nvSpPr>
        <p:spPr>
          <a:xfrm>
            <a:off x="609600" y="6172200"/>
            <a:ext cx="8153400" cy="769441"/>
          </a:xfrm>
          <a:prstGeom prst="rect">
            <a:avLst/>
          </a:prstGeom>
          <a:noFill/>
        </p:spPr>
        <p:txBody>
          <a:bodyPr wrap="square" rtlCol="0">
            <a:spAutoFit/>
          </a:bodyPr>
          <a:lstStyle/>
          <a:p>
            <a:pPr algn="ctr"/>
            <a:r>
              <a:rPr lang="en-US" sz="4400" dirty="0" smtClean="0"/>
              <a:t>Coverage Dispute</a:t>
            </a: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762000" y="0"/>
            <a:ext cx="10978155" cy="6172199"/>
          </a:xfrm>
          <a:prstGeom prst="rect">
            <a:avLst/>
          </a:prstGeom>
          <a:noFill/>
          <a:ln w="9525">
            <a:noFill/>
            <a:miter lim="800000"/>
            <a:headEnd/>
            <a:tailEnd/>
          </a:ln>
        </p:spPr>
      </p:pic>
      <p:sp>
        <p:nvSpPr>
          <p:cNvPr id="5" name="TextBox 4"/>
          <p:cNvSpPr txBox="1"/>
          <p:nvPr/>
        </p:nvSpPr>
        <p:spPr>
          <a:xfrm>
            <a:off x="0" y="6172200"/>
            <a:ext cx="9144000" cy="646331"/>
          </a:xfrm>
          <a:prstGeom prst="rect">
            <a:avLst/>
          </a:prstGeom>
          <a:noFill/>
        </p:spPr>
        <p:txBody>
          <a:bodyPr wrap="square" rtlCol="0">
            <a:spAutoFit/>
          </a:bodyPr>
          <a:lstStyle/>
          <a:p>
            <a:pPr algn="ctr"/>
            <a:r>
              <a:rPr lang="en-US" sz="3600" dirty="0" smtClean="0"/>
              <a:t>Mergers, Class Actions</a:t>
            </a:r>
            <a:r>
              <a:rPr lang="en-US" sz="3200" dirty="0" smtClean="0"/>
              <a:t>: so many promises online</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warranty information, product specifications, ratings </a:t>
            </a:r>
            <a:endParaRPr lang="en-US" dirty="0"/>
          </a:p>
        </p:txBody>
      </p:sp>
      <p:sp>
        <p:nvSpPr>
          <p:cNvPr id="4" name="TextBox 3"/>
          <p:cNvSpPr txBox="1"/>
          <p:nvPr/>
        </p:nvSpPr>
        <p:spPr>
          <a:xfrm>
            <a:off x="609600" y="6088559"/>
            <a:ext cx="8153400" cy="769441"/>
          </a:xfrm>
          <a:prstGeom prst="rect">
            <a:avLst/>
          </a:prstGeom>
          <a:noFill/>
        </p:spPr>
        <p:txBody>
          <a:bodyPr wrap="square" rtlCol="0">
            <a:spAutoFit/>
          </a:bodyPr>
          <a:lstStyle/>
          <a:p>
            <a:pPr algn="ctr"/>
            <a:r>
              <a:rPr lang="en-US" sz="4400" dirty="0" smtClean="0"/>
              <a:t>Product Liability</a:t>
            </a:r>
            <a:endParaRPr lang="en-US" sz="4400" dirty="0"/>
          </a:p>
        </p:txBody>
      </p:sp>
      <p:pic>
        <p:nvPicPr>
          <p:cNvPr id="6146" name="Picture 2"/>
          <p:cNvPicPr>
            <a:picLocks noChangeAspect="1" noChangeArrowheads="1"/>
          </p:cNvPicPr>
          <p:nvPr/>
        </p:nvPicPr>
        <p:blipFill>
          <a:blip r:embed="rId3" cstate="print"/>
          <a:srcRect/>
          <a:stretch>
            <a:fillRect/>
          </a:stretch>
        </p:blipFill>
        <p:spPr bwMode="auto">
          <a:xfrm>
            <a:off x="0" y="0"/>
            <a:ext cx="9906000" cy="5569407"/>
          </a:xfrm>
          <a:prstGeom prst="rect">
            <a:avLst/>
          </a:prstGeom>
          <a:noFill/>
          <a:ln w="9525">
            <a:noFill/>
            <a:miter lim="800000"/>
            <a:headEnd/>
            <a:tailEnd/>
          </a:ln>
        </p:spPr>
      </p:pic>
      <p:sp>
        <p:nvSpPr>
          <p:cNvPr id="6" name="Oval 5"/>
          <p:cNvSpPr/>
          <p:nvPr/>
        </p:nvSpPr>
        <p:spPr>
          <a:xfrm>
            <a:off x="1295400" y="3124200"/>
            <a:ext cx="7848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0" y="6172200"/>
            <a:ext cx="9144000" cy="769441"/>
          </a:xfrm>
          <a:prstGeom prst="rect">
            <a:avLst/>
          </a:prstGeom>
          <a:noFill/>
        </p:spPr>
        <p:txBody>
          <a:bodyPr wrap="square" rtlCol="0">
            <a:spAutoFit/>
          </a:bodyPr>
          <a:lstStyle/>
          <a:p>
            <a:pPr algn="ctr"/>
            <a:r>
              <a:rPr lang="en-US" sz="4400" dirty="0" smtClean="0"/>
              <a:t>Employment: Compliance and litigation</a:t>
            </a:r>
            <a:endParaRPr lang="en-US" sz="4400" dirty="0"/>
          </a:p>
        </p:txBody>
      </p:sp>
      <p:pic>
        <p:nvPicPr>
          <p:cNvPr id="4098" name="Picture 2">
            <a:hlinkClick r:id="rId3"/>
          </p:cNvPr>
          <p:cNvPicPr>
            <a:picLocks noChangeAspect="1" noChangeArrowheads="1"/>
          </p:cNvPicPr>
          <p:nvPr/>
        </p:nvPicPr>
        <p:blipFill>
          <a:blip r:embed="rId4" cstate="print"/>
          <a:srcRect/>
          <a:stretch>
            <a:fillRect/>
          </a:stretch>
        </p:blipFill>
        <p:spPr bwMode="auto">
          <a:xfrm>
            <a:off x="-1219200" y="1"/>
            <a:ext cx="11201400" cy="62977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8727</TotalTime>
  <Words>5665</Words>
  <Application>Microsoft Office PowerPoint</Application>
  <PresentationFormat>On-screen Show (4:3)</PresentationFormat>
  <Paragraphs>509</Paragraphs>
  <Slides>55</Slides>
  <Notes>32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Preserving Online Evidence</vt:lpstr>
      <vt:lpstr>Agenda</vt:lpstr>
      <vt:lpstr>Uses of Web Archives</vt:lpstr>
      <vt:lpstr>Slide 4</vt:lpstr>
      <vt:lpstr>Slide 5</vt:lpstr>
      <vt:lpstr>Slide 6</vt:lpstr>
      <vt:lpstr>Slide 7</vt:lpstr>
      <vt:lpstr>Slide 8</vt:lpstr>
      <vt:lpstr>Slide 9</vt:lpstr>
      <vt:lpstr>Slide 10</vt:lpstr>
      <vt:lpstr>Uses of Web Archives</vt:lpstr>
      <vt:lpstr>A little background on web architecture</vt:lpstr>
      <vt:lpstr>Slide 13</vt:lpstr>
      <vt:lpstr>Static HTML</vt:lpstr>
      <vt:lpstr>Static HTML</vt:lpstr>
      <vt:lpstr>Slide 16</vt:lpstr>
      <vt:lpstr>Database and BLOB</vt:lpstr>
      <vt:lpstr>Slide 18</vt:lpstr>
      <vt:lpstr>Slide 19</vt:lpstr>
      <vt:lpstr>Slide 20</vt:lpstr>
      <vt:lpstr>Slide 21</vt:lpstr>
      <vt:lpstr>Web architecture background Information embedded in files.</vt:lpstr>
      <vt:lpstr>Slide 23</vt:lpstr>
      <vt:lpstr>Special concerns for legal evidence </vt:lpstr>
      <vt:lpstr>Special concerns for legal evidence </vt:lpstr>
      <vt:lpstr>Web Archiving Tools</vt:lpstr>
      <vt:lpstr>Web Archiving Tools</vt:lpstr>
      <vt:lpstr>Simple Web Archiving Tools: Print it out</vt:lpstr>
      <vt:lpstr>Printing the page out onto paper.</vt:lpstr>
      <vt:lpstr>Printing instructions</vt:lpstr>
      <vt:lpstr>Screen Capture</vt:lpstr>
      <vt:lpstr>Screen Capture</vt:lpstr>
      <vt:lpstr>Screen Capture instructions Windows</vt:lpstr>
      <vt:lpstr>Screen Capture instructions Mac</vt:lpstr>
      <vt:lpstr>Print to PDF</vt:lpstr>
      <vt:lpstr>Print to PDF</vt:lpstr>
      <vt:lpstr>Print to PDF Instructions for Paralegals and Employees</vt:lpstr>
      <vt:lpstr>Print to PDF Instructions for Paralegals and Employees</vt:lpstr>
      <vt:lpstr>Print to PDF  Instructions for PDFmyURL </vt:lpstr>
      <vt:lpstr>Collecting targeted sets of documents</vt:lpstr>
      <vt:lpstr>Collecting an entire website</vt:lpstr>
      <vt:lpstr>Slide 42</vt:lpstr>
      <vt:lpstr>Desktop tool for grabbing a website: WinHTTrack</vt:lpstr>
      <vt:lpstr>Instructions Pointers</vt:lpstr>
      <vt:lpstr>Collecting an entire website</vt:lpstr>
      <vt:lpstr>Collecting an entire website</vt:lpstr>
      <vt:lpstr>Collecting an entire website</vt:lpstr>
      <vt:lpstr>Subscription Services</vt:lpstr>
      <vt:lpstr>Slide 49</vt:lpstr>
      <vt:lpstr>Slide 50</vt:lpstr>
      <vt:lpstr>Slide 51</vt:lpstr>
      <vt:lpstr>Benefits of Hosted Solutions</vt:lpstr>
      <vt:lpstr>Special Concerns for Hosted Web Archiving</vt:lpstr>
      <vt:lpstr>Evidence Resources</vt:lpstr>
      <vt:lpstr>Preserving Online Evidence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wrandtke</dc:creator>
  <cp:lastModifiedBy>library-laptop</cp:lastModifiedBy>
  <cp:revision>164</cp:revision>
  <dcterms:created xsi:type="dcterms:W3CDTF">2013-03-11T21:57:16Z</dcterms:created>
  <dcterms:modified xsi:type="dcterms:W3CDTF">2013-03-22T18:03:58Z</dcterms:modified>
</cp:coreProperties>
</file>