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Lato"/>
      <p:regular r:id="rId28"/>
      <p:bold r:id="rId29"/>
      <p:italic r:id="rId30"/>
      <p:boldItalic r:id="rId31"/>
    </p:embeddedFont>
    <p:embeddedFont>
      <p:font typeface="Lato Black"/>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evin Reag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a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5.xml"/><Relationship Id="rId33" Type="http://schemas.openxmlformats.org/officeDocument/2006/relationships/font" Target="fonts/LatoBlack-boldItalic.fntdata"/><Relationship Id="rId10" Type="http://schemas.openxmlformats.org/officeDocument/2006/relationships/slide" Target="slides/slide4.xml"/><Relationship Id="rId32" Type="http://schemas.openxmlformats.org/officeDocument/2006/relationships/font" Target="fonts/LatoBlack-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7-15T18:47:47.063">
    <p:pos x="432" y="406"/>
    <p:text>Would it be possible to begin your section with why AI fabricates citations? I think that would be a nice way to introduce your part. I would try to explain it, but I don't know that I know enough to do it justice.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x.com/theFordon/status/1765763935104344526"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l.acm.org/doi/10.1016/S0167-6393%2802%2900070-5" TargetMode="External"/><Relationship Id="rId3" Type="http://schemas.openxmlformats.org/officeDocument/2006/relationships/hyperlink" Target="https://doi.org/10.1007/s10791-008-9070-z"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nas.org/doi/full/10.1073/pnas.1320040111" TargetMode="External"/><Relationship Id="rId3" Type="http://schemas.openxmlformats.org/officeDocument/2006/relationships/hyperlink" Target="https://www.forbes.com/sites/gregorymcneal/2014/06/28/facebook-manipulated-user-news-feeds-to-create-emotional-contagion/#2bf11db15fd8"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116828b56f8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116828b56f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Intro: Mina goes first - Kevin will introduce topic and begin with activity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eb5d72e540_3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eb5d72e540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eddaea6431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eddaea643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classroom lesson you all just did is a lesson plan for teaching information literacy.  The lesson plan is about artificial intelligence.  Ultimately, it’s also about teaching information literacy.  Information literacy is the basis for </a:t>
            </a:r>
            <a:r>
              <a:rPr lang="en-US"/>
              <a:t>library instruction.  This is background about information literacy and the ACRL Framework.  The ACRL Framework was a response to technological changes, and provides a relevant way of approaching teaching artificial intelligence.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eb4c9a9816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eb4c9a981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(Mina)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US"/>
              <a:t>This is about the history of the ACRL Framework and why it’s a good fit for addressing artificial intelligence misinformation.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longer term trend from technology, and especially from widespread internet access, is changes in the information ecosystem.  Research many decades ago might have been locating the resources that exist about a topic, then reviewing them.  The change </a:t>
            </a:r>
            <a:r>
              <a:rPr lang="en-US"/>
              <a:t>with</a:t>
            </a:r>
            <a:r>
              <a:rPr lang="en-US"/>
              <a:t> new electronic media - cheaper paper printing, radio, television, the internet - is that there is now way more information.  Research now is more about finding the good resources and filtering out many many not-so-on-point resources.  It’s a long term change.  And it’s a change that took place over the past 50 or more years (with changes from the internet and computers coming mostly in the past 40 years).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Librarians have long taught the research process.  Even 40 years ago, that research process had shifted from finding a piece of scarce information - maybe finding a specific citation, or a book about a topic - to filtering out the best </a:t>
            </a:r>
            <a:r>
              <a:rPr lang="en-US"/>
              <a:t>information</a:t>
            </a:r>
            <a:r>
              <a:rPr lang="en-US"/>
              <a:t> from a flood of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generative artificial intelligence, that’s a continuation of those past trends.  Computers are writing information.  That means more resources created.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eb4c9a9816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eb4c9a981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(Mina)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US"/>
              <a:t>Generative artificial intelligence makes it faster and easier to post online content.  We already have an internet in the U.S. which is </a:t>
            </a:r>
            <a:r>
              <a:rPr lang="en-US"/>
              <a:t>mostly motivated by capitalism.  That’s not the only mindset.  Back in the 1980s, the birth of the internet was as a military tool.  It might be possible to have religiously motivated internet, or an education motivated internet.  We don’t live in that world.  We live with an internet where everything is about money and targeted advertising, and engagement to show how effective the advertising will be.  As a result, the generative artificial intelligence content online is posted with a goal of engagement, not truth.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Also see </a:t>
            </a:r>
            <a:r>
              <a:rPr lang="en-US" u="sng">
                <a:solidFill>
                  <a:schemeClr val="hlink"/>
                </a:solidFill>
                <a:hlinkClick r:id="rId2"/>
              </a:rPr>
              <a:t>https://x.com/theFordon/status/1765763935104344526</a:t>
            </a:r>
            <a:r>
              <a:rPr lang="en-US"/>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b4c9a9816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eb4c9a981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(Mina)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US"/>
              <a:t>There’s also the possibility of individuals using a chatbot in lieu of a search engine.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dangers of both kinds of misinformation - misinformation created and posted online, and information that a person retrieves manually by using a chatbot - are similar.  Each person gets highly personalized misinformation, and it’s not necessarily possible for anyone outside of these large tech companies to have a big picture view of what information people are getting.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eb4c9a9816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eb4c9a981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(Mina)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US">
                <a:solidFill>
                  <a:schemeClr val="dk1"/>
                </a:solidFill>
              </a:rPr>
              <a:t>To start, I want to go a little into past trends in artificial intelligence, going back about 10 to 15 years ago.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Microtargeting is where the internet and the websites you use know information about you, and show you items more of interest to you.</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Demographic targeting has always been part of advertising - knowing address someone lived at, age, gender, and basic demographic information has been part of advertising in the past.  What became the norm with cookies, surveillance, and logins online, is building profiles of people and targeting to a very specific level.</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b4c9a9816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eb4c9a981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(Mina)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t>Emotion detection involves looking over a set of data and determining the emotion of the speaker.  From there, you also can change the emotions or show content that changes someone’s mood.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Already getting established even in 2003, see </a:t>
            </a:r>
            <a:r>
              <a:rPr lang="en-US" u="sng">
                <a:solidFill>
                  <a:schemeClr val="hlink"/>
                </a:solidFill>
                <a:hlinkClick r:id="rId2"/>
              </a:rPr>
              <a:t>https://dl.acm.org/doi/10.1016/S0167-6393%2802%2900070-5</a:t>
            </a:r>
            <a:r>
              <a:rPr lang="en-US"/>
              <a:t> .</a:t>
            </a:r>
            <a:endParaRPr/>
          </a:p>
          <a:p>
            <a:pPr indent="0" lvl="0" marL="0" rtl="0" algn="l">
              <a:spcBef>
                <a:spcPts val="0"/>
              </a:spcBef>
              <a:spcAft>
                <a:spcPts val="0"/>
              </a:spcAft>
              <a:buNone/>
            </a:pPr>
            <a:r>
              <a:rPr lang="en-US"/>
              <a:t>Recognizing emotion based on text someone writes:  Boiy, E., &amp; Moens, M.-F. (2009). A machine learning approach to sentiment analysis in multilingual Web texts. Information Retrieval Journal, 12(5), 526–558. </a:t>
            </a:r>
            <a:r>
              <a:rPr lang="en-US" u="sng">
                <a:solidFill>
                  <a:schemeClr val="hlink"/>
                </a:solidFill>
                <a:hlinkClick r:id="rId3"/>
              </a:rPr>
              <a:t>https://doi.org/10.1007/s10791-008-9070-z</a:t>
            </a:r>
            <a:endParaRPr/>
          </a:p>
          <a:p>
            <a:pPr indent="0" lvl="0" marL="0" rtl="0" algn="l">
              <a:spcBef>
                <a:spcPts val="0"/>
              </a:spcBef>
              <a:spcAft>
                <a:spcPts val="0"/>
              </a:spcAft>
              <a:buNone/>
            </a:pPr>
            <a:r>
              <a:rPr lang="en-US"/>
              <a:t>Recognizing emotion based on cell phone use patterns:  Burns, M. N., Begale, M., Duffecy, J., Gergle, D., Karr, C. J., Giangrande, E., &amp; Mohr, D. C.</a:t>
            </a:r>
            <a:endParaRPr/>
          </a:p>
          <a:p>
            <a:pPr indent="0" lvl="0" marL="0" rtl="0" algn="l">
              <a:spcBef>
                <a:spcPts val="0"/>
              </a:spcBef>
              <a:spcAft>
                <a:spcPts val="0"/>
              </a:spcAft>
              <a:buClr>
                <a:schemeClr val="dk1"/>
              </a:buClr>
              <a:buSzPts val="1100"/>
              <a:buFont typeface="Arial"/>
              <a:buNone/>
            </a:pPr>
            <a:r>
              <a:rPr lang="en-US"/>
              <a:t>(2011). Harnessing Context Sensing to Develop a Mobile Intervention for Depression.</a:t>
            </a:r>
            <a:endParaRPr/>
          </a:p>
          <a:p>
            <a:pPr indent="0" lvl="0" marL="0" rtl="0" algn="l">
              <a:spcBef>
                <a:spcPts val="0"/>
              </a:spcBef>
              <a:spcAft>
                <a:spcPts val="0"/>
              </a:spcAft>
              <a:buNone/>
            </a:pPr>
            <a:r>
              <a:rPr lang="en-US"/>
              <a:t>Journal of Medical Internet Research, 13(3), 11. https://doi.org/10.2196/jmir.1838</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eb4c9a9816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eb4c9a981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(Mina)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US"/>
              <a:t>Following on microtargeting, so collecting information about someone in order to do very targeted ads, and emotion detection, new applications of technology began to include behavioral modification.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there are some headlines.  There is the “Facebook makes you sad study”.  The slide shows a news article, which is about a study published in the Proceedings of the National Academy of Sciences of the United States of America in 2014 - 10 years ago.  It describes manipulating the news feeds of Facebook users, then monitoring their posts, in order to be able to change their emotional state.  </a:t>
            </a:r>
            <a:r>
              <a:rPr lang="en-US">
                <a:solidFill>
                  <a:schemeClr val="dk1"/>
                </a:solidFill>
              </a:rPr>
              <a:t>As a result of some of this experimentation, and some of the applications coming out about things, in 2016 the Belgian government warned citizens not to use reaction buttons on Facebook and warned about privacy violations.  https://www.independent.co.uk/tech/facebook-reactions-belgian-police-warn-citizens-not-to-react-to-posts-on-social-media-a7027786.html </a:t>
            </a:r>
            <a:endParaRPr>
              <a:solidFill>
                <a:schemeClr val="dk1"/>
              </a:solidFill>
            </a:endParaRPr>
          </a:p>
          <a:p>
            <a:pPr indent="0" lvl="0" marL="0" rtl="0" algn="l">
              <a:spcBef>
                <a:spcPts val="0"/>
              </a:spcBef>
              <a:spcAft>
                <a:spcPts val="0"/>
              </a:spcAft>
              <a:buNone/>
            </a:pPr>
            <a:r>
              <a:rPr lang="en-US"/>
              <a:t>  </a:t>
            </a:r>
            <a:r>
              <a:rPr lang="en-US"/>
              <a:t>There also was the Cambridge Analytic scandal and lawsuit, which involved using behavioral data and behavioral modification on Facebook to change voting behaviors in the 2016 U.S. presidential primaries and election.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point here is that by 2014, microtargeting and behavioral modification by </a:t>
            </a:r>
            <a:r>
              <a:rPr lang="en-US"/>
              <a:t>manipulating what people see online, was pretty established.  There also was awareness of this, with news articles, and lawsuits coming out about it.  For librarians, because we work with research and search, these changes in the information ecosystem were definitely front and center.  In 2014, there was an apparent need for information literacy to address technology trends which included misinformation.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Cites:</a:t>
            </a:r>
            <a:endParaRPr/>
          </a:p>
          <a:p>
            <a:pPr indent="0" lvl="0" marL="0" rtl="0" algn="l">
              <a:spcBef>
                <a:spcPts val="0"/>
              </a:spcBef>
              <a:spcAft>
                <a:spcPts val="0"/>
              </a:spcAft>
              <a:buNone/>
            </a:pPr>
            <a:r>
              <a:rPr lang="en-US" u="sng">
                <a:solidFill>
                  <a:schemeClr val="hlink"/>
                </a:solidFill>
                <a:hlinkClick r:id="rId2"/>
              </a:rPr>
              <a:t>https://www.pnas.org/doi/full/10.1073/pnas.1320040111</a:t>
            </a:r>
            <a:endParaRPr/>
          </a:p>
          <a:p>
            <a:pPr indent="0" lvl="0" marL="0" rtl="0" algn="l">
              <a:spcBef>
                <a:spcPts val="0"/>
              </a:spcBef>
              <a:spcAft>
                <a:spcPts val="0"/>
              </a:spcAft>
              <a:buNone/>
            </a:pPr>
            <a:r>
              <a:rPr lang="en-US" u="sng">
                <a:solidFill>
                  <a:schemeClr val="hlink"/>
                </a:solidFill>
                <a:hlinkClick r:id="rId3"/>
              </a:rPr>
              <a:t>https://www.forbes.com/sites/gregorymcneal/2014/06/28/facebook-manipulated-user-news-feeds-to-create-emotional-contagion/#2bf11db15fd8</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eb28d855c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eb28d855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Mina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b28d855c7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eb28d855c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earlier section, talking about applications of artificial intelligence, I tried to keep to things that are about 10 years old or older.  There is a current increase is speed, how much content someone can create with generative artificial intelligence and how fast, and in having websites where a person can make an account and one-at-a-time have a computer make little writings or art.  Nevertheless, what we are seeing now has been available for decades.  It’s just newly in the popular mind now.  (Or with some of the current uses, like chatbots, now the speed has increased to where a student with a last minute assignment can use it, rather than having a long run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put there a quote from the introduction section of the ACRL Framework.  The Framework is a response to more voluminous, and less reliable online information.  That was in the context of human written information with lots of pressure from algorithms.  It’s been decades now that content online is written for search engine optimization and engagement rather than truth, and essentially written for algorithms.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generative artificial intelligence, that’s a natural extension of past online information trends.  For a website with unvetted content written for search engines, in the past that’s been done by content farms with paid bloggers abroad or underemployed people in the US doing low paid writing gigs.  In the future, that will include chatbot generated content on blogs, on websites, and coming out of the chatbot.  The source of the content doesn’t matter super much.  In the past, we had people writing for algorithms and engagement rather than truth, and going forward we will have people and artificial intelligence writing for algorithms and engagement rather than truth.  The ACRL Framework was designed to teach research in this current information ecosystem.  The ACRL Framework has been around since 2016, there are lots of polished lesson plans out there, and they either already cover or can be easily adapted to artificial intelligence.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eddaea643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2eddaea64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(not reading this; this is for someone looking at the slides later on the conference website, or institutional repository)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b5d72e540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eb5d72e54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ddaea643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eddaea643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6828b56f8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6828b56f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always begin with </a:t>
            </a:r>
            <a:r>
              <a:rPr lang="en-US"/>
              <a:t>learning</a:t>
            </a:r>
            <a:r>
              <a:rPr lang="en-US"/>
              <a:t> objectives, and that holds true in my presentations. I feel like it helps everyone know what to focus on… By the end of this session, you should be able to adapt this presentation for your own purposes, articulate how AI misinformation fits into the greater history of information literacy, and express the challenges of AI </a:t>
            </a:r>
            <a:r>
              <a:rPr lang="en-US"/>
              <a:t>misinformation</a:t>
            </a:r>
            <a:r>
              <a:rPr lang="en-US"/>
              <a:t> to students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aaed56bb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eaaed56b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if you’re the type of person who enjoys previews and outlines, this is for you…. We will begin with the activity context, go into the learning activity, and then Mina will follow up with the more technical end of AI, concluding with a Q &amp; A session, of course.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ed26772bb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ed26772b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those who are not librarians, this slide is for you. We will be using these terms throughout the sessions. These make sense to librarians, but likely not everyone else. One shot sessions are when </a:t>
            </a:r>
            <a:r>
              <a:rPr lang="en-US"/>
              <a:t>instructors</a:t>
            </a:r>
            <a:r>
              <a:rPr lang="en-US"/>
              <a:t> invite librarians to to teach library skills for a particular assignment or assignments. </a:t>
            </a:r>
            <a:r>
              <a:rPr lang="en-US"/>
              <a:t>Information</a:t>
            </a:r>
            <a:r>
              <a:rPr lang="en-US"/>
              <a:t> literacy…. It’s used a lot, but here, it’s the set of skills to identify an information need and find information relevant to that </a:t>
            </a:r>
            <a:r>
              <a:rPr lang="en-US"/>
              <a:t>information</a:t>
            </a:r>
            <a:r>
              <a:rPr lang="en-US"/>
              <a:t> need. For instance, it’s when you know you need a peer-reviewed academic journal article or a new sources for </a:t>
            </a:r>
            <a:r>
              <a:rPr lang="en-US"/>
              <a:t>whatever</a:t>
            </a:r>
            <a:r>
              <a:rPr lang="en-US"/>
              <a:t> you’re looking for…. Other librarians, don’t come for me for oversimplifying this… That’s my elevator pitch. </a:t>
            </a:r>
            <a:r>
              <a:rPr lang="en-US"/>
              <a:t>the</a:t>
            </a:r>
            <a:r>
              <a:rPr lang="en-US"/>
              <a:t> ACRL Framework is a set of dispositions that librarians look for or measure when assessing </a:t>
            </a:r>
            <a:r>
              <a:rPr lang="en-US"/>
              <a:t>information</a:t>
            </a:r>
            <a:r>
              <a:rPr lang="en-US"/>
              <a:t> literacy. Finally, the research consultation…. For some lirarains, this is when a study meets with a librarian to work out a research topic and find sources.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eb5d72e540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eb5d72e54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About three semesters ago, a student walked in and asked for help finding a journal article; they had a citation, including an author, date, and title, so the transaction should have been simple, right? Wrong. As I searched for the source, I realized that the author was, in fact, real, and article in question aligned with the author’s research agenda. Further, the journal was also real. Nonetheless, I was unable to find the specific article in the journal, even though I was looking in the indicated volume and issue. I asked a coworker to double check my work… because we all have those days. After telling the student the article does not exist, they seemed a little defensive… I gleaned two major takeaways from the interaction. 1. As facilitators and teachers of research, librarians are in a position to normalize AI in the research process. 2. Librarians are uniquely situated to teach ethical AI use so that students are comfortable with detecting AI misinformation.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eb5d72e540_3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eb5d72e540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Before I distribute the top secret folders, I’ll provide instructions. I learned to do that from students because one they see top secret on the folder, they tune out everythin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ede7a215de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ede7a215d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b5d72e540_3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b5d72e540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85800" y="645946"/>
            <a:ext cx="7772400" cy="1102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3600"/>
              <a:buFont typeface="Lato"/>
              <a:buNone/>
              <a:defRPr b="1" i="0" sz="3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
          <p:cNvSpPr txBox="1"/>
          <p:nvPr>
            <p:ph idx="1" type="subTitle"/>
          </p:nvPr>
        </p:nvSpPr>
        <p:spPr>
          <a:xfrm>
            <a:off x="1371600" y="1785004"/>
            <a:ext cx="6400800" cy="1314300"/>
          </a:xfrm>
          <a:prstGeom prst="rect">
            <a:avLst/>
          </a:prstGeom>
          <a:noFill/>
          <a:ln>
            <a:noFill/>
          </a:ln>
        </p:spPr>
        <p:txBody>
          <a:bodyPr anchorCtr="0" anchor="t" bIns="45700" lIns="91425" spcFirstLastPara="1" rIns="91425" wrap="square" tIns="45700">
            <a:noAutofit/>
          </a:bodyPr>
          <a:lstStyle>
            <a:lvl1pPr lvl="0" marR="0" rtl="0" algn="ctr">
              <a:spcBef>
                <a:spcPts val="560"/>
              </a:spcBef>
              <a:spcAft>
                <a:spcPts val="0"/>
              </a:spcAft>
              <a:buClr>
                <a:srgbClr val="001344"/>
              </a:buClr>
              <a:buSzPts val="2800"/>
              <a:buFont typeface="Arial"/>
              <a:buNone/>
              <a:defRPr b="0" i="0" sz="2800" u="none" cap="none" strike="noStrike">
                <a:solidFill>
                  <a:srgbClr val="001344"/>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id="11" name="Google Shape;11;p2"/>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 name="Shape 12"/>
        <p:cNvGrpSpPr/>
        <p:nvPr/>
      </p:nvGrpSpPr>
      <p:grpSpPr>
        <a:xfrm>
          <a:off x="0" y="0"/>
          <a:ext cx="0" cy="0"/>
          <a:chOff x="0" y="0"/>
          <a:chExt cx="0" cy="0"/>
        </a:xfrm>
      </p:grpSpPr>
      <p:sp>
        <p:nvSpPr>
          <p:cNvPr id="13" name="Google Shape;13;p3"/>
          <p:cNvSpPr txBox="1"/>
          <p:nvPr>
            <p:ph type="title"/>
          </p:nvPr>
        </p:nvSpPr>
        <p:spPr>
          <a:xfrm>
            <a:off x="457200" y="500063"/>
            <a:ext cx="8229600" cy="940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2600"/>
              <a:buFont typeface="Lato"/>
              <a:buNone/>
              <a:defRPr b="1" i="0" sz="2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
          <p:cNvSpPr txBox="1"/>
          <p:nvPr>
            <p:ph idx="1" type="body"/>
          </p:nvPr>
        </p:nvSpPr>
        <p:spPr>
          <a:xfrm>
            <a:off x="457200" y="1646636"/>
            <a:ext cx="8229600" cy="31206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A99260"/>
              </a:buClr>
              <a:buSzPts val="2000"/>
              <a:buFont typeface="Noto Sans Symbols"/>
              <a:buChar char="▪"/>
              <a:defRPr b="1" i="0" sz="2000" u="none" cap="none" strike="noStrike">
                <a:solidFill>
                  <a:srgbClr val="001344"/>
                </a:solidFill>
                <a:latin typeface="Lato Black"/>
                <a:ea typeface="Lato Black"/>
                <a:cs typeface="Lato Black"/>
                <a:sym typeface="Lato Black"/>
              </a:defRPr>
            </a:lvl1pPr>
            <a:lvl2pPr indent="-314325" lvl="1" marL="914400" marR="0" rtl="0" algn="l">
              <a:spcBef>
                <a:spcPts val="360"/>
              </a:spcBef>
              <a:spcAft>
                <a:spcPts val="0"/>
              </a:spcAft>
              <a:buClr>
                <a:srgbClr val="A99260"/>
              </a:buClr>
              <a:buSzPts val="135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A99260"/>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A99260"/>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A99260"/>
              </a:buClr>
              <a:buSzPts val="1800"/>
              <a:buFont typeface="Noto Sans Symbols"/>
              <a:buChar char="▪"/>
              <a:defRPr b="0" i="0" sz="1800" u="none" cap="none" strike="noStrike">
                <a:solidFill>
                  <a:srgbClr val="001344"/>
                </a:solidFill>
                <a:latin typeface="Lato"/>
                <a:ea typeface="Lato"/>
                <a:cs typeface="Lato"/>
                <a:sym typeface="La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5" name="Google Shape;15;p3"/>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 name="Shape 16"/>
        <p:cNvGrpSpPr/>
        <p:nvPr/>
      </p:nvGrpSpPr>
      <p:grpSpPr>
        <a:xfrm>
          <a:off x="0" y="0"/>
          <a:ext cx="0" cy="0"/>
          <a:chOff x="0" y="0"/>
          <a:chExt cx="0" cy="0"/>
        </a:xfrm>
      </p:grpSpPr>
      <p:sp>
        <p:nvSpPr>
          <p:cNvPr id="17" name="Google Shape;17;p4"/>
          <p:cNvSpPr txBox="1"/>
          <p:nvPr>
            <p:ph idx="1" type="body"/>
          </p:nvPr>
        </p:nvSpPr>
        <p:spPr>
          <a:xfrm>
            <a:off x="457200" y="1543049"/>
            <a:ext cx="4038600" cy="33945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p4"/>
          <p:cNvSpPr txBox="1"/>
          <p:nvPr>
            <p:ph idx="2" type="body"/>
          </p:nvPr>
        </p:nvSpPr>
        <p:spPr>
          <a:xfrm>
            <a:off x="4648200" y="1543049"/>
            <a:ext cx="4038600" cy="33945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4"/>
          <p:cNvSpPr txBox="1"/>
          <p:nvPr>
            <p:ph type="title"/>
          </p:nvPr>
        </p:nvSpPr>
        <p:spPr>
          <a:xfrm>
            <a:off x="457200" y="500063"/>
            <a:ext cx="8229600" cy="940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2600"/>
              <a:buFont typeface="Lato"/>
              <a:buNone/>
              <a:defRPr b="1" i="0" sz="2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 name="Google Shape;20;p4"/>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1" name="Shape 21"/>
        <p:cNvGrpSpPr/>
        <p:nvPr/>
      </p:nvGrpSpPr>
      <p:grpSpPr>
        <a:xfrm>
          <a:off x="0" y="0"/>
          <a:ext cx="0" cy="0"/>
          <a:chOff x="0" y="0"/>
          <a:chExt cx="0" cy="0"/>
        </a:xfrm>
      </p:grpSpPr>
      <p:sp>
        <p:nvSpPr>
          <p:cNvPr id="22" name="Google Shape;22;p5"/>
          <p:cNvSpPr txBox="1"/>
          <p:nvPr>
            <p:ph idx="1" type="body"/>
          </p:nvPr>
        </p:nvSpPr>
        <p:spPr>
          <a:xfrm>
            <a:off x="457200" y="1494234"/>
            <a:ext cx="4040100" cy="4797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001344"/>
              </a:buClr>
              <a:buSzPts val="2000"/>
              <a:buFont typeface="Arial"/>
              <a:buNone/>
              <a:defRPr b="1" i="0" sz="2000" u="none" cap="none" strike="noStrike">
                <a:solidFill>
                  <a:srgbClr val="001344"/>
                </a:solidFill>
                <a:latin typeface="Lato"/>
                <a:ea typeface="Lato"/>
                <a:cs typeface="Lato"/>
                <a:sym typeface="Lato"/>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3" name="Google Shape;23;p5"/>
          <p:cNvSpPr txBox="1"/>
          <p:nvPr>
            <p:ph idx="2" type="body"/>
          </p:nvPr>
        </p:nvSpPr>
        <p:spPr>
          <a:xfrm>
            <a:off x="457200" y="1974055"/>
            <a:ext cx="4040100" cy="29634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4" name="Google Shape;24;p5"/>
          <p:cNvSpPr txBox="1"/>
          <p:nvPr>
            <p:ph idx="3" type="body"/>
          </p:nvPr>
        </p:nvSpPr>
        <p:spPr>
          <a:xfrm>
            <a:off x="4645030" y="1494234"/>
            <a:ext cx="4041900" cy="4797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001344"/>
              </a:buClr>
              <a:buSzPts val="2000"/>
              <a:buFont typeface="Arial"/>
              <a:buNone/>
              <a:defRPr b="1" i="0" sz="2000" u="none" cap="none" strike="noStrike">
                <a:solidFill>
                  <a:srgbClr val="001344"/>
                </a:solidFill>
                <a:latin typeface="Lato"/>
                <a:ea typeface="Lato"/>
                <a:cs typeface="Lato"/>
                <a:sym typeface="Lato"/>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5" name="Google Shape;25;p5"/>
          <p:cNvSpPr txBox="1"/>
          <p:nvPr>
            <p:ph idx="4" type="body"/>
          </p:nvPr>
        </p:nvSpPr>
        <p:spPr>
          <a:xfrm>
            <a:off x="4645030" y="1974055"/>
            <a:ext cx="4041900" cy="29634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6" name="Google Shape;26;p5"/>
          <p:cNvSpPr txBox="1"/>
          <p:nvPr>
            <p:ph type="title"/>
          </p:nvPr>
        </p:nvSpPr>
        <p:spPr>
          <a:xfrm>
            <a:off x="457200" y="500063"/>
            <a:ext cx="8229600" cy="940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2600"/>
              <a:buFont typeface="Lato"/>
              <a:buNone/>
              <a:defRPr b="1" i="0" sz="2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7" name="Google Shape;27;p5"/>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 name="Shape 28"/>
        <p:cNvGrpSpPr/>
        <p:nvPr/>
      </p:nvGrpSpPr>
      <p:grpSpPr>
        <a:xfrm>
          <a:off x="0" y="0"/>
          <a:ext cx="0" cy="0"/>
          <a:chOff x="0" y="0"/>
          <a:chExt cx="0" cy="0"/>
        </a:xfrm>
      </p:grpSpPr>
      <p:sp>
        <p:nvSpPr>
          <p:cNvPr id="29" name="Google Shape;29;p6"/>
          <p:cNvSpPr txBox="1"/>
          <p:nvPr>
            <p:ph type="title"/>
          </p:nvPr>
        </p:nvSpPr>
        <p:spPr>
          <a:xfrm>
            <a:off x="457205" y="1484947"/>
            <a:ext cx="3008400" cy="8715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001344"/>
              </a:buClr>
              <a:buSzPts val="2600"/>
              <a:buFont typeface="Lato"/>
              <a:buNone/>
              <a:defRPr b="1" i="0" sz="2600" u="none" cap="none" strike="noStrike">
                <a:solidFill>
                  <a:srgbClr val="001344"/>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6"/>
          <p:cNvSpPr txBox="1"/>
          <p:nvPr>
            <p:ph idx="1" type="body"/>
          </p:nvPr>
        </p:nvSpPr>
        <p:spPr>
          <a:xfrm>
            <a:off x="3575050" y="1484950"/>
            <a:ext cx="5111700" cy="34992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1pPr>
            <a:lvl2pPr indent="-355600" lvl="1" marL="9144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2pPr>
            <a:lvl3pPr indent="-355600" lvl="2" marL="13716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3pPr>
            <a:lvl4pPr indent="-355600" lvl="3" marL="18288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4pPr>
            <a:lvl5pPr indent="-355600" lvl="4" marL="22860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Google Shape;31;p6"/>
          <p:cNvSpPr txBox="1"/>
          <p:nvPr>
            <p:ph idx="2" type="body"/>
          </p:nvPr>
        </p:nvSpPr>
        <p:spPr>
          <a:xfrm>
            <a:off x="457205" y="2356488"/>
            <a:ext cx="3008400" cy="26277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rgbClr val="001344"/>
              </a:buClr>
              <a:buSzPts val="1800"/>
              <a:buFont typeface="Arial"/>
              <a:buNone/>
              <a:defRPr b="0" i="0" sz="1800" u="none" cap="none" strike="noStrike">
                <a:solidFill>
                  <a:srgbClr val="001344"/>
                </a:solidFill>
                <a:latin typeface="Lato"/>
                <a:ea typeface="Lato"/>
                <a:cs typeface="Lato"/>
                <a:sym typeface="Lato"/>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pic>
        <p:nvPicPr>
          <p:cNvPr id="32" name="Google Shape;32;p6"/>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7"/>
          <p:cNvSpPr txBox="1"/>
          <p:nvPr>
            <p:ph type="title"/>
          </p:nvPr>
        </p:nvSpPr>
        <p:spPr>
          <a:xfrm>
            <a:off x="1792287" y="3922668"/>
            <a:ext cx="5514300" cy="425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001344"/>
              </a:buClr>
              <a:buSzPts val="2000"/>
              <a:buFont typeface="Lato"/>
              <a:buNone/>
              <a:defRPr b="1" i="0" sz="2000" u="none" cap="none" strike="noStrike">
                <a:solidFill>
                  <a:srgbClr val="001344"/>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7"/>
          <p:cNvSpPr/>
          <p:nvPr>
            <p:ph idx="2" type="pic"/>
          </p:nvPr>
        </p:nvSpPr>
        <p:spPr>
          <a:xfrm>
            <a:off x="1792287" y="781798"/>
            <a:ext cx="5514300" cy="3086100"/>
          </a:xfrm>
          <a:prstGeom prst="rect">
            <a:avLst/>
          </a:prstGeom>
          <a:noFill/>
          <a:ln>
            <a:noFill/>
          </a:ln>
        </p:spPr>
      </p:sp>
      <p:sp>
        <p:nvSpPr>
          <p:cNvPr id="36" name="Google Shape;36;p7"/>
          <p:cNvSpPr txBox="1"/>
          <p:nvPr>
            <p:ph idx="1" type="body"/>
          </p:nvPr>
        </p:nvSpPr>
        <p:spPr>
          <a:xfrm>
            <a:off x="1792287" y="4347722"/>
            <a:ext cx="5514300" cy="603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rgbClr val="001344"/>
              </a:buClr>
              <a:buSzPts val="1400"/>
              <a:buFont typeface="Arial"/>
              <a:buNone/>
              <a:defRPr b="0" i="0" sz="1400" u="none" cap="none" strike="noStrike">
                <a:solidFill>
                  <a:srgbClr val="001344"/>
                </a:solidFill>
                <a:latin typeface="Lato"/>
                <a:ea typeface="Lato"/>
                <a:cs typeface="Lato"/>
                <a:sym typeface="Lato"/>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pic>
        <p:nvPicPr>
          <p:cNvPr id="37" name="Google Shape;37;p7"/>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8"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5143500"/>
          </a:xfrm>
          <a:prstGeom prst="rect">
            <a:avLst/>
          </a:prstGeom>
          <a:gradFill>
            <a:gsLst>
              <a:gs pos="0">
                <a:srgbClr val="DCE0E3"/>
              </a:gs>
              <a:gs pos="7000">
                <a:srgbClr val="DCE0E3"/>
              </a:gs>
              <a:gs pos="100000">
                <a:schemeClr val="lt1"/>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0" y="512617"/>
            <a:ext cx="9144000" cy="928200"/>
          </a:xfrm>
          <a:prstGeom prst="rect">
            <a:avLst/>
          </a:prstGeom>
          <a:solidFill>
            <a:srgbClr val="0013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1344"/>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hyperlink" Target="https://creativecommons.org/licenses/by/4.0/" TargetMode="External"/><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omments" Target="../comments/comment1.xml"/><Relationship Id="rId4" Type="http://schemas.openxmlformats.org/officeDocument/2006/relationships/image" Target="../media/image10.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hyperlink" Target="https://creativecommons.org/licenses/by/4.0/" TargetMode="External"/><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pic>
        <p:nvPicPr>
          <p:cNvPr id="43" name="Google Shape;43;p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4" name="Google Shape;44;p9"/>
          <p:cNvSpPr/>
          <p:nvPr/>
        </p:nvSpPr>
        <p:spPr>
          <a:xfrm>
            <a:off x="0" y="2886419"/>
            <a:ext cx="9144000" cy="1963800"/>
          </a:xfrm>
          <a:prstGeom prst="rect">
            <a:avLst/>
          </a:prstGeom>
          <a:solidFill>
            <a:srgbClr val="0013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45" name="Google Shape;45;p9"/>
          <p:cNvPicPr preferRelativeResize="0"/>
          <p:nvPr/>
        </p:nvPicPr>
        <p:blipFill rotWithShape="1">
          <a:blip r:embed="rId4">
            <a:alphaModFix/>
          </a:blip>
          <a:srcRect b="0" l="0" r="0" t="10055"/>
          <a:stretch/>
        </p:blipFill>
        <p:spPr>
          <a:xfrm>
            <a:off x="7409793" y="0"/>
            <a:ext cx="1394153" cy="2115101"/>
          </a:xfrm>
          <a:prstGeom prst="rect">
            <a:avLst/>
          </a:prstGeom>
          <a:noFill/>
          <a:ln>
            <a:noFill/>
          </a:ln>
        </p:spPr>
      </p:pic>
      <p:sp>
        <p:nvSpPr>
          <p:cNvPr id="46" name="Google Shape;46;p9"/>
          <p:cNvSpPr txBox="1"/>
          <p:nvPr/>
        </p:nvSpPr>
        <p:spPr>
          <a:xfrm>
            <a:off x="685800" y="3035225"/>
            <a:ext cx="7772400" cy="1666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2200">
                <a:solidFill>
                  <a:srgbClr val="FFFFFF"/>
                </a:solidFill>
                <a:latin typeface="Lucida Sans"/>
                <a:ea typeface="Lucida Sans"/>
                <a:cs typeface="Lucida Sans"/>
                <a:sym typeface="Lucida Sans"/>
              </a:rPr>
              <a:t>AI Misinformation Detection: An Active Learning Activity for the Information Literacy Classroom</a:t>
            </a:r>
            <a:endParaRPr b="1" sz="2200">
              <a:solidFill>
                <a:srgbClr val="FFFFFF"/>
              </a:solidFill>
              <a:latin typeface="Lucida Sans"/>
              <a:ea typeface="Lucida Sans"/>
              <a:cs typeface="Lucida Sans"/>
              <a:sym typeface="Lucida Sans"/>
            </a:endParaRPr>
          </a:p>
        </p:txBody>
      </p:sp>
      <p:sp>
        <p:nvSpPr>
          <p:cNvPr id="47" name="Google Shape;47;p9"/>
          <p:cNvSpPr txBox="1"/>
          <p:nvPr/>
        </p:nvSpPr>
        <p:spPr>
          <a:xfrm>
            <a:off x="1371600" y="4002420"/>
            <a:ext cx="6400800" cy="601200"/>
          </a:xfrm>
          <a:prstGeom prst="rect">
            <a:avLst/>
          </a:prstGeom>
          <a:noFill/>
          <a:ln>
            <a:noFill/>
          </a:ln>
        </p:spPr>
        <p:txBody>
          <a:bodyPr anchorCtr="0" anchor="t" bIns="45700" lIns="91425" spcFirstLastPara="1" rIns="91425" wrap="square" tIns="45700">
            <a:noAutofit/>
          </a:bodyPr>
          <a:lstStyle/>
          <a:p>
            <a:pPr indent="0" lvl="0" marL="0" rtl="0" algn="ctr">
              <a:spcBef>
                <a:spcPts val="640"/>
              </a:spcBef>
              <a:spcAft>
                <a:spcPts val="0"/>
              </a:spcAft>
              <a:buNone/>
            </a:pPr>
            <a:r>
              <a:rPr b="1" lang="en-US" sz="2000">
                <a:solidFill>
                  <a:srgbClr val="FFFFFF"/>
                </a:solidFill>
                <a:latin typeface="Lucida Sans"/>
                <a:ea typeface="Lucida Sans"/>
                <a:cs typeface="Lucida Sans"/>
                <a:sym typeface="Lucida Sans"/>
              </a:rPr>
              <a:t>Kevin J. Reagan </a:t>
            </a:r>
            <a:r>
              <a:rPr b="1" lang="en-US" sz="2000">
                <a:solidFill>
                  <a:srgbClr val="FFFFFF"/>
                </a:solidFill>
                <a:latin typeface="Lucida Sans"/>
                <a:ea typeface="Lucida Sans"/>
                <a:cs typeface="Lucida Sans"/>
                <a:sym typeface="Lucida Sans"/>
              </a:rPr>
              <a:t>&amp; </a:t>
            </a:r>
            <a:r>
              <a:rPr b="1" lang="en-US" sz="2000">
                <a:solidFill>
                  <a:srgbClr val="FFFFFF"/>
                </a:solidFill>
                <a:latin typeface="Lucida Sans"/>
                <a:ea typeface="Lucida Sans"/>
                <a:cs typeface="Lucida Sans"/>
                <a:sym typeface="Lucida Sans"/>
              </a:rPr>
              <a:t>Wilhelmina Randtke </a:t>
            </a:r>
            <a:endParaRPr b="1" sz="2000">
              <a:solidFill>
                <a:srgbClr val="FFFFFF"/>
              </a:solidFill>
              <a:latin typeface="Lucida Sans"/>
              <a:ea typeface="Lucida Sans"/>
              <a:cs typeface="Lucida Sans"/>
              <a:sym typeface="Lucida Sans"/>
            </a:endParaRPr>
          </a:p>
        </p:txBody>
      </p:sp>
      <p:sp>
        <p:nvSpPr>
          <p:cNvPr id="48" name="Google Shape;48;p9"/>
          <p:cNvSpPr txBox="1"/>
          <p:nvPr/>
        </p:nvSpPr>
        <p:spPr>
          <a:xfrm>
            <a:off x="235425" y="4490225"/>
            <a:ext cx="8622000" cy="265800"/>
          </a:xfrm>
          <a:prstGeom prst="rect">
            <a:avLst/>
          </a:prstGeom>
          <a:noFill/>
          <a:ln>
            <a:noFill/>
          </a:ln>
        </p:spPr>
        <p:txBody>
          <a:bodyPr anchorCtr="0" anchor="t" bIns="45700" lIns="91425" spcFirstLastPara="1" rIns="91425" wrap="square" tIns="45700">
            <a:noAutofit/>
          </a:bodyPr>
          <a:lstStyle/>
          <a:p>
            <a:pPr indent="0" lvl="0" marL="0" rtl="0" algn="ctr">
              <a:spcBef>
                <a:spcPts val="640"/>
              </a:spcBef>
              <a:spcAft>
                <a:spcPts val="0"/>
              </a:spcAft>
              <a:buNone/>
            </a:pPr>
            <a:r>
              <a:rPr b="1" lang="en-US" sz="1600">
                <a:solidFill>
                  <a:srgbClr val="FFFFFF"/>
                </a:solidFill>
                <a:latin typeface="Lucida Sans"/>
                <a:ea typeface="Lucida Sans"/>
                <a:cs typeface="Lucida Sans"/>
                <a:sym typeface="Lucida Sans"/>
              </a:rPr>
              <a:t>Presented at Teaching and Learning with AI, Orlando, FL, </a:t>
            </a:r>
            <a:r>
              <a:rPr b="1" lang="en-US" sz="1600">
                <a:solidFill>
                  <a:srgbClr val="FFFFFF"/>
                </a:solidFill>
                <a:latin typeface="Lucida Sans"/>
                <a:ea typeface="Lucida Sans"/>
                <a:cs typeface="Lucida Sans"/>
                <a:sym typeface="Lucida Sans"/>
              </a:rPr>
              <a:t>July</a:t>
            </a:r>
            <a:r>
              <a:rPr b="1" lang="en-US" sz="1600">
                <a:solidFill>
                  <a:srgbClr val="FFFFFF"/>
                </a:solidFill>
                <a:latin typeface="Lucida Sans"/>
                <a:ea typeface="Lucida Sans"/>
                <a:cs typeface="Lucida Sans"/>
                <a:sym typeface="Lucida Sans"/>
              </a:rPr>
              <a:t> 23, 2024.</a:t>
            </a:r>
            <a:endParaRPr b="1" sz="1600">
              <a:solidFill>
                <a:srgbClr val="FFFFFF"/>
              </a:solidFill>
              <a:latin typeface="Lucida Sans"/>
              <a:ea typeface="Lucida Sans"/>
              <a:cs typeface="Lucida Sans"/>
              <a:sym typeface="Lucida Sans"/>
            </a:endParaRPr>
          </a:p>
        </p:txBody>
      </p:sp>
      <p:sp>
        <p:nvSpPr>
          <p:cNvPr id="49" name="Google Shape;49;p9"/>
          <p:cNvSpPr txBox="1"/>
          <p:nvPr/>
        </p:nvSpPr>
        <p:spPr>
          <a:xfrm>
            <a:off x="8416475" y="5104725"/>
            <a:ext cx="727500" cy="34500"/>
          </a:xfrm>
          <a:prstGeom prst="rect">
            <a:avLst/>
          </a:prstGeom>
          <a:solidFill>
            <a:schemeClr val="lt1"/>
          </a:solidFill>
          <a:ln>
            <a:noFill/>
          </a:ln>
        </p:spPr>
        <p:txBody>
          <a:bodyPr anchorCtr="0" anchor="t" bIns="0" lIns="0" spcFirstLastPara="1" rIns="0" wrap="square" tIns="0">
            <a:spAutoFit/>
          </a:bodyPr>
          <a:lstStyle/>
          <a:p>
            <a:pPr indent="0" lvl="0" marL="0" rtl="0" algn="ctr">
              <a:spcBef>
                <a:spcPts val="0"/>
              </a:spcBef>
              <a:spcAft>
                <a:spcPts val="0"/>
              </a:spcAft>
              <a:buNone/>
            </a:pPr>
            <a:r>
              <a:rPr lang="en-US" sz="200"/>
              <a:t>https://creativecommons.org/licenses/by/4.0/</a:t>
            </a:r>
            <a:endParaRPr sz="200"/>
          </a:p>
        </p:txBody>
      </p:sp>
      <p:pic>
        <p:nvPicPr>
          <p:cNvPr id="50" name="Google Shape;50;p9">
            <a:hlinkClick r:id="rId5"/>
          </p:cNvPr>
          <p:cNvPicPr preferRelativeResize="0"/>
          <p:nvPr/>
        </p:nvPicPr>
        <p:blipFill>
          <a:blip r:embed="rId6">
            <a:alphaModFix/>
          </a:blip>
          <a:stretch>
            <a:fillRect/>
          </a:stretch>
        </p:blipFill>
        <p:spPr>
          <a:xfrm>
            <a:off x="8416575" y="4850225"/>
            <a:ext cx="727425" cy="25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ctrTitle"/>
          </p:nvPr>
        </p:nvSpPr>
        <p:spPr>
          <a:xfrm>
            <a:off x="0" y="645950"/>
            <a:ext cx="88539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Limitations, Resources Student Reactions </a:t>
            </a:r>
            <a:endParaRPr/>
          </a:p>
        </p:txBody>
      </p:sp>
      <p:sp>
        <p:nvSpPr>
          <p:cNvPr id="109" name="Google Shape;109;p18"/>
          <p:cNvSpPr txBox="1"/>
          <p:nvPr>
            <p:ph idx="1" type="subTitle"/>
          </p:nvPr>
        </p:nvSpPr>
        <p:spPr>
          <a:xfrm>
            <a:off x="1371600" y="1785004"/>
            <a:ext cx="6400800" cy="13143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Char char="●"/>
            </a:pPr>
            <a:r>
              <a:rPr lang="en-US"/>
              <a:t>Limited experience with AI </a:t>
            </a:r>
            <a:endParaRPr/>
          </a:p>
          <a:p>
            <a:pPr indent="-406400" lvl="0" marL="457200" rtl="0" algn="l">
              <a:spcBef>
                <a:spcPts val="0"/>
              </a:spcBef>
              <a:spcAft>
                <a:spcPts val="0"/>
              </a:spcAft>
              <a:buSzPts val="2800"/>
              <a:buChar char="●"/>
            </a:pPr>
            <a:r>
              <a:rPr lang="en-US"/>
              <a:t>Exacerbating the digital divide? </a:t>
            </a:r>
            <a:endParaRPr/>
          </a:p>
          <a:p>
            <a:pPr indent="-406400" lvl="0" marL="457200" rtl="0" algn="l">
              <a:spcBef>
                <a:spcPts val="0"/>
              </a:spcBef>
              <a:spcAft>
                <a:spcPts val="0"/>
              </a:spcAft>
              <a:buSzPts val="2800"/>
              <a:buChar char="●"/>
            </a:pPr>
            <a:r>
              <a:rPr lang="en-US"/>
              <a:t>Students get into the investigator vibe</a:t>
            </a:r>
            <a:endParaRPr/>
          </a:p>
          <a:p>
            <a:pPr indent="-406400" lvl="0" marL="457200" rtl="0" algn="l">
              <a:spcBef>
                <a:spcPts val="0"/>
              </a:spcBef>
              <a:spcAft>
                <a:spcPts val="0"/>
              </a:spcAft>
              <a:buSzPts val="2800"/>
              <a:buChar char="●"/>
            </a:pPr>
            <a:r>
              <a:rPr lang="en-US"/>
              <a:t>Time: I typically do this when an instructor gives me two sessions with their classes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900"/>
              <a:t>ACRL Framework: </a:t>
            </a:r>
            <a:endParaRPr sz="2900"/>
          </a:p>
          <a:p>
            <a:pPr indent="0" lvl="0" marL="0" rtl="0" algn="r">
              <a:spcBef>
                <a:spcPts val="0"/>
              </a:spcBef>
              <a:spcAft>
                <a:spcPts val="0"/>
              </a:spcAft>
              <a:buNone/>
            </a:pPr>
            <a:r>
              <a:rPr lang="en-US" sz="2900"/>
              <a:t>A response to online misinformation</a:t>
            </a:r>
            <a:endParaRPr sz="2900"/>
          </a:p>
        </p:txBody>
      </p:sp>
      <p:sp>
        <p:nvSpPr>
          <p:cNvPr id="115" name="Google Shape;115;p19"/>
          <p:cNvSpPr txBox="1"/>
          <p:nvPr>
            <p:ph idx="1" type="subTitle"/>
          </p:nvPr>
        </p:nvSpPr>
        <p:spPr>
          <a:xfrm>
            <a:off x="226300" y="1734900"/>
            <a:ext cx="4650900" cy="13143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sz="2000"/>
              <a:t>The ACRL Framework was designed to address voluminous information and misinformation: “[T]he rapidly changing higher education environment, along with the dynamic and often uncertain information ecosystem in which all of us work and live, require new attention to be focused on foundational ideas about that ecosystem.” (ACRL, 2016, 7).</a:t>
            </a:r>
            <a:endParaRPr sz="2000"/>
          </a:p>
        </p:txBody>
      </p:sp>
      <p:pic>
        <p:nvPicPr>
          <p:cNvPr descr="File:Fake News - Computer Screen Reading Fake News.jpg" id="116" name="Google Shape;116;p19"/>
          <p:cNvPicPr preferRelativeResize="0"/>
          <p:nvPr/>
        </p:nvPicPr>
        <p:blipFill>
          <a:blip r:embed="rId3">
            <a:alphaModFix/>
          </a:blip>
          <a:stretch>
            <a:fillRect/>
          </a:stretch>
        </p:blipFill>
        <p:spPr>
          <a:xfrm>
            <a:off x="6163825" y="1734900"/>
            <a:ext cx="2294376" cy="1835500"/>
          </a:xfrm>
          <a:prstGeom prst="rect">
            <a:avLst/>
          </a:prstGeom>
          <a:noFill/>
          <a:ln>
            <a:noFill/>
          </a:ln>
        </p:spPr>
      </p:pic>
      <p:sp>
        <p:nvSpPr>
          <p:cNvPr id="117" name="Google Shape;117;p19"/>
          <p:cNvSpPr txBox="1"/>
          <p:nvPr/>
        </p:nvSpPr>
        <p:spPr>
          <a:xfrm>
            <a:off x="6179725" y="3793250"/>
            <a:ext cx="2319600" cy="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mikemacmarketing, CC BY 2.0 &lt;https://creativecommons.org/licenses/by/2.0&gt;, via Wikimedia Commons</a:t>
            </a:r>
            <a:endParaRPr sz="10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AI</a:t>
            </a:r>
            <a:r>
              <a:rPr lang="en-US"/>
              <a:t> and the Information Ecosystem</a:t>
            </a:r>
            <a:endParaRPr/>
          </a:p>
        </p:txBody>
      </p:sp>
      <p:sp>
        <p:nvSpPr>
          <p:cNvPr id="123" name="Google Shape;123;p20"/>
          <p:cNvSpPr txBox="1"/>
          <p:nvPr>
            <p:ph idx="1" type="subTitle"/>
          </p:nvPr>
        </p:nvSpPr>
        <p:spPr>
          <a:xfrm>
            <a:off x="1371600" y="1785004"/>
            <a:ext cx="6400800" cy="1314300"/>
          </a:xfrm>
          <a:prstGeom prst="rect">
            <a:avLst/>
          </a:prstGeom>
        </p:spPr>
        <p:txBody>
          <a:bodyPr anchorCtr="0" anchor="t" bIns="45700" lIns="91425" spcFirstLastPara="1" rIns="91425" wrap="square" tIns="45700">
            <a:noAutofit/>
          </a:bodyPr>
          <a:lstStyle/>
          <a:p>
            <a:pPr indent="0" lvl="0" marL="0" rtl="0" algn="ctr">
              <a:spcBef>
                <a:spcPts val="560"/>
              </a:spcBef>
              <a:spcAft>
                <a:spcPts val="0"/>
              </a:spcAft>
              <a:buNone/>
            </a:pPr>
            <a:r>
              <a:t/>
            </a:r>
            <a:endParaRPr/>
          </a:p>
        </p:txBody>
      </p:sp>
      <p:pic>
        <p:nvPicPr>
          <p:cNvPr id="124" name="Google Shape;124;p20"/>
          <p:cNvPicPr preferRelativeResize="0"/>
          <p:nvPr/>
        </p:nvPicPr>
        <p:blipFill rotWithShape="1">
          <a:blip r:embed="rId4">
            <a:alphaModFix/>
          </a:blip>
          <a:srcRect b="3840" l="0" r="0" t="-3840"/>
          <a:stretch/>
        </p:blipFill>
        <p:spPr>
          <a:xfrm>
            <a:off x="0" y="1199021"/>
            <a:ext cx="9144000" cy="5932004"/>
          </a:xfrm>
          <a:prstGeom prst="rect">
            <a:avLst/>
          </a:prstGeom>
          <a:noFill/>
          <a:ln>
            <a:noFill/>
          </a:ln>
        </p:spPr>
      </p:pic>
      <p:pic>
        <p:nvPicPr>
          <p:cNvPr id="125" name="Google Shape;125;p20"/>
          <p:cNvPicPr preferRelativeResize="0"/>
          <p:nvPr/>
        </p:nvPicPr>
        <p:blipFill rotWithShape="1">
          <a:blip r:embed="rId5">
            <a:alphaModFix/>
          </a:blip>
          <a:srcRect b="0" l="0" r="14965" t="0"/>
          <a:stretch/>
        </p:blipFill>
        <p:spPr>
          <a:xfrm flipH="1" rot="5400000">
            <a:off x="1657500" y="-268125"/>
            <a:ext cx="5792775" cy="9164225"/>
          </a:xfrm>
          <a:prstGeom prst="rect">
            <a:avLst/>
          </a:prstGeom>
          <a:noFill/>
          <a:ln>
            <a:noFill/>
          </a:ln>
        </p:spPr>
      </p:pic>
      <p:sp>
        <p:nvSpPr>
          <p:cNvPr id="126" name="Google Shape;126;p20"/>
          <p:cNvSpPr txBox="1"/>
          <p:nvPr/>
        </p:nvSpPr>
        <p:spPr>
          <a:xfrm>
            <a:off x="5695475" y="4773425"/>
            <a:ext cx="3371400" cy="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t>Image by Dr. Lasse Rempe, from https://commons.wikimedia.org/wiki/File:Exponential_Parameter_Space.png</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Today: </a:t>
            </a:r>
            <a:r>
              <a:rPr lang="en-US"/>
              <a:t>Online misinformation and AI</a:t>
            </a:r>
            <a:endParaRPr/>
          </a:p>
        </p:txBody>
      </p:sp>
      <p:sp>
        <p:nvSpPr>
          <p:cNvPr id="132" name="Google Shape;132;p21"/>
          <p:cNvSpPr txBox="1"/>
          <p:nvPr>
            <p:ph idx="1" type="subTitle"/>
          </p:nvPr>
        </p:nvSpPr>
        <p:spPr>
          <a:xfrm>
            <a:off x="1371600" y="1785004"/>
            <a:ext cx="6400800" cy="1314300"/>
          </a:xfrm>
          <a:prstGeom prst="rect">
            <a:avLst/>
          </a:prstGeom>
        </p:spPr>
        <p:txBody>
          <a:bodyPr anchorCtr="0" anchor="t" bIns="45700" lIns="91425" spcFirstLastPara="1" rIns="91425" wrap="square" tIns="45700">
            <a:noAutofit/>
          </a:bodyPr>
          <a:lstStyle/>
          <a:p>
            <a:pPr indent="0" lvl="0" marL="0" rtl="0" algn="ctr">
              <a:spcBef>
                <a:spcPts val="560"/>
              </a:spcBef>
              <a:spcAft>
                <a:spcPts val="0"/>
              </a:spcAft>
              <a:buNone/>
            </a:pPr>
            <a:r>
              <a:t/>
            </a:r>
            <a:endParaRPr/>
          </a:p>
        </p:txBody>
      </p:sp>
      <p:pic>
        <p:nvPicPr>
          <p:cNvPr id="133" name="Google Shape;133;p21"/>
          <p:cNvPicPr preferRelativeResize="0"/>
          <p:nvPr/>
        </p:nvPicPr>
        <p:blipFill>
          <a:blip r:embed="rId3">
            <a:alphaModFix/>
          </a:blip>
          <a:stretch>
            <a:fillRect/>
          </a:stretch>
        </p:blipFill>
        <p:spPr>
          <a:xfrm>
            <a:off x="2" y="1449876"/>
            <a:ext cx="4370783" cy="3693625"/>
          </a:xfrm>
          <a:prstGeom prst="rect">
            <a:avLst/>
          </a:prstGeom>
          <a:noFill/>
          <a:ln>
            <a:noFill/>
          </a:ln>
        </p:spPr>
      </p:pic>
      <p:pic>
        <p:nvPicPr>
          <p:cNvPr id="134" name="Google Shape;134;p21"/>
          <p:cNvPicPr preferRelativeResize="0"/>
          <p:nvPr/>
        </p:nvPicPr>
        <p:blipFill>
          <a:blip r:embed="rId4">
            <a:alphaModFix/>
          </a:blip>
          <a:stretch>
            <a:fillRect/>
          </a:stretch>
        </p:blipFill>
        <p:spPr>
          <a:xfrm>
            <a:off x="6839496" y="1449875"/>
            <a:ext cx="2304504" cy="3693625"/>
          </a:xfrm>
          <a:prstGeom prst="rect">
            <a:avLst/>
          </a:prstGeom>
          <a:noFill/>
          <a:ln>
            <a:noFill/>
          </a:ln>
        </p:spPr>
      </p:pic>
      <p:pic>
        <p:nvPicPr>
          <p:cNvPr id="135" name="Google Shape;135;p21"/>
          <p:cNvPicPr preferRelativeResize="0"/>
          <p:nvPr/>
        </p:nvPicPr>
        <p:blipFill>
          <a:blip r:embed="rId5">
            <a:alphaModFix/>
          </a:blip>
          <a:stretch>
            <a:fillRect/>
          </a:stretch>
        </p:blipFill>
        <p:spPr>
          <a:xfrm>
            <a:off x="3992391" y="1449875"/>
            <a:ext cx="2847108" cy="3846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ctrTitle"/>
          </p:nvPr>
        </p:nvSpPr>
        <p:spPr>
          <a:xfrm>
            <a:off x="0" y="645950"/>
            <a:ext cx="91440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Today:  Misinformation from Chatbots</a:t>
            </a:r>
            <a:endParaRPr/>
          </a:p>
        </p:txBody>
      </p:sp>
      <p:sp>
        <p:nvSpPr>
          <p:cNvPr id="141" name="Google Shape;141;p22"/>
          <p:cNvSpPr txBox="1"/>
          <p:nvPr>
            <p:ph idx="1" type="subTitle"/>
          </p:nvPr>
        </p:nvSpPr>
        <p:spPr>
          <a:xfrm>
            <a:off x="120925" y="1748444"/>
            <a:ext cx="5067900" cy="31923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a:t>Misinformation can come by someone directly interacting with a generative AI, or by finding misinformation online.</a:t>
            </a:r>
            <a:endParaRPr/>
          </a:p>
        </p:txBody>
      </p:sp>
      <p:pic>
        <p:nvPicPr>
          <p:cNvPr id="142" name="Google Shape;142;p22"/>
          <p:cNvPicPr preferRelativeResize="0"/>
          <p:nvPr/>
        </p:nvPicPr>
        <p:blipFill>
          <a:blip r:embed="rId3">
            <a:alphaModFix/>
          </a:blip>
          <a:stretch>
            <a:fillRect/>
          </a:stretch>
        </p:blipFill>
        <p:spPr>
          <a:xfrm>
            <a:off x="5410150" y="1572450"/>
            <a:ext cx="3733851" cy="3610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ctrTitle"/>
          </p:nvPr>
        </p:nvSpPr>
        <p:spPr>
          <a:xfrm>
            <a:off x="0" y="645950"/>
            <a:ext cx="91440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Established use of AI:  Microtargeting</a:t>
            </a:r>
            <a:endParaRPr/>
          </a:p>
        </p:txBody>
      </p:sp>
      <p:pic>
        <p:nvPicPr>
          <p:cNvPr id="148" name="Google Shape;148;p23"/>
          <p:cNvPicPr preferRelativeResize="0"/>
          <p:nvPr/>
        </p:nvPicPr>
        <p:blipFill>
          <a:blip r:embed="rId3">
            <a:alphaModFix/>
          </a:blip>
          <a:stretch>
            <a:fillRect/>
          </a:stretch>
        </p:blipFill>
        <p:spPr>
          <a:xfrm>
            <a:off x="1342450" y="1589475"/>
            <a:ext cx="6901025" cy="3450525"/>
          </a:xfrm>
          <a:prstGeom prst="rect">
            <a:avLst/>
          </a:prstGeom>
          <a:noFill/>
          <a:ln>
            <a:noFill/>
          </a:ln>
        </p:spPr>
      </p:pic>
      <p:sp>
        <p:nvSpPr>
          <p:cNvPr id="149" name="Google Shape;149;p23"/>
          <p:cNvSpPr txBox="1"/>
          <p:nvPr/>
        </p:nvSpPr>
        <p:spPr>
          <a:xfrm>
            <a:off x="144275" y="4898875"/>
            <a:ext cx="5708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t>Image by Michelle Dahlmanns, from https://commons.wikimedia.org/wiki/File:HD@DH.nrw_Einsatz_von_Grafiken_2.svg</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ctrTitle"/>
          </p:nvPr>
        </p:nvSpPr>
        <p:spPr>
          <a:xfrm>
            <a:off x="0" y="645950"/>
            <a:ext cx="91440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Established use of AI:  Emotion detection</a:t>
            </a:r>
            <a:endParaRPr/>
          </a:p>
        </p:txBody>
      </p:sp>
      <p:pic>
        <p:nvPicPr>
          <p:cNvPr id="155" name="Google Shape;155;p24"/>
          <p:cNvPicPr preferRelativeResize="0"/>
          <p:nvPr/>
        </p:nvPicPr>
        <p:blipFill rotWithShape="1">
          <a:blip r:embed="rId3">
            <a:alphaModFix/>
          </a:blip>
          <a:srcRect b="0" l="0" r="0" t="7011"/>
          <a:stretch/>
        </p:blipFill>
        <p:spPr>
          <a:xfrm>
            <a:off x="1449675" y="1466175"/>
            <a:ext cx="6170325" cy="3825000"/>
          </a:xfrm>
          <a:prstGeom prst="rect">
            <a:avLst/>
          </a:prstGeom>
          <a:noFill/>
          <a:ln>
            <a:noFill/>
          </a:ln>
        </p:spPr>
      </p:pic>
      <p:sp>
        <p:nvSpPr>
          <p:cNvPr id="156" name="Google Shape;156;p24"/>
          <p:cNvSpPr txBox="1"/>
          <p:nvPr/>
        </p:nvSpPr>
        <p:spPr>
          <a:xfrm>
            <a:off x="7542000" y="4266300"/>
            <a:ext cx="1602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t>Image by Chriscantrell1989, from https://commons.wikimedia.org/wiki/File:Photo_on_2-3-23_at_10.12_PM.jpg</a:t>
            </a:r>
            <a:endParaRPr sz="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ctrTitle"/>
          </p:nvPr>
        </p:nvSpPr>
        <p:spPr>
          <a:xfrm>
            <a:off x="0" y="645950"/>
            <a:ext cx="91440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3400"/>
              <a:t>Established use of AI: Behavioral Modification</a:t>
            </a:r>
            <a:endParaRPr sz="3400"/>
          </a:p>
        </p:txBody>
      </p:sp>
      <p:sp>
        <p:nvSpPr>
          <p:cNvPr id="162" name="Google Shape;162;p25"/>
          <p:cNvSpPr txBox="1"/>
          <p:nvPr>
            <p:ph idx="1" type="subTitle"/>
          </p:nvPr>
        </p:nvSpPr>
        <p:spPr>
          <a:xfrm>
            <a:off x="1371600" y="1785004"/>
            <a:ext cx="6400800" cy="1314300"/>
          </a:xfrm>
          <a:prstGeom prst="rect">
            <a:avLst/>
          </a:prstGeom>
        </p:spPr>
        <p:txBody>
          <a:bodyPr anchorCtr="0" anchor="t" bIns="45700" lIns="91425" spcFirstLastPara="1" rIns="91425" wrap="square" tIns="45700">
            <a:noAutofit/>
          </a:bodyPr>
          <a:lstStyle/>
          <a:p>
            <a:pPr indent="0" lvl="0" marL="0" rtl="0" algn="ctr">
              <a:spcBef>
                <a:spcPts val="560"/>
              </a:spcBef>
              <a:spcAft>
                <a:spcPts val="0"/>
              </a:spcAft>
              <a:buNone/>
            </a:pPr>
            <a:r>
              <a:t/>
            </a:r>
            <a:endParaRPr/>
          </a:p>
        </p:txBody>
      </p:sp>
      <p:pic>
        <p:nvPicPr>
          <p:cNvPr id="163" name="Google Shape;163;p25"/>
          <p:cNvPicPr preferRelativeResize="0"/>
          <p:nvPr/>
        </p:nvPicPr>
        <p:blipFill>
          <a:blip r:embed="rId3">
            <a:alphaModFix/>
          </a:blip>
          <a:stretch>
            <a:fillRect/>
          </a:stretch>
        </p:blipFill>
        <p:spPr>
          <a:xfrm>
            <a:off x="11" y="1463950"/>
            <a:ext cx="3989929" cy="5143500"/>
          </a:xfrm>
          <a:prstGeom prst="rect">
            <a:avLst/>
          </a:prstGeom>
          <a:noFill/>
          <a:ln>
            <a:noFill/>
          </a:ln>
        </p:spPr>
      </p:pic>
      <p:pic>
        <p:nvPicPr>
          <p:cNvPr id="164" name="Google Shape;164;p25"/>
          <p:cNvPicPr preferRelativeResize="0"/>
          <p:nvPr/>
        </p:nvPicPr>
        <p:blipFill>
          <a:blip r:embed="rId4">
            <a:alphaModFix/>
          </a:blip>
          <a:stretch>
            <a:fillRect/>
          </a:stretch>
        </p:blipFill>
        <p:spPr>
          <a:xfrm>
            <a:off x="3989975" y="1463950"/>
            <a:ext cx="5154026" cy="52862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ctrTitle"/>
          </p:nvPr>
        </p:nvSpPr>
        <p:spPr>
          <a:xfrm>
            <a:off x="685800" y="477675"/>
            <a:ext cx="7772400" cy="9183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Introducing the ACRL Framework for Information Literacy in Higher Education</a:t>
            </a:r>
            <a:endParaRPr sz="2900"/>
          </a:p>
        </p:txBody>
      </p:sp>
      <p:sp>
        <p:nvSpPr>
          <p:cNvPr id="170" name="Google Shape;170;p26"/>
          <p:cNvSpPr txBox="1"/>
          <p:nvPr>
            <p:ph idx="1" type="subTitle"/>
          </p:nvPr>
        </p:nvSpPr>
        <p:spPr>
          <a:xfrm>
            <a:off x="1371600" y="1785001"/>
            <a:ext cx="6400800" cy="9183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Char char="●"/>
            </a:pPr>
            <a:r>
              <a:rPr lang="en-US"/>
              <a:t>Predecesor: Information Literacy Competency Standards for Higher Education  (2000)</a:t>
            </a:r>
            <a:endParaRPr/>
          </a:p>
          <a:p>
            <a:pPr indent="-406400" lvl="0" marL="457200" rtl="0" algn="l">
              <a:spcBef>
                <a:spcPts val="0"/>
              </a:spcBef>
              <a:spcAft>
                <a:spcPts val="0"/>
              </a:spcAft>
              <a:buSzPts val="2800"/>
              <a:buChar char="●"/>
            </a:pPr>
            <a:r>
              <a:rPr lang="en-US"/>
              <a:t>Adopted in 2016 </a:t>
            </a:r>
            <a:endParaRPr/>
          </a:p>
          <a:p>
            <a:pPr indent="-406400" lvl="0" marL="457200" rtl="0" algn="l">
              <a:spcBef>
                <a:spcPts val="0"/>
              </a:spcBef>
              <a:spcAft>
                <a:spcPts val="0"/>
              </a:spcAft>
              <a:buSzPts val="2800"/>
              <a:buChar char="●"/>
            </a:pPr>
            <a:r>
              <a:rPr lang="en-US"/>
              <a:t>Set up dispositions for students: information literacy as a process </a:t>
            </a:r>
            <a:endParaRPr/>
          </a:p>
        </p:txBody>
      </p:sp>
      <p:pic>
        <p:nvPicPr>
          <p:cNvPr descr="Info black.png" id="171" name="Google Shape;171;p26"/>
          <p:cNvPicPr preferRelativeResize="0"/>
          <p:nvPr/>
        </p:nvPicPr>
        <p:blipFill>
          <a:blip r:embed="rId3">
            <a:alphaModFix/>
          </a:blip>
          <a:stretch>
            <a:fillRect/>
          </a:stretch>
        </p:blipFill>
        <p:spPr>
          <a:xfrm>
            <a:off x="7342150" y="2041775"/>
            <a:ext cx="1134250" cy="1134250"/>
          </a:xfrm>
          <a:prstGeom prst="rect">
            <a:avLst/>
          </a:prstGeom>
          <a:noFill/>
          <a:ln>
            <a:noFill/>
          </a:ln>
        </p:spPr>
      </p:pic>
      <p:sp>
        <p:nvSpPr>
          <p:cNvPr id="172" name="Google Shape;172;p26"/>
          <p:cNvSpPr txBox="1"/>
          <p:nvPr/>
        </p:nvSpPr>
        <p:spPr>
          <a:xfrm>
            <a:off x="7342150" y="3248975"/>
            <a:ext cx="1297800" cy="9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DJ Palyeado, CC BY-SA 4.0 &lt;https://creativecommons.org/licenses/by-sa/4.0&gt;, via Wikimedia Commons</a:t>
            </a:r>
            <a:endParaRPr sz="10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Misinformation, content farms, and artificial intelligence</a:t>
            </a:r>
            <a:endParaRPr sz="2900"/>
          </a:p>
        </p:txBody>
      </p:sp>
      <p:sp>
        <p:nvSpPr>
          <p:cNvPr id="178" name="Google Shape;178;p27"/>
          <p:cNvSpPr txBox="1"/>
          <p:nvPr>
            <p:ph idx="1" type="subTitle"/>
          </p:nvPr>
        </p:nvSpPr>
        <p:spPr>
          <a:xfrm>
            <a:off x="226300" y="1734900"/>
            <a:ext cx="4650900" cy="13143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sz="2000"/>
              <a:t>The ACRL Framework was designed to address voluminous information and misinformation: “[T]he rapidly changing higher education environment, along with the dynamic and often uncertain information ecosystem in which all of us work and live, require new attention to be focused on foundational ideas about that ecosystem.” (ACRL, 2016, 7).</a:t>
            </a:r>
            <a:endParaRPr sz="2000"/>
          </a:p>
        </p:txBody>
      </p:sp>
      <p:pic>
        <p:nvPicPr>
          <p:cNvPr descr="File:Fake News - Computer Screen Reading Fake News.jpg" id="179" name="Google Shape;179;p27"/>
          <p:cNvPicPr preferRelativeResize="0"/>
          <p:nvPr/>
        </p:nvPicPr>
        <p:blipFill>
          <a:blip r:embed="rId3">
            <a:alphaModFix/>
          </a:blip>
          <a:stretch>
            <a:fillRect/>
          </a:stretch>
        </p:blipFill>
        <p:spPr>
          <a:xfrm>
            <a:off x="6163825" y="1734900"/>
            <a:ext cx="2294376" cy="1835500"/>
          </a:xfrm>
          <a:prstGeom prst="rect">
            <a:avLst/>
          </a:prstGeom>
          <a:noFill/>
          <a:ln>
            <a:noFill/>
          </a:ln>
        </p:spPr>
      </p:pic>
      <p:sp>
        <p:nvSpPr>
          <p:cNvPr id="180" name="Google Shape;180;p27"/>
          <p:cNvSpPr txBox="1"/>
          <p:nvPr/>
        </p:nvSpPr>
        <p:spPr>
          <a:xfrm>
            <a:off x="6179725" y="3793250"/>
            <a:ext cx="2319600" cy="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mikemacmarketing, CC BY 2.0 &lt;https://creativecommons.org/licenses/by/2.0&gt;, via Wikimedia Commons</a:t>
            </a:r>
            <a:endParaRPr sz="10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0"/>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Abstract</a:t>
            </a:r>
            <a:endParaRPr/>
          </a:p>
        </p:txBody>
      </p:sp>
      <p:sp>
        <p:nvSpPr>
          <p:cNvPr id="56" name="Google Shape;56;p10"/>
          <p:cNvSpPr txBox="1"/>
          <p:nvPr>
            <p:ph idx="1" type="subTitle"/>
          </p:nvPr>
        </p:nvSpPr>
        <p:spPr>
          <a:xfrm>
            <a:off x="140000" y="1626825"/>
            <a:ext cx="8781000" cy="1472400"/>
          </a:xfrm>
          <a:prstGeom prst="rect">
            <a:avLst/>
          </a:prstGeom>
        </p:spPr>
        <p:txBody>
          <a:bodyPr anchorCtr="0" anchor="t" bIns="45700" lIns="91425" spcFirstLastPara="1" rIns="91425" wrap="square" tIns="45700">
            <a:noAutofit/>
          </a:bodyPr>
          <a:lstStyle/>
          <a:p>
            <a:pPr indent="0" lvl="0" marL="0" rtl="0" algn="just">
              <a:spcBef>
                <a:spcPts val="560"/>
              </a:spcBef>
              <a:spcAft>
                <a:spcPts val="0"/>
              </a:spcAft>
              <a:buNone/>
            </a:pPr>
            <a:r>
              <a:rPr lang="en-US" sz="2000">
                <a:latin typeface="Lucida Sans"/>
                <a:ea typeface="Lucida Sans"/>
                <a:cs typeface="Lucida Sans"/>
                <a:sym typeface="Lucida Sans"/>
              </a:rPr>
              <a:t>The ACRL Framework for Information Literacy in Higher Education—a curriculum for academic librarians—was a response to voluminous, unreliable information. Furthermore, existing lesson plans for teaching the ACRL Framework are transferable to teaching research and AI in a world where AI creates misinformation. By situating the ACRL Framework into the context of recent information literacy history, the authors will situate AI misinformation into a larger discourse and provide a hands-on approach to teaching students what hallucinations are, as well as how to ascertain a source’s reality and provenance.</a:t>
            </a:r>
            <a:endParaRPr sz="2000">
              <a:latin typeface="Lucida Sans"/>
              <a:ea typeface="Lucida Sans"/>
              <a:cs typeface="Lucida Sans"/>
              <a:sym typeface="Lucid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ctrTitle"/>
          </p:nvPr>
        </p:nvSpPr>
        <p:spPr>
          <a:xfrm>
            <a:off x="783125" y="868371"/>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Sources </a:t>
            </a:r>
            <a:endParaRPr/>
          </a:p>
        </p:txBody>
      </p:sp>
      <p:sp>
        <p:nvSpPr>
          <p:cNvPr id="186" name="Google Shape;186;p28"/>
          <p:cNvSpPr txBox="1"/>
          <p:nvPr>
            <p:ph idx="1" type="subTitle"/>
          </p:nvPr>
        </p:nvSpPr>
        <p:spPr>
          <a:xfrm>
            <a:off x="0" y="1568525"/>
            <a:ext cx="9034200" cy="3212700"/>
          </a:xfrm>
          <a:prstGeom prst="rect">
            <a:avLst/>
          </a:prstGeom>
        </p:spPr>
        <p:txBody>
          <a:bodyPr anchorCtr="0" anchor="t" bIns="45700" lIns="91425" spcFirstLastPara="1" rIns="91425" wrap="square" tIns="45700">
            <a:noAutofit/>
          </a:bodyPr>
          <a:lstStyle/>
          <a:p>
            <a:pPr indent="-292100" lvl="0" marL="457200" rtl="0" algn="l">
              <a:spcBef>
                <a:spcPts val="560"/>
              </a:spcBef>
              <a:spcAft>
                <a:spcPts val="0"/>
              </a:spcAft>
              <a:buSzPts val="1000"/>
              <a:buChar char="●"/>
            </a:pPr>
            <a:r>
              <a:rPr lang="en-US" sz="1000"/>
              <a:t>Association of College and Research Libraries (ACRL) (2000). Information Literacy Competency Standards for Higher Education. Chicago, IL: American Library Association. https://alair.ala.org/server/api/core/bitstreams/ce62c38e-971a-4a98-a424-7c0d1fe94d34/content</a:t>
            </a:r>
            <a:endParaRPr sz="1000"/>
          </a:p>
          <a:p>
            <a:pPr indent="-292100" lvl="0" marL="457200" rtl="0" algn="l">
              <a:spcBef>
                <a:spcPts val="0"/>
              </a:spcBef>
              <a:spcAft>
                <a:spcPts val="0"/>
              </a:spcAft>
              <a:buSzPts val="1000"/>
              <a:buChar char="●"/>
            </a:pPr>
            <a:r>
              <a:rPr lang="en-US" sz="1000"/>
              <a:t>Association of College and Research Libraries (ACRL) (2016). ACRL Framework for information literacy for higher education. Chicago, IL: American Library Association. https://www.ala.org/acrl/sites/ala.org.acrl/files/content/issues/infolit/framework1.pdf</a:t>
            </a:r>
            <a:endParaRPr sz="1000"/>
          </a:p>
          <a:p>
            <a:pPr indent="-292100" lvl="0" marL="457200" rtl="0" algn="l">
              <a:spcBef>
                <a:spcPts val="0"/>
              </a:spcBef>
              <a:spcAft>
                <a:spcPts val="0"/>
              </a:spcAft>
              <a:buSzPts val="1000"/>
              <a:buChar char="●"/>
            </a:pPr>
            <a:r>
              <a:rPr lang="en-US" sz="1000"/>
              <a:t>Boiy, E., Moens, MF. (2009).  A machine learning approach to sentiment analysis in multilingual Web texts. Information Retrieval, 12, 526–558. https://doi.org/10.1007/s10791-008-9070-z</a:t>
            </a:r>
            <a:endParaRPr sz="1000"/>
          </a:p>
          <a:p>
            <a:pPr indent="-292100" lvl="0" marL="457200" rtl="0" algn="l">
              <a:spcBef>
                <a:spcPts val="0"/>
              </a:spcBef>
              <a:spcAft>
                <a:spcPts val="0"/>
              </a:spcAft>
              <a:buSzPts val="1000"/>
              <a:buChar char="●"/>
            </a:pPr>
            <a:r>
              <a:rPr lang="en-US" sz="1000"/>
              <a:t>Burns, M. N., Begale, M., Duffecy, J., Gergle, D., Karr, C. J., Giangrande, E., &amp; Mohr, D. C. (2011). Harnessing Context Sensing to Develop a Mobile Intervention for Depression. Journal of Medical Internet Research, 13(3), 11. https://doi.org/10.2196/jmir.1838</a:t>
            </a:r>
            <a:endParaRPr sz="1000"/>
          </a:p>
          <a:p>
            <a:pPr indent="-292100" lvl="0" marL="457200" rtl="0" algn="l">
              <a:spcBef>
                <a:spcPts val="0"/>
              </a:spcBef>
              <a:spcAft>
                <a:spcPts val="0"/>
              </a:spcAft>
              <a:buSzPts val="1000"/>
              <a:buChar char="●"/>
            </a:pPr>
            <a:r>
              <a:rPr lang="en-US" sz="1000"/>
              <a:t>Cadwalladr, C., and Graham-Harrison, E. (2018, March 17).  How Cambridge Analytica turned Facebook ‘likes’ into a lucrative political tool.  Guardian.com . https://www.theguardian.com/technology/2018/mar/17/facebook-cambridge-analytica-kogan-data-algorithm</a:t>
            </a:r>
            <a:endParaRPr sz="1000"/>
          </a:p>
          <a:p>
            <a:pPr indent="-292100" lvl="0" marL="457200" rtl="0" algn="l">
              <a:spcBef>
                <a:spcPts val="0"/>
              </a:spcBef>
              <a:spcAft>
                <a:spcPts val="0"/>
              </a:spcAft>
              <a:buSzPts val="1000"/>
              <a:buChar char="●"/>
            </a:pPr>
            <a:r>
              <a:rPr lang="en-US" sz="1000"/>
              <a:t>Confino, P. (2024, January 18). ‘It’s the worst quality results on Google I’ve seen in my 14-year career’: Web search exec breaks down how ‘SEO parasites’ and AI-enabled spam are breaking the internet.  Fortune.com .  https://fortune.com/2024/01/18/why-is-google-search-so-bad-spam-links-seo-ai-algorithm/</a:t>
            </a:r>
            <a:endParaRPr sz="1000"/>
          </a:p>
          <a:p>
            <a:pPr indent="-292100" lvl="0" marL="457200" rtl="0" algn="l">
              <a:spcBef>
                <a:spcPts val="0"/>
              </a:spcBef>
              <a:spcAft>
                <a:spcPts val="0"/>
              </a:spcAft>
              <a:buSzPts val="1000"/>
              <a:buChar char="●"/>
            </a:pPr>
            <a:r>
              <a:rPr lang="en-US" sz="1000"/>
              <a:t>Douglas-Cowie, E., Campbell, N., Cowie, R., and Roach, P.  (2003).  Emotional speech: Towards a new generation of databases.  Speech Communication, 40(1-2), 33-60.  https://doi.org/10.1016/S0167-6393(02)00070-5</a:t>
            </a:r>
            <a:endParaRPr sz="1000"/>
          </a:p>
          <a:p>
            <a:pPr indent="-304800" lvl="0" marL="457200" rtl="0" algn="l">
              <a:spcBef>
                <a:spcPts val="0"/>
              </a:spcBef>
              <a:spcAft>
                <a:spcPts val="0"/>
              </a:spcAft>
              <a:buSzPts val="1200"/>
              <a:buChar char="●"/>
            </a:pPr>
            <a:r>
              <a:rPr lang="en-US" sz="1000"/>
              <a:t>Hatem, R., Simmons, B., &amp; Thornton, J.E. (2023). A call to address “AI hallucinations” and how healthcare professionals can mitigate their risks. Cureus, 15(9). https://doi.org/</a:t>
            </a:r>
            <a:r>
              <a:rPr lang="en-US" sz="900">
                <a:latin typeface="Arial"/>
                <a:ea typeface="Arial"/>
                <a:cs typeface="Arial"/>
                <a:sym typeface="Arial"/>
              </a:rPr>
              <a:t>10.7759/cureus.44720</a:t>
            </a:r>
            <a:endParaRPr sz="900">
              <a:latin typeface="Arial"/>
              <a:ea typeface="Arial"/>
              <a:cs typeface="Arial"/>
              <a:sym typeface="Arial"/>
            </a:endParaRPr>
          </a:p>
          <a:p>
            <a:pPr indent="-285750" lvl="0" marL="457200" rtl="0" algn="l">
              <a:spcBef>
                <a:spcPts val="0"/>
              </a:spcBef>
              <a:spcAft>
                <a:spcPts val="0"/>
              </a:spcAft>
              <a:buSzPts val="900"/>
              <a:buFont typeface="Arial"/>
              <a:buChar char="●"/>
            </a:pPr>
            <a:r>
              <a:rPr lang="en-US" sz="900">
                <a:latin typeface="Arial"/>
                <a:ea typeface="Arial"/>
                <a:cs typeface="Arial"/>
                <a:sym typeface="Arial"/>
              </a:rPr>
              <a:t>McNeal, G.S. (2014, June 28).  Facebook Manipulated User News Feeds To Create Emotional Responses.  Forbes.com .  https://www.forbes.com/sites/gregorymcneal/2014/06/28/facebook-manipulated-user-news-feeds-to-create-emotional-contagion/</a:t>
            </a:r>
            <a:endParaRPr sz="900">
              <a:latin typeface="Arial"/>
              <a:ea typeface="Arial"/>
              <a:cs typeface="Arial"/>
              <a:sym typeface="Arial"/>
            </a:endParaRPr>
          </a:p>
          <a:p>
            <a:pPr indent="-292100" lvl="0" marL="457200" rtl="0" algn="l">
              <a:spcBef>
                <a:spcPts val="0"/>
              </a:spcBef>
              <a:spcAft>
                <a:spcPts val="0"/>
              </a:spcAft>
              <a:buSzPts val="1000"/>
              <a:buChar char="●"/>
            </a:pPr>
            <a:r>
              <a:rPr lang="en-US" sz="1000"/>
              <a:t>Reagan, K.J. (2024). AI literacy: a toolkit for educators &amp; students. Georgia Southern University: University Libraries. </a:t>
            </a:r>
            <a:r>
              <a:rPr lang="en-US" sz="1000"/>
              <a:t>https://georgiasouthern.libguides.com/ai_literacy</a:t>
            </a:r>
            <a:endParaRPr sz="1000"/>
          </a:p>
          <a:p>
            <a:pPr indent="-292100" lvl="0" marL="457200" rtl="0" algn="l">
              <a:spcBef>
                <a:spcPts val="0"/>
              </a:spcBef>
              <a:spcAft>
                <a:spcPts val="0"/>
              </a:spcAft>
              <a:buSzPts val="1000"/>
              <a:buChar char="●"/>
            </a:pPr>
            <a:r>
              <a:rPr lang="en-US" sz="1000"/>
              <a:t>Tsai, P. (2023, April 12).  When will ChatGPT replace search? Maybe sooner than you think.  PCMag.com .  https://www.pcmag.com/news/when-will-chatgpt-replace-search-engines-maybe-sooner-than-you-think</a:t>
            </a:r>
            <a:endParaRPr sz="1000"/>
          </a:p>
          <a:p>
            <a:pPr indent="0" lvl="0" marL="0" rtl="0" algn="l">
              <a:spcBef>
                <a:spcPts val="560"/>
              </a:spcBef>
              <a:spcAft>
                <a:spcPts val="0"/>
              </a:spcAft>
              <a:buNone/>
            </a:pPr>
            <a:r>
              <a:t/>
            </a:r>
            <a:endParaRPr sz="1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92" name="Google Shape;192;p29"/>
          <p:cNvSpPr/>
          <p:nvPr/>
        </p:nvSpPr>
        <p:spPr>
          <a:xfrm>
            <a:off x="0" y="2886419"/>
            <a:ext cx="9144000" cy="1963800"/>
          </a:xfrm>
          <a:prstGeom prst="rect">
            <a:avLst/>
          </a:prstGeom>
          <a:solidFill>
            <a:srgbClr val="0013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193" name="Google Shape;193;p29"/>
          <p:cNvPicPr preferRelativeResize="0"/>
          <p:nvPr/>
        </p:nvPicPr>
        <p:blipFill rotWithShape="1">
          <a:blip r:embed="rId4">
            <a:alphaModFix/>
          </a:blip>
          <a:srcRect b="0" l="0" r="0" t="10055"/>
          <a:stretch/>
        </p:blipFill>
        <p:spPr>
          <a:xfrm>
            <a:off x="7409793" y="0"/>
            <a:ext cx="1394153" cy="2115101"/>
          </a:xfrm>
          <a:prstGeom prst="rect">
            <a:avLst/>
          </a:prstGeom>
          <a:noFill/>
          <a:ln>
            <a:noFill/>
          </a:ln>
        </p:spPr>
      </p:pic>
      <p:sp>
        <p:nvSpPr>
          <p:cNvPr id="194" name="Google Shape;194;p29"/>
          <p:cNvSpPr txBox="1"/>
          <p:nvPr/>
        </p:nvSpPr>
        <p:spPr>
          <a:xfrm>
            <a:off x="685800" y="3035225"/>
            <a:ext cx="7772400" cy="1666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2200">
                <a:solidFill>
                  <a:srgbClr val="FFFFFF"/>
                </a:solidFill>
                <a:latin typeface="Lucida Sans"/>
                <a:ea typeface="Lucida Sans"/>
                <a:cs typeface="Lucida Sans"/>
                <a:sym typeface="Lucida Sans"/>
              </a:rPr>
              <a:t>AI Misinformation Detection: An Active Learning Activity for the Information Literacy Classroom</a:t>
            </a:r>
            <a:endParaRPr b="1" sz="2200">
              <a:solidFill>
                <a:srgbClr val="FFFFFF"/>
              </a:solidFill>
              <a:latin typeface="Lucida Sans"/>
              <a:ea typeface="Lucida Sans"/>
              <a:cs typeface="Lucida Sans"/>
              <a:sym typeface="Lucida Sans"/>
            </a:endParaRPr>
          </a:p>
        </p:txBody>
      </p:sp>
      <p:sp>
        <p:nvSpPr>
          <p:cNvPr id="195" name="Google Shape;195;p29"/>
          <p:cNvSpPr txBox="1"/>
          <p:nvPr/>
        </p:nvSpPr>
        <p:spPr>
          <a:xfrm>
            <a:off x="1371600" y="4002420"/>
            <a:ext cx="6400800" cy="601200"/>
          </a:xfrm>
          <a:prstGeom prst="rect">
            <a:avLst/>
          </a:prstGeom>
          <a:noFill/>
          <a:ln>
            <a:noFill/>
          </a:ln>
        </p:spPr>
        <p:txBody>
          <a:bodyPr anchorCtr="0" anchor="t" bIns="45700" lIns="91425" spcFirstLastPara="1" rIns="91425" wrap="square" tIns="45700">
            <a:noAutofit/>
          </a:bodyPr>
          <a:lstStyle/>
          <a:p>
            <a:pPr indent="0" lvl="0" marL="0" rtl="0" algn="ctr">
              <a:spcBef>
                <a:spcPts val="640"/>
              </a:spcBef>
              <a:spcAft>
                <a:spcPts val="0"/>
              </a:spcAft>
              <a:buNone/>
            </a:pPr>
            <a:r>
              <a:rPr b="1" lang="en-US" sz="2000">
                <a:solidFill>
                  <a:srgbClr val="FFFFFF"/>
                </a:solidFill>
                <a:latin typeface="Lucida Sans"/>
                <a:ea typeface="Lucida Sans"/>
                <a:cs typeface="Lucida Sans"/>
                <a:sym typeface="Lucida Sans"/>
              </a:rPr>
              <a:t>Kevin J. Reagan </a:t>
            </a:r>
            <a:r>
              <a:rPr b="1" lang="en-US" sz="2000">
                <a:solidFill>
                  <a:srgbClr val="FFFFFF"/>
                </a:solidFill>
                <a:latin typeface="Lucida Sans"/>
                <a:ea typeface="Lucida Sans"/>
                <a:cs typeface="Lucida Sans"/>
                <a:sym typeface="Lucida Sans"/>
              </a:rPr>
              <a:t>&amp; Wilhelmina Randtke </a:t>
            </a:r>
            <a:endParaRPr b="1" sz="2000">
              <a:solidFill>
                <a:srgbClr val="FFFFFF"/>
              </a:solidFill>
              <a:latin typeface="Lucida Sans"/>
              <a:ea typeface="Lucida Sans"/>
              <a:cs typeface="Lucida Sans"/>
              <a:sym typeface="Lucida Sans"/>
            </a:endParaRPr>
          </a:p>
        </p:txBody>
      </p:sp>
      <p:sp>
        <p:nvSpPr>
          <p:cNvPr id="196" name="Google Shape;196;p29"/>
          <p:cNvSpPr txBox="1"/>
          <p:nvPr/>
        </p:nvSpPr>
        <p:spPr>
          <a:xfrm>
            <a:off x="235425" y="4490225"/>
            <a:ext cx="8622000" cy="265800"/>
          </a:xfrm>
          <a:prstGeom prst="rect">
            <a:avLst/>
          </a:prstGeom>
          <a:noFill/>
          <a:ln>
            <a:noFill/>
          </a:ln>
        </p:spPr>
        <p:txBody>
          <a:bodyPr anchorCtr="0" anchor="t" bIns="45700" lIns="91425" spcFirstLastPara="1" rIns="91425" wrap="square" tIns="45700">
            <a:noAutofit/>
          </a:bodyPr>
          <a:lstStyle/>
          <a:p>
            <a:pPr indent="0" lvl="0" marL="0" rtl="0" algn="ctr">
              <a:spcBef>
                <a:spcPts val="640"/>
              </a:spcBef>
              <a:spcAft>
                <a:spcPts val="0"/>
              </a:spcAft>
              <a:buNone/>
            </a:pPr>
            <a:r>
              <a:rPr b="1" lang="en-US" sz="1600">
                <a:solidFill>
                  <a:srgbClr val="FFFFFF"/>
                </a:solidFill>
                <a:latin typeface="Lucida Sans"/>
                <a:ea typeface="Lucida Sans"/>
                <a:cs typeface="Lucida Sans"/>
                <a:sym typeface="Lucida Sans"/>
              </a:rPr>
              <a:t>Presented at Teaching and Learning with AI, Orlando, FL, July 23, 2024.</a:t>
            </a:r>
            <a:endParaRPr b="1" sz="1600">
              <a:solidFill>
                <a:srgbClr val="FFFFFF"/>
              </a:solidFill>
              <a:latin typeface="Lucida Sans"/>
              <a:ea typeface="Lucida Sans"/>
              <a:cs typeface="Lucida Sans"/>
              <a:sym typeface="Lucida Sans"/>
            </a:endParaRPr>
          </a:p>
        </p:txBody>
      </p:sp>
      <p:sp>
        <p:nvSpPr>
          <p:cNvPr id="197" name="Google Shape;197;p29"/>
          <p:cNvSpPr txBox="1"/>
          <p:nvPr/>
        </p:nvSpPr>
        <p:spPr>
          <a:xfrm>
            <a:off x="8416475" y="5104725"/>
            <a:ext cx="727500" cy="34500"/>
          </a:xfrm>
          <a:prstGeom prst="rect">
            <a:avLst/>
          </a:prstGeom>
          <a:solidFill>
            <a:schemeClr val="lt1"/>
          </a:solidFill>
          <a:ln>
            <a:noFill/>
          </a:ln>
        </p:spPr>
        <p:txBody>
          <a:bodyPr anchorCtr="0" anchor="t" bIns="0" lIns="0" spcFirstLastPara="1" rIns="0" wrap="square" tIns="0">
            <a:spAutoFit/>
          </a:bodyPr>
          <a:lstStyle/>
          <a:p>
            <a:pPr indent="0" lvl="0" marL="0" rtl="0" algn="ctr">
              <a:spcBef>
                <a:spcPts val="0"/>
              </a:spcBef>
              <a:spcAft>
                <a:spcPts val="0"/>
              </a:spcAft>
              <a:buNone/>
            </a:pPr>
            <a:r>
              <a:rPr lang="en-US" sz="200"/>
              <a:t>https://creativecommons.org/licenses/by/4.0/</a:t>
            </a:r>
            <a:endParaRPr sz="200"/>
          </a:p>
        </p:txBody>
      </p:sp>
      <p:pic>
        <p:nvPicPr>
          <p:cNvPr id="198" name="Google Shape;198;p29">
            <a:hlinkClick r:id="rId5"/>
          </p:cNvPr>
          <p:cNvPicPr preferRelativeResize="0"/>
          <p:nvPr/>
        </p:nvPicPr>
        <p:blipFill>
          <a:blip r:embed="rId6">
            <a:alphaModFix/>
          </a:blip>
          <a:stretch>
            <a:fillRect/>
          </a:stretch>
        </p:blipFill>
        <p:spPr>
          <a:xfrm>
            <a:off x="8416575" y="4850225"/>
            <a:ext cx="727425" cy="25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1"/>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500">
                <a:latin typeface="Lucida Sans"/>
                <a:ea typeface="Lucida Sans"/>
                <a:cs typeface="Lucida Sans"/>
                <a:sym typeface="Lucida Sans"/>
              </a:rPr>
              <a:t>Today’s Learning Objectives</a:t>
            </a:r>
            <a:endParaRPr sz="3500">
              <a:latin typeface="Lucida Sans"/>
              <a:ea typeface="Lucida Sans"/>
              <a:cs typeface="Lucida Sans"/>
              <a:sym typeface="Lucida Sans"/>
            </a:endParaRPr>
          </a:p>
        </p:txBody>
      </p:sp>
      <p:sp>
        <p:nvSpPr>
          <p:cNvPr id="62" name="Google Shape;62;p11"/>
          <p:cNvSpPr txBox="1"/>
          <p:nvPr>
            <p:ph idx="1" type="subTitle"/>
          </p:nvPr>
        </p:nvSpPr>
        <p:spPr>
          <a:xfrm>
            <a:off x="685800" y="1785000"/>
            <a:ext cx="8150400" cy="1314600"/>
          </a:xfrm>
          <a:prstGeom prst="rect">
            <a:avLst/>
          </a:prstGeom>
        </p:spPr>
        <p:txBody>
          <a:bodyPr anchorCtr="0" anchor="t" bIns="45700" lIns="91425" spcFirstLastPara="1" rIns="91425" wrap="square" tIns="45700">
            <a:noAutofit/>
          </a:bodyPr>
          <a:lstStyle/>
          <a:p>
            <a:pPr indent="0" lvl="0" marL="457200" rtl="0" algn="l">
              <a:spcBef>
                <a:spcPts val="560"/>
              </a:spcBef>
              <a:spcAft>
                <a:spcPts val="0"/>
              </a:spcAft>
              <a:buNone/>
            </a:pPr>
            <a:r>
              <a:rPr b="1" lang="en-US" sz="2500">
                <a:latin typeface="Lucida Sans"/>
                <a:ea typeface="Lucida Sans"/>
                <a:cs typeface="Lucida Sans"/>
                <a:sym typeface="Lucida Sans"/>
              </a:rPr>
              <a:t>By the end of this session, participants should be able to: </a:t>
            </a:r>
            <a:endParaRPr b="1" sz="2500">
              <a:latin typeface="Lucida Sans"/>
              <a:ea typeface="Lucida Sans"/>
              <a:cs typeface="Lucida Sans"/>
              <a:sym typeface="Lucida Sans"/>
            </a:endParaRPr>
          </a:p>
          <a:p>
            <a:pPr indent="-374650" lvl="0" marL="457200" rtl="0" algn="l">
              <a:spcBef>
                <a:spcPts val="560"/>
              </a:spcBef>
              <a:spcAft>
                <a:spcPts val="0"/>
              </a:spcAft>
              <a:buSzPts val="2300"/>
              <a:buFont typeface="Lucida Sans"/>
              <a:buChar char="●"/>
            </a:pPr>
            <a:r>
              <a:rPr lang="en-US" sz="2300">
                <a:latin typeface="Lucida Sans"/>
                <a:ea typeface="Lucida Sans"/>
                <a:cs typeface="Lucida Sans"/>
                <a:sym typeface="Lucida Sans"/>
              </a:rPr>
              <a:t>Replicate or adapt the presented lesson plan in the classroom </a:t>
            </a:r>
            <a:endParaRPr sz="2300">
              <a:latin typeface="Lucida Sans"/>
              <a:ea typeface="Lucida Sans"/>
              <a:cs typeface="Lucida Sans"/>
              <a:sym typeface="Lucida Sans"/>
            </a:endParaRPr>
          </a:p>
          <a:p>
            <a:pPr indent="-374650" lvl="0" marL="457200" rtl="0" algn="l">
              <a:spcBef>
                <a:spcPts val="0"/>
              </a:spcBef>
              <a:spcAft>
                <a:spcPts val="0"/>
              </a:spcAft>
              <a:buSzPts val="2300"/>
              <a:buFont typeface="Lucida Sans"/>
              <a:buChar char="●"/>
            </a:pPr>
            <a:r>
              <a:rPr lang="en-US" sz="2300">
                <a:latin typeface="Lucida Sans"/>
                <a:ea typeface="Lucida Sans"/>
                <a:cs typeface="Lucida Sans"/>
                <a:sym typeface="Lucida Sans"/>
              </a:rPr>
              <a:t>Articulate how AI misinformation fits into the greater history of </a:t>
            </a:r>
            <a:r>
              <a:rPr lang="en-US" sz="2300">
                <a:latin typeface="Lucida Sans"/>
                <a:ea typeface="Lucida Sans"/>
                <a:cs typeface="Lucida Sans"/>
                <a:sym typeface="Lucida Sans"/>
              </a:rPr>
              <a:t>information</a:t>
            </a:r>
            <a:r>
              <a:rPr lang="en-US" sz="2300">
                <a:latin typeface="Lucida Sans"/>
                <a:ea typeface="Lucida Sans"/>
                <a:cs typeface="Lucida Sans"/>
                <a:sym typeface="Lucida Sans"/>
              </a:rPr>
              <a:t> literacy </a:t>
            </a:r>
            <a:endParaRPr sz="2300">
              <a:latin typeface="Lucida Sans"/>
              <a:ea typeface="Lucida Sans"/>
              <a:cs typeface="Lucida Sans"/>
              <a:sym typeface="Lucida Sans"/>
            </a:endParaRPr>
          </a:p>
          <a:p>
            <a:pPr indent="-374650" lvl="0" marL="457200" rtl="0" algn="l">
              <a:spcBef>
                <a:spcPts val="0"/>
              </a:spcBef>
              <a:spcAft>
                <a:spcPts val="0"/>
              </a:spcAft>
              <a:buSzPts val="2300"/>
              <a:buFont typeface="Lucida Sans"/>
              <a:buChar char="●"/>
            </a:pPr>
            <a:r>
              <a:rPr lang="en-US" sz="2300">
                <a:latin typeface="Lucida Sans"/>
                <a:ea typeface="Lucida Sans"/>
                <a:cs typeface="Lucida Sans"/>
                <a:sym typeface="Lucida Sans"/>
              </a:rPr>
              <a:t>Express the challenges of AI misinformation to students </a:t>
            </a:r>
            <a:endParaRPr sz="2300">
              <a:latin typeface="Lucida Sans"/>
              <a:ea typeface="Lucida Sans"/>
              <a:cs typeface="Lucida Sans"/>
              <a:sym typeface="Lucid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500">
                <a:latin typeface="Lucida Sans"/>
                <a:ea typeface="Lucida Sans"/>
                <a:cs typeface="Lucida Sans"/>
                <a:sym typeface="Lucida Sans"/>
              </a:rPr>
              <a:t>Session Outline </a:t>
            </a:r>
            <a:endParaRPr sz="3500">
              <a:latin typeface="Lucida Sans"/>
              <a:ea typeface="Lucida Sans"/>
              <a:cs typeface="Lucida Sans"/>
              <a:sym typeface="Lucida Sans"/>
            </a:endParaRPr>
          </a:p>
        </p:txBody>
      </p:sp>
      <p:sp>
        <p:nvSpPr>
          <p:cNvPr id="68" name="Google Shape;68;p12"/>
          <p:cNvSpPr txBox="1"/>
          <p:nvPr>
            <p:ph idx="1" type="subTitle"/>
          </p:nvPr>
        </p:nvSpPr>
        <p:spPr>
          <a:xfrm>
            <a:off x="1371600" y="1785004"/>
            <a:ext cx="6400800" cy="13143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Font typeface="Lucida Sans"/>
              <a:buAutoNum type="romanUcPeriod"/>
            </a:pPr>
            <a:r>
              <a:rPr lang="en-US">
                <a:latin typeface="Lucida Sans"/>
                <a:ea typeface="Lucida Sans"/>
                <a:cs typeface="Lucida Sans"/>
                <a:sym typeface="Lucida Sans"/>
              </a:rPr>
              <a:t>Activity Context </a:t>
            </a:r>
            <a:endParaRPr>
              <a:latin typeface="Lucida Sans"/>
              <a:ea typeface="Lucida Sans"/>
              <a:cs typeface="Lucida Sans"/>
              <a:sym typeface="Lucida Sans"/>
            </a:endParaRPr>
          </a:p>
          <a:p>
            <a:pPr indent="-406400" lvl="0" marL="457200" rtl="0" algn="l">
              <a:spcBef>
                <a:spcPts val="0"/>
              </a:spcBef>
              <a:spcAft>
                <a:spcPts val="0"/>
              </a:spcAft>
              <a:buSzPts val="2800"/>
              <a:buFont typeface="Lucida Sans"/>
              <a:buAutoNum type="romanUcPeriod"/>
            </a:pPr>
            <a:r>
              <a:rPr lang="en-US">
                <a:latin typeface="Lucida Sans"/>
                <a:ea typeface="Lucida Sans"/>
                <a:cs typeface="Lucida Sans"/>
                <a:sym typeface="Lucida Sans"/>
              </a:rPr>
              <a:t>Learning activity </a:t>
            </a:r>
            <a:endParaRPr>
              <a:latin typeface="Lucida Sans"/>
              <a:ea typeface="Lucida Sans"/>
              <a:cs typeface="Lucida Sans"/>
              <a:sym typeface="Lucida Sans"/>
            </a:endParaRPr>
          </a:p>
          <a:p>
            <a:pPr indent="-406400" lvl="0" marL="457200" rtl="0" algn="l">
              <a:spcBef>
                <a:spcPts val="0"/>
              </a:spcBef>
              <a:spcAft>
                <a:spcPts val="0"/>
              </a:spcAft>
              <a:buSzPts val="2800"/>
              <a:buFont typeface="Lucida Sans"/>
              <a:buAutoNum type="romanUcPeriod"/>
            </a:pPr>
            <a:r>
              <a:rPr lang="en-US">
                <a:latin typeface="Lucida Sans"/>
                <a:ea typeface="Lucida Sans"/>
                <a:cs typeface="Lucida Sans"/>
                <a:sym typeface="Lucida Sans"/>
              </a:rPr>
              <a:t>AI Misinformation &amp; the ACRL Framework</a:t>
            </a:r>
            <a:endParaRPr>
              <a:latin typeface="Lucida Sans"/>
              <a:ea typeface="Lucida Sans"/>
              <a:cs typeface="Lucida Sans"/>
              <a:sym typeface="Lucida Sans"/>
            </a:endParaRPr>
          </a:p>
          <a:p>
            <a:pPr indent="-406400" lvl="0" marL="457200" rtl="0" algn="l">
              <a:spcBef>
                <a:spcPts val="0"/>
              </a:spcBef>
              <a:spcAft>
                <a:spcPts val="0"/>
              </a:spcAft>
              <a:buSzPts val="2800"/>
              <a:buFont typeface="Lucida Sans"/>
              <a:buAutoNum type="romanUcPeriod"/>
            </a:pPr>
            <a:r>
              <a:rPr lang="en-US">
                <a:latin typeface="Lucida Sans"/>
                <a:ea typeface="Lucida Sans"/>
                <a:cs typeface="Lucida Sans"/>
                <a:sym typeface="Lucida Sans"/>
              </a:rPr>
              <a:t>Q &amp; A </a:t>
            </a:r>
            <a:endParaRPr>
              <a:latin typeface="Lucida Sans"/>
              <a:ea typeface="Lucida Sans"/>
              <a:cs typeface="Lucida Sans"/>
              <a:sym typeface="Lucida Sans"/>
            </a:endParaRPr>
          </a:p>
        </p:txBody>
      </p:sp>
      <p:pic>
        <p:nvPicPr>
          <p:cNvPr descr="Reinel compass rose.svg" id="69" name="Google Shape;69;p12"/>
          <p:cNvPicPr preferRelativeResize="0"/>
          <p:nvPr/>
        </p:nvPicPr>
        <p:blipFill>
          <a:blip r:embed="rId3">
            <a:alphaModFix/>
          </a:blip>
          <a:stretch>
            <a:fillRect/>
          </a:stretch>
        </p:blipFill>
        <p:spPr>
          <a:xfrm>
            <a:off x="7358525" y="1785000"/>
            <a:ext cx="1297025" cy="1738025"/>
          </a:xfrm>
          <a:prstGeom prst="rect">
            <a:avLst/>
          </a:prstGeom>
          <a:noFill/>
          <a:ln>
            <a:noFill/>
          </a:ln>
        </p:spPr>
      </p:pic>
      <p:sp>
        <p:nvSpPr>
          <p:cNvPr id="70" name="Google Shape;70;p12"/>
          <p:cNvSpPr txBox="1"/>
          <p:nvPr/>
        </p:nvSpPr>
        <p:spPr>
          <a:xfrm>
            <a:off x="5672025" y="3643600"/>
            <a:ext cx="3336600" cy="5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Image credit: Joaquim Alves Gaspar, CC BY-SA 3.0 &lt;http://creativecommons.org/licenses/by-sa/3.0/&gt;, via Wikimedia Commons</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Some “Librarian” Terms</a:t>
            </a:r>
            <a:endParaRPr/>
          </a:p>
        </p:txBody>
      </p:sp>
      <p:sp>
        <p:nvSpPr>
          <p:cNvPr id="76" name="Google Shape;76;p13"/>
          <p:cNvSpPr txBox="1"/>
          <p:nvPr>
            <p:ph idx="1" type="subTitle"/>
          </p:nvPr>
        </p:nvSpPr>
        <p:spPr>
          <a:xfrm>
            <a:off x="1012750" y="1914600"/>
            <a:ext cx="5428800" cy="1314300"/>
          </a:xfrm>
          <a:prstGeom prst="rect">
            <a:avLst/>
          </a:prstGeom>
        </p:spPr>
        <p:txBody>
          <a:bodyPr anchorCtr="0" anchor="t" bIns="45700" lIns="91425" spcFirstLastPara="1" rIns="91425" wrap="square" tIns="45700">
            <a:noAutofit/>
          </a:bodyPr>
          <a:lstStyle/>
          <a:p>
            <a:pPr indent="-425450" lvl="0" marL="457200" rtl="0" algn="l">
              <a:spcBef>
                <a:spcPts val="560"/>
              </a:spcBef>
              <a:spcAft>
                <a:spcPts val="0"/>
              </a:spcAft>
              <a:buSzPts val="3100"/>
              <a:buFont typeface="Lucida Sans"/>
              <a:buAutoNum type="arabicPeriod"/>
            </a:pPr>
            <a:r>
              <a:rPr lang="en-US" sz="3100">
                <a:latin typeface="Lucida Sans"/>
                <a:ea typeface="Lucida Sans"/>
                <a:cs typeface="Lucida Sans"/>
                <a:sym typeface="Lucida Sans"/>
              </a:rPr>
              <a:t>One-Shot Session </a:t>
            </a:r>
            <a:endParaRPr sz="3100">
              <a:latin typeface="Lucida Sans"/>
              <a:ea typeface="Lucida Sans"/>
              <a:cs typeface="Lucida Sans"/>
              <a:sym typeface="Lucida Sans"/>
            </a:endParaRPr>
          </a:p>
          <a:p>
            <a:pPr indent="-425450" lvl="0" marL="457200" rtl="0" algn="l">
              <a:spcBef>
                <a:spcPts val="0"/>
              </a:spcBef>
              <a:spcAft>
                <a:spcPts val="0"/>
              </a:spcAft>
              <a:buSzPts val="3100"/>
              <a:buFont typeface="Lucida Sans"/>
              <a:buAutoNum type="arabicPeriod"/>
            </a:pPr>
            <a:r>
              <a:rPr lang="en-US" sz="3100">
                <a:latin typeface="Lucida Sans"/>
                <a:ea typeface="Lucida Sans"/>
                <a:cs typeface="Lucida Sans"/>
                <a:sym typeface="Lucida Sans"/>
              </a:rPr>
              <a:t>Information Literacy </a:t>
            </a:r>
            <a:endParaRPr sz="3100">
              <a:latin typeface="Lucida Sans"/>
              <a:ea typeface="Lucida Sans"/>
              <a:cs typeface="Lucida Sans"/>
              <a:sym typeface="Lucida Sans"/>
            </a:endParaRPr>
          </a:p>
          <a:p>
            <a:pPr indent="-425450" lvl="0" marL="457200" rtl="0" algn="l">
              <a:spcBef>
                <a:spcPts val="0"/>
              </a:spcBef>
              <a:spcAft>
                <a:spcPts val="0"/>
              </a:spcAft>
              <a:buSzPts val="3100"/>
              <a:buFont typeface="Lucida Sans"/>
              <a:buAutoNum type="arabicPeriod"/>
            </a:pPr>
            <a:r>
              <a:rPr lang="en-US" sz="3100">
                <a:latin typeface="Lucida Sans"/>
                <a:ea typeface="Lucida Sans"/>
                <a:cs typeface="Lucida Sans"/>
                <a:sym typeface="Lucida Sans"/>
              </a:rPr>
              <a:t>ACRL </a:t>
            </a:r>
            <a:r>
              <a:rPr lang="en-US" sz="3100">
                <a:latin typeface="Lucida Sans"/>
                <a:ea typeface="Lucida Sans"/>
                <a:cs typeface="Lucida Sans"/>
                <a:sym typeface="Lucida Sans"/>
              </a:rPr>
              <a:t>Framework</a:t>
            </a:r>
            <a:endParaRPr sz="3100">
              <a:latin typeface="Lucida Sans"/>
              <a:ea typeface="Lucida Sans"/>
              <a:cs typeface="Lucida Sans"/>
              <a:sym typeface="Lucida Sans"/>
            </a:endParaRPr>
          </a:p>
          <a:p>
            <a:pPr indent="-425450" lvl="0" marL="457200" rtl="0" algn="l">
              <a:spcBef>
                <a:spcPts val="0"/>
              </a:spcBef>
              <a:spcAft>
                <a:spcPts val="0"/>
              </a:spcAft>
              <a:buSzPts val="3100"/>
              <a:buFont typeface="Lucida Sans"/>
              <a:buAutoNum type="arabicPeriod"/>
            </a:pPr>
            <a:r>
              <a:rPr lang="en-US" sz="3100">
                <a:latin typeface="Lucida Sans"/>
                <a:ea typeface="Lucida Sans"/>
                <a:cs typeface="Lucida Sans"/>
                <a:sym typeface="Lucida Sans"/>
              </a:rPr>
              <a:t>Research consultation</a:t>
            </a:r>
            <a:endParaRPr sz="3100">
              <a:latin typeface="Lucida Sans"/>
              <a:ea typeface="Lucida Sans"/>
              <a:cs typeface="Lucida Sans"/>
              <a:sym typeface="Lucida Sans"/>
            </a:endParaRPr>
          </a:p>
          <a:p>
            <a:pPr indent="0" lvl="0" marL="457200" rtl="0" algn="l">
              <a:spcBef>
                <a:spcPts val="560"/>
              </a:spcBef>
              <a:spcAft>
                <a:spcPts val="0"/>
              </a:spcAft>
              <a:buNone/>
            </a:pPr>
            <a:r>
              <a:t/>
            </a:r>
            <a:endParaRPr/>
          </a:p>
          <a:p>
            <a:pPr indent="0" lvl="0" marL="0" rtl="0" algn="ctr">
              <a:spcBef>
                <a:spcPts val="560"/>
              </a:spcBef>
              <a:spcAft>
                <a:spcPts val="0"/>
              </a:spcAft>
              <a:buNone/>
            </a:pPr>
            <a:r>
              <a:t/>
            </a:r>
            <a:endParaRPr/>
          </a:p>
          <a:p>
            <a:pPr indent="0" lvl="0" marL="0" rtl="0" algn="ctr">
              <a:spcBef>
                <a:spcPts val="56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500">
                <a:latin typeface="Lucida Sans"/>
                <a:ea typeface="Lucida Sans"/>
                <a:cs typeface="Lucida Sans"/>
                <a:sym typeface="Lucida Sans"/>
              </a:rPr>
              <a:t>Activity Context</a:t>
            </a:r>
            <a:endParaRPr sz="3500">
              <a:latin typeface="Lucida Sans"/>
              <a:ea typeface="Lucida Sans"/>
              <a:cs typeface="Lucida Sans"/>
              <a:sym typeface="Lucida Sans"/>
            </a:endParaRPr>
          </a:p>
        </p:txBody>
      </p:sp>
      <p:sp>
        <p:nvSpPr>
          <p:cNvPr id="82" name="Google Shape;82;p14"/>
          <p:cNvSpPr txBox="1"/>
          <p:nvPr>
            <p:ph idx="1" type="subTitle"/>
          </p:nvPr>
        </p:nvSpPr>
        <p:spPr>
          <a:xfrm>
            <a:off x="1371600" y="1785004"/>
            <a:ext cx="6400800" cy="13143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Font typeface="Lato"/>
              <a:buChar char="●"/>
            </a:pPr>
            <a:r>
              <a:rPr lang="en-US">
                <a:latin typeface="Lato"/>
                <a:ea typeface="Lato"/>
                <a:cs typeface="Lato"/>
                <a:sym typeface="Lato"/>
              </a:rPr>
              <a:t>Walk-in research consultation </a:t>
            </a:r>
            <a:endParaRPr>
              <a:latin typeface="Lato"/>
              <a:ea typeface="Lato"/>
              <a:cs typeface="Lato"/>
              <a:sym typeface="Lato"/>
            </a:endParaRPr>
          </a:p>
          <a:p>
            <a:pPr indent="-406400" lvl="0" marL="457200" rtl="0" algn="l">
              <a:spcBef>
                <a:spcPts val="0"/>
              </a:spcBef>
              <a:spcAft>
                <a:spcPts val="0"/>
              </a:spcAft>
              <a:buSzPts val="2800"/>
              <a:buFont typeface="Lato"/>
              <a:buChar char="●"/>
            </a:pPr>
            <a:r>
              <a:rPr lang="en-US">
                <a:latin typeface="Lato"/>
                <a:ea typeface="Lato"/>
                <a:cs typeface="Lato"/>
                <a:sym typeface="Lato"/>
              </a:rPr>
              <a:t>Normalize AI disclosure</a:t>
            </a:r>
            <a:endParaRPr>
              <a:latin typeface="Lato"/>
              <a:ea typeface="Lato"/>
              <a:cs typeface="Lato"/>
              <a:sym typeface="Lato"/>
            </a:endParaRPr>
          </a:p>
          <a:p>
            <a:pPr indent="-406400" lvl="0" marL="457200" rtl="0" algn="l">
              <a:spcBef>
                <a:spcPts val="0"/>
              </a:spcBef>
              <a:spcAft>
                <a:spcPts val="0"/>
              </a:spcAft>
              <a:buSzPts val="2800"/>
              <a:buFont typeface="Lato"/>
              <a:buChar char="●"/>
            </a:pPr>
            <a:r>
              <a:rPr lang="en-US">
                <a:latin typeface="Lato"/>
                <a:ea typeface="Lato"/>
                <a:cs typeface="Lato"/>
                <a:sym typeface="Lato"/>
              </a:rPr>
              <a:t>Use after a typical one-shot session </a:t>
            </a:r>
            <a:endParaRPr>
              <a:latin typeface="Lato"/>
              <a:ea typeface="Lato"/>
              <a:cs typeface="Lato"/>
              <a:sym typeface="Lato"/>
            </a:endParaRPr>
          </a:p>
          <a:p>
            <a:pPr indent="-406400" lvl="0" marL="457200" rtl="0" algn="l">
              <a:spcBef>
                <a:spcPts val="0"/>
              </a:spcBef>
              <a:spcAft>
                <a:spcPts val="0"/>
              </a:spcAft>
              <a:buSzPts val="2800"/>
              <a:buFont typeface="Lato"/>
              <a:buChar char="●"/>
            </a:pPr>
            <a:r>
              <a:rPr b="1" lang="en-US">
                <a:latin typeface="Lato"/>
                <a:ea typeface="Lato"/>
                <a:cs typeface="Lato"/>
                <a:sym typeface="Lato"/>
              </a:rPr>
              <a:t>Not</a:t>
            </a:r>
            <a:r>
              <a:rPr lang="en-US">
                <a:latin typeface="Lato"/>
                <a:ea typeface="Lato"/>
                <a:cs typeface="Lato"/>
                <a:sym typeface="Lato"/>
              </a:rPr>
              <a:t> for advanced AI users </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500">
                <a:latin typeface="Lucida Sans"/>
                <a:ea typeface="Lucida Sans"/>
                <a:cs typeface="Lucida Sans"/>
                <a:sym typeface="Lucida Sans"/>
              </a:rPr>
              <a:t>Activity Instructions</a:t>
            </a:r>
            <a:endParaRPr sz="3500">
              <a:latin typeface="Lucida Sans"/>
              <a:ea typeface="Lucida Sans"/>
              <a:cs typeface="Lucida Sans"/>
              <a:sym typeface="Lucida Sans"/>
            </a:endParaRPr>
          </a:p>
        </p:txBody>
      </p:sp>
      <p:sp>
        <p:nvSpPr>
          <p:cNvPr id="88" name="Google Shape;88;p15"/>
          <p:cNvSpPr txBox="1"/>
          <p:nvPr>
            <p:ph idx="1" type="subTitle"/>
          </p:nvPr>
        </p:nvSpPr>
        <p:spPr>
          <a:xfrm>
            <a:off x="1371600" y="1785004"/>
            <a:ext cx="6400800" cy="13143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Font typeface="Lato"/>
              <a:buAutoNum type="arabicPeriod"/>
            </a:pPr>
            <a:r>
              <a:rPr lang="en-US">
                <a:latin typeface="Lato"/>
                <a:ea typeface="Lato"/>
                <a:cs typeface="Lato"/>
                <a:sym typeface="Lato"/>
              </a:rPr>
              <a:t>Groups receive a folder with citations </a:t>
            </a:r>
            <a:endParaRPr>
              <a:latin typeface="Lato"/>
              <a:ea typeface="Lato"/>
              <a:cs typeface="Lato"/>
              <a:sym typeface="Lato"/>
            </a:endParaRPr>
          </a:p>
          <a:p>
            <a:pPr indent="-406400" lvl="0" marL="457200" rtl="0" algn="l">
              <a:spcBef>
                <a:spcPts val="0"/>
              </a:spcBef>
              <a:spcAft>
                <a:spcPts val="0"/>
              </a:spcAft>
              <a:buSzPts val="2800"/>
              <a:buFont typeface="Lato"/>
              <a:buAutoNum type="arabicPeriod"/>
            </a:pPr>
            <a:r>
              <a:rPr lang="en-US">
                <a:latin typeface="Lato"/>
                <a:ea typeface="Lato"/>
                <a:cs typeface="Lato"/>
                <a:sym typeface="Lato"/>
              </a:rPr>
              <a:t>Two real citations; one fake citation </a:t>
            </a:r>
            <a:endParaRPr>
              <a:latin typeface="Lato"/>
              <a:ea typeface="Lato"/>
              <a:cs typeface="Lato"/>
              <a:sym typeface="Lato"/>
            </a:endParaRPr>
          </a:p>
          <a:p>
            <a:pPr indent="-406400" lvl="0" marL="457200" rtl="0" algn="l">
              <a:spcBef>
                <a:spcPts val="0"/>
              </a:spcBef>
              <a:spcAft>
                <a:spcPts val="0"/>
              </a:spcAft>
              <a:buSzPts val="2800"/>
              <a:buFont typeface="Lato"/>
              <a:buAutoNum type="arabicPeriod"/>
            </a:pPr>
            <a:r>
              <a:rPr lang="en-US">
                <a:latin typeface="Lato"/>
                <a:ea typeface="Lato"/>
                <a:cs typeface="Lato"/>
                <a:sym typeface="Lato"/>
              </a:rPr>
              <a:t>Ascertain </a:t>
            </a:r>
            <a:r>
              <a:rPr lang="en-US">
                <a:latin typeface="Lato"/>
                <a:ea typeface="Lato"/>
                <a:cs typeface="Lato"/>
                <a:sym typeface="Lato"/>
              </a:rPr>
              <a:t>which</a:t>
            </a:r>
            <a:r>
              <a:rPr lang="en-US">
                <a:latin typeface="Lato"/>
                <a:ea typeface="Lato"/>
                <a:cs typeface="Lato"/>
                <a:sym typeface="Lato"/>
              </a:rPr>
              <a:t> source is the fake. </a:t>
            </a:r>
            <a:endParaRPr>
              <a:latin typeface="Lato"/>
              <a:ea typeface="Lato"/>
              <a:cs typeface="Lato"/>
              <a:sym typeface="Lato"/>
            </a:endParaRPr>
          </a:p>
          <a:p>
            <a:pPr indent="-406400" lvl="0" marL="457200" rtl="0" algn="l">
              <a:spcBef>
                <a:spcPts val="0"/>
              </a:spcBef>
              <a:spcAft>
                <a:spcPts val="0"/>
              </a:spcAft>
              <a:buSzPts val="2800"/>
              <a:buFont typeface="Lato"/>
              <a:buAutoNum type="arabicPeriod"/>
            </a:pPr>
            <a:r>
              <a:rPr lang="en-US">
                <a:latin typeface="Lato"/>
                <a:ea typeface="Lato"/>
                <a:cs typeface="Lato"/>
                <a:sym typeface="Lato"/>
              </a:rPr>
              <a:t>Reveal suspect and show evidence of innocent suspect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457205" y="1484947"/>
            <a:ext cx="3008400" cy="871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Learning Objectives:</a:t>
            </a:r>
            <a:endParaRPr/>
          </a:p>
        </p:txBody>
      </p:sp>
      <p:sp>
        <p:nvSpPr>
          <p:cNvPr id="94" name="Google Shape;94;p16"/>
          <p:cNvSpPr txBox="1"/>
          <p:nvPr>
            <p:ph idx="1" type="body"/>
          </p:nvPr>
        </p:nvSpPr>
        <p:spPr>
          <a:xfrm>
            <a:off x="3618750" y="1925025"/>
            <a:ext cx="5111700" cy="29718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Clr>
                <a:schemeClr val="dk1"/>
              </a:buClr>
              <a:buSzPts val="1100"/>
              <a:buFont typeface="Arial"/>
              <a:buNone/>
            </a:pPr>
            <a:r>
              <a:rPr lang="en-US" sz="1800">
                <a:latin typeface="Calibri"/>
                <a:ea typeface="Calibri"/>
                <a:cs typeface="Calibri"/>
                <a:sym typeface="Calibri"/>
              </a:rPr>
              <a:t>“Your librarian needs your help in cracking the case of the AI imposter. You have been given classified intel about the three citations in question, and it is your duty to conduct a thorough investigation to find the suspect. Be prepared to present how you ruled out your suspects and ascertained the imposter.”</a:t>
            </a:r>
            <a:endParaRPr sz="1800">
              <a:latin typeface="Calibri"/>
              <a:ea typeface="Calibri"/>
              <a:cs typeface="Calibri"/>
              <a:sym typeface="Calibri"/>
            </a:endParaRPr>
          </a:p>
          <a:p>
            <a:pPr indent="0" lvl="0" marL="0" rtl="0" algn="l">
              <a:spcBef>
                <a:spcPts val="56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l">
              <a:spcBef>
                <a:spcPts val="560"/>
              </a:spcBef>
              <a:spcAft>
                <a:spcPts val="0"/>
              </a:spcAft>
              <a:buClr>
                <a:schemeClr val="dk1"/>
              </a:buClr>
              <a:buSzPts val="1100"/>
              <a:buFont typeface="Arial"/>
              <a:buNone/>
            </a:pPr>
            <a:r>
              <a:rPr lang="en-US" sz="1800">
                <a:latin typeface="Calibri"/>
                <a:ea typeface="Calibri"/>
                <a:cs typeface="Calibri"/>
                <a:sym typeface="Calibri"/>
              </a:rPr>
              <a:t>See lesson on LibGuide: https://georgiasouthern.libguides.com/ai_literacy</a:t>
            </a:r>
            <a:endParaRPr sz="1800"/>
          </a:p>
        </p:txBody>
      </p:sp>
      <p:sp>
        <p:nvSpPr>
          <p:cNvPr id="95" name="Google Shape;95;p16"/>
          <p:cNvSpPr txBox="1"/>
          <p:nvPr>
            <p:ph idx="2" type="body"/>
          </p:nvPr>
        </p:nvSpPr>
        <p:spPr>
          <a:xfrm>
            <a:off x="457205" y="2356488"/>
            <a:ext cx="3008400" cy="2627700"/>
          </a:xfrm>
          <a:prstGeom prst="rect">
            <a:avLst/>
          </a:prstGeom>
        </p:spPr>
        <p:txBody>
          <a:bodyPr anchorCtr="0" anchor="t" bIns="45700" lIns="91425" spcFirstLastPara="1" rIns="91425" wrap="square" tIns="45700">
            <a:noAutofit/>
          </a:bodyPr>
          <a:lstStyle/>
          <a:p>
            <a:pPr indent="-342900" lvl="0" marL="457200" rtl="0" algn="l">
              <a:spcBef>
                <a:spcPts val="560"/>
              </a:spcBef>
              <a:spcAft>
                <a:spcPts val="0"/>
              </a:spcAft>
              <a:buSzPts val="1800"/>
              <a:buChar char="●"/>
            </a:pPr>
            <a:r>
              <a:rPr lang="en-US">
                <a:latin typeface="Calibri"/>
                <a:ea typeface="Calibri"/>
                <a:cs typeface="Calibri"/>
                <a:sym typeface="Calibri"/>
              </a:rPr>
              <a:t>Recall how to find to find a journal article by author name, journal name, or article title. </a:t>
            </a:r>
            <a:endParaRPr>
              <a:latin typeface="Calibri"/>
              <a:ea typeface="Calibri"/>
              <a:cs typeface="Calibri"/>
              <a:sym typeface="Calibri"/>
            </a:endParaRPr>
          </a:p>
          <a:p>
            <a:pPr indent="-342900" lvl="0" marL="457200" rtl="0" algn="l">
              <a:spcBef>
                <a:spcPts val="0"/>
              </a:spcBef>
              <a:spcAft>
                <a:spcPts val="0"/>
              </a:spcAft>
              <a:buSzPts val="1800"/>
              <a:buChar char="●"/>
            </a:pPr>
            <a:r>
              <a:rPr lang="en-US">
                <a:latin typeface="Calibri"/>
                <a:ea typeface="Calibri"/>
                <a:cs typeface="Calibri"/>
                <a:sym typeface="Calibri"/>
              </a:rPr>
              <a:t>Discuss the limitations of using artificial intelligence to find scholarly sources </a:t>
            </a:r>
            <a:endParaRPr>
              <a:latin typeface="Calibri"/>
              <a:ea typeface="Calibri"/>
              <a:cs typeface="Calibri"/>
              <a:sym typeface="Calibri"/>
            </a:endParaRPr>
          </a:p>
          <a:p>
            <a:pPr indent="0" lvl="0" marL="0" rtl="0" algn="l">
              <a:spcBef>
                <a:spcPts val="360"/>
              </a:spcBef>
              <a:spcAft>
                <a:spcPts val="0"/>
              </a:spcAft>
              <a:buNone/>
            </a:pPr>
            <a:r>
              <a:t/>
            </a:r>
            <a:endParaRPr/>
          </a:p>
        </p:txBody>
      </p:sp>
      <p:sp>
        <p:nvSpPr>
          <p:cNvPr id="96" name="Google Shape;96;p16"/>
          <p:cNvSpPr txBox="1"/>
          <p:nvPr/>
        </p:nvSpPr>
        <p:spPr>
          <a:xfrm>
            <a:off x="524300" y="655400"/>
            <a:ext cx="7943400" cy="6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solidFill>
                  <a:schemeClr val="lt1"/>
                </a:solidFill>
                <a:latin typeface="Lucida Sans"/>
                <a:ea typeface="Lucida Sans"/>
                <a:cs typeface="Lucida Sans"/>
                <a:sym typeface="Lucida Sans"/>
              </a:rPr>
              <a:t>Student Learning Objectives &amp; Instructions</a:t>
            </a:r>
            <a:endParaRPr b="1" sz="2500">
              <a:solidFill>
                <a:schemeClr val="lt1"/>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Let the Investigations Begin</a:t>
            </a:r>
            <a:endParaRPr/>
          </a:p>
        </p:txBody>
      </p:sp>
      <p:sp>
        <p:nvSpPr>
          <p:cNvPr id="102" name="Google Shape;102;p17"/>
          <p:cNvSpPr txBox="1"/>
          <p:nvPr>
            <p:ph idx="1" type="subTitle"/>
          </p:nvPr>
        </p:nvSpPr>
        <p:spPr>
          <a:xfrm>
            <a:off x="1371600" y="1785004"/>
            <a:ext cx="6400800" cy="13143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a:t>Solve the case of the unsolved AI misinformation! Also, be prepared to discuss how you might adapt this activity in your classroom. </a:t>
            </a:r>
            <a:endParaRPr/>
          </a:p>
        </p:txBody>
      </p:sp>
      <p:sp>
        <p:nvSpPr>
          <p:cNvPr id="103" name="Google Shape;103;p17"/>
          <p:cNvSpPr txBox="1"/>
          <p:nvPr/>
        </p:nvSpPr>
        <p:spPr>
          <a:xfrm>
            <a:off x="1487125" y="3823875"/>
            <a:ext cx="5958900" cy="9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For digital dossiers, see </a:t>
            </a:r>
            <a:r>
              <a:rPr lang="en-US"/>
              <a:t>https://georgiasouthern.libguides.com/c.php?g=1380906&amp;p=10211384</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