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Nunito"/>
      <p:regular r:id="rId26"/>
      <p:bold r:id="rId27"/>
      <p:italic r:id="rId28"/>
      <p:boldItalic r:id="rId29"/>
    </p:embeddedFont>
    <p:embeddedFont>
      <p:font typeface="Montserrat"/>
      <p:regular r:id="rId30"/>
      <p:bold r:id="rId31"/>
      <p:italic r:id="rId32"/>
      <p:boldItalic r:id="rId33"/>
    </p:embeddedFont>
    <p:embeddedFont>
      <p:font typeface="Montserrat Medium"/>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regular.fntdata"/><Relationship Id="rId25" Type="http://schemas.openxmlformats.org/officeDocument/2006/relationships/slide" Target="slides/slide20.xml"/><Relationship Id="rId28" Type="http://schemas.openxmlformats.org/officeDocument/2006/relationships/font" Target="fonts/Nunito-italic.fntdata"/><Relationship Id="rId27" Type="http://schemas.openxmlformats.org/officeDocument/2006/relationships/font" Target="fonts/Nuni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6.xml"/><Relationship Id="rId33" Type="http://schemas.openxmlformats.org/officeDocument/2006/relationships/font" Target="fonts/Montserrat-boldItalic.fntdata"/><Relationship Id="rId10" Type="http://schemas.openxmlformats.org/officeDocument/2006/relationships/slide" Target="slides/slide5.xml"/><Relationship Id="rId32" Type="http://schemas.openxmlformats.org/officeDocument/2006/relationships/font" Target="fonts/Montserrat-italic.fntdata"/><Relationship Id="rId13" Type="http://schemas.openxmlformats.org/officeDocument/2006/relationships/slide" Target="slides/slide8.xml"/><Relationship Id="rId35" Type="http://schemas.openxmlformats.org/officeDocument/2006/relationships/font" Target="fonts/MontserratMedium-bold.fntdata"/><Relationship Id="rId12" Type="http://schemas.openxmlformats.org/officeDocument/2006/relationships/slide" Target="slides/slide7.xml"/><Relationship Id="rId34" Type="http://schemas.openxmlformats.org/officeDocument/2006/relationships/font" Target="fonts/MontserratMedium-regular.fntdata"/><Relationship Id="rId15" Type="http://schemas.openxmlformats.org/officeDocument/2006/relationships/slide" Target="slides/slide10.xml"/><Relationship Id="rId37" Type="http://schemas.openxmlformats.org/officeDocument/2006/relationships/font" Target="fonts/MontserratMedium-boldItalic.fntdata"/><Relationship Id="rId14" Type="http://schemas.openxmlformats.org/officeDocument/2006/relationships/slide" Target="slides/slide9.xml"/><Relationship Id="rId36" Type="http://schemas.openxmlformats.org/officeDocument/2006/relationships/font" Target="fonts/MontserratMedium-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wrandtke@georgiasouthern.edu"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b.archive.org/web/20221222150707/http://www.mimno.org/articles/malletplan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Unidentified_cloud_above_l%27%C3%8Ele-Tudy.jpg"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wrandtke@georgiasouthern.edu"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arpa.mil/attachments/DARPA-BAA-16-53.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Good morning.  I’m Wilhelmina Randtke.  I use “Mina” for short, so that’s my “easy name”.  I’m currently Head of Libraries Technologies and Systems at Georgia Southern University Libraries.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Today I’m talking about Explainable Artificial Intelligence.  Artificial intelligence has a fluid meaning.  At this time in history, society has embraced machine learning, which is inherently less explainable than past technologies for simulating human intelligence.  This talk is about recent social changes which make us culturally more receptive to not getting an explanation.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Contact Information:</a:t>
            </a:r>
            <a:br>
              <a:rPr lang="en">
                <a:solidFill>
                  <a:schemeClr val="dk1"/>
                </a:solidFill>
              </a:rPr>
            </a:br>
            <a:r>
              <a:rPr lang="en">
                <a:solidFill>
                  <a:schemeClr val="dk1"/>
                </a:solidFill>
              </a:rPr>
              <a:t>    </a:t>
            </a:r>
            <a:r>
              <a:rPr lang="en" u="sng">
                <a:solidFill>
                  <a:schemeClr val="hlink"/>
                </a:solidFill>
                <a:hlinkClick r:id="rId2"/>
              </a:rPr>
              <a:t>wrandtke@georgiasouthern.edu</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02bb1402cd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02bb1402cd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that fundamental difference between expert systems and machine learning:  explainability is a big social difference between the two frameworks.</a:t>
            </a:r>
            <a:endParaRPr/>
          </a:p>
          <a:p>
            <a:pPr indent="0" lvl="0" marL="0" rtl="0" algn="l">
              <a:spcBef>
                <a:spcPts val="0"/>
              </a:spcBef>
              <a:spcAft>
                <a:spcPts val="0"/>
              </a:spcAft>
              <a:buNone/>
            </a:pPr>
            <a:r>
              <a:rPr lang="en"/>
              <a:t>As a society, we’ve made the shift very recently to being enthusiastic about using machine learning. Artificial intelligence is a buzzword, it’s everywhere right now, and at this moment in time it means machine learning.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8cf2849d1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8cf2849d1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might think that the technology is what’s new.  But really, machine learning has been around for decades.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86929b5a3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86929b5a3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common toolkits for machine learning in use today.  And, as it happens, many of these toolkits are around 20 to 30 years old.  That’s 20 years since a general release to the the public to where the general public could get the software and run it on a computer. SAS was released commercially in 1972 with applications in use since the 1960s.</a:t>
            </a:r>
            <a:endParaRPr/>
          </a:p>
          <a:p>
            <a:pPr indent="0" lvl="0" marL="0" rtl="0" algn="l">
              <a:spcBef>
                <a:spcPts val="0"/>
              </a:spcBef>
              <a:spcAft>
                <a:spcPts val="0"/>
              </a:spcAft>
              <a:buNone/>
            </a:pPr>
            <a:r>
              <a:rPr lang="en"/>
              <a:t>The tech for machine </a:t>
            </a:r>
            <a:r>
              <a:rPr lang="en"/>
              <a:t>learning</a:t>
            </a:r>
            <a:r>
              <a:rPr lang="en"/>
              <a:t> existed when expert systems were state of the art for artificial intelligence.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History of MALLET is at </a:t>
            </a:r>
            <a:r>
              <a:rPr lang="en" u="sng">
                <a:solidFill>
                  <a:schemeClr val="hlink"/>
                </a:solidFill>
                <a:hlinkClick r:id="rId2"/>
              </a:rPr>
              <a:t>https://web.archive.org/web/20221222150707/http://www.mimno.org/articles/malletplans/</a:t>
            </a:r>
            <a:endParaRPr/>
          </a:p>
          <a:p>
            <a:pPr indent="0" lvl="0" marL="0" rtl="0" algn="l">
              <a:spcBef>
                <a:spcPts val="0"/>
              </a:spcBef>
              <a:spcAft>
                <a:spcPts val="0"/>
              </a:spcAft>
              <a:buClr>
                <a:schemeClr val="dk1"/>
              </a:buClr>
              <a:buSzPts val="1100"/>
              <a:buFont typeface="Arial"/>
              <a:buNone/>
            </a:pPr>
            <a:r>
              <a:rPr lang="en"/>
              <a:t>Older toolkits:</a:t>
            </a:r>
            <a:endParaRPr/>
          </a:p>
          <a:p>
            <a:pPr indent="0" lvl="0" marL="0" rtl="0" algn="l">
              <a:spcBef>
                <a:spcPts val="0"/>
              </a:spcBef>
              <a:spcAft>
                <a:spcPts val="0"/>
              </a:spcAft>
              <a:buClr>
                <a:schemeClr val="dk1"/>
              </a:buClr>
              <a:buSzPts val="1100"/>
              <a:buFont typeface="Arial"/>
              <a:buNone/>
            </a:pPr>
            <a:r>
              <a:rPr lang="en"/>
              <a:t>- Clementine  (cited in Proof in the Pattern. Nicholson, Scott. Library Journal. Jan2006 Net Connect, Vol. 131, p2-6.)</a:t>
            </a:r>
            <a:endParaRPr/>
          </a:p>
          <a:p>
            <a:pPr indent="0" lvl="0" marL="0" rtl="0" algn="l">
              <a:spcBef>
                <a:spcPts val="0"/>
              </a:spcBef>
              <a:spcAft>
                <a:spcPts val="0"/>
              </a:spcAft>
              <a:buClr>
                <a:schemeClr val="dk1"/>
              </a:buClr>
              <a:buSzPts val="1100"/>
              <a:buFont typeface="Arial"/>
              <a:buNone/>
            </a:pPr>
            <a:r>
              <a:rPr lang="en"/>
              <a:t>- SAS Enterprise Miner  (cited in Proof in the Pattern. Nicholson, Scott. Library Journal. Jan2006 Net Connect, Vol. 131, p2-6.)</a:t>
            </a:r>
            <a:endParaRPr/>
          </a:p>
          <a:p>
            <a:pPr indent="0" lvl="0" marL="0" rtl="0" algn="l">
              <a:spcBef>
                <a:spcPts val="0"/>
              </a:spcBef>
              <a:spcAft>
                <a:spcPts val="0"/>
              </a:spcAft>
              <a:buClr>
                <a:schemeClr val="dk1"/>
              </a:buClr>
              <a:buSzPts val="1100"/>
              <a:buFont typeface="Arial"/>
              <a:buNone/>
            </a:pPr>
            <a:r>
              <a:rPr lang="en"/>
              <a:t>- Enterprise Miner  (cited in A BASIC PRIMER ON DATA MINING. Chan, Carmen; Lewis, Bruce. Information Systems Management. Fall2002, Vol. 19 Issue 4, p56. 5p. DOI: 10.1201/1078/43202.19.4.20020901/38835.7 . )</a:t>
            </a:r>
            <a:endParaRPr/>
          </a:p>
          <a:p>
            <a:pPr indent="0" lvl="0" marL="0" rtl="0" algn="l">
              <a:spcBef>
                <a:spcPts val="0"/>
              </a:spcBef>
              <a:spcAft>
                <a:spcPts val="0"/>
              </a:spcAft>
              <a:buClr>
                <a:schemeClr val="dk1"/>
              </a:buClr>
              <a:buSzPts val="1100"/>
              <a:buFont typeface="Arial"/>
              <a:buNone/>
            </a:pPr>
            <a:r>
              <a:rPr lang="en"/>
              <a:t>- Intelligent Miner  (cited in A BASIC PRIMER ON DATA MINING. Chan, Carmen; Lewis, Bruce. Information Systems Management. Fall2002, Vol. 19 Issue 4, p56. 5p. DOI: 10.1201/1078/43202.19.4.20020901/38835.7 . )</a:t>
            </a:r>
            <a:endParaRPr/>
          </a:p>
          <a:p>
            <a:pPr indent="0" lvl="0" marL="0" rtl="0" algn="l">
              <a:spcBef>
                <a:spcPts val="0"/>
              </a:spcBef>
              <a:spcAft>
                <a:spcPts val="0"/>
              </a:spcAft>
              <a:buClr>
                <a:schemeClr val="dk1"/>
              </a:buClr>
              <a:buSzPts val="1100"/>
              <a:buFont typeface="Arial"/>
              <a:buNone/>
            </a:pPr>
            <a:r>
              <a:rPr lang="en"/>
              <a:t>- Darwin  (cited in A BASIC PRIMER ON DATA MINING. Chan, Carmen; Lewis, Bruce. Information Systems Management. Fall2002, Vol. 19 Issue 4, p56. 5p. DOI: 10.1201/1078/43202.19.4.20020901/38835.7 . )</a:t>
            </a:r>
            <a:endParaRPr/>
          </a:p>
          <a:p>
            <a:pPr indent="0" lvl="0" marL="0" rtl="0" algn="l">
              <a:spcBef>
                <a:spcPts val="0"/>
              </a:spcBef>
              <a:spcAft>
                <a:spcPts val="0"/>
              </a:spcAft>
              <a:buNone/>
            </a:pPr>
            <a:r>
              <a:rPr lang="en"/>
              <a:t>- Scenario  (cited in A BASIC PRIMER ON DATA MINING. Chan, Carmen; Lewis, Bruce. Information Systems Management. Fall2002, Vol. 19 Issue 4, p56. 5p. DOI: 10.1201/1078/43202.19.4.20020901/38835.7 .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3c7f6cc9d4ae4b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3c7f6cc9d4ae4b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 suggesting that cultural attitudes toward explainability are part of why machine </a:t>
            </a:r>
            <a:r>
              <a:rPr lang="en"/>
              <a:t>learning</a:t>
            </a:r>
            <a:r>
              <a:rPr lang="en"/>
              <a:t> is culturally accepted and hot right now.</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02bb1402c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02bb1402c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meaning of “artificial intelligence” has changed from expert systems to machine learning.</a:t>
            </a:r>
            <a:endParaRPr/>
          </a:p>
          <a:p>
            <a:pPr indent="0" lvl="0" marL="0" rtl="0" algn="l">
              <a:spcBef>
                <a:spcPts val="0"/>
              </a:spcBef>
              <a:spcAft>
                <a:spcPts val="0"/>
              </a:spcAft>
              <a:buNone/>
            </a:pPr>
            <a:r>
              <a:rPr lang="en"/>
              <a:t>What’s interesting here in this diagram is that they gave this really great example of an expert system - tax forms.  Online tax forms are super explainable, meanwhile using them helps shift our mindset in the general public towards accepting a lack of explainability.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8cf2849d1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8cf2849d1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Forms and specifically skip logic in forms is a great example of older </a:t>
            </a:r>
            <a:r>
              <a:rPr lang="en"/>
              <a:t>software</a:t>
            </a:r>
            <a:r>
              <a:rPr lang="en"/>
              <a:t>, with explainability, but where bringing that form online hid the explainability.  The process of </a:t>
            </a:r>
            <a:r>
              <a:rPr lang="en"/>
              <a:t>bringing</a:t>
            </a:r>
            <a:r>
              <a:rPr lang="en"/>
              <a:t> forms online removed transparency.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What’s great about tax forms is that the IRS still does a paper form.  Here are instructions for the paper form in the background.  These are posted to the IRS’s website.  And, they have skip logic.  The paper form will say, go to question 3, or go to question 5, and have you skip </a:t>
            </a:r>
            <a:r>
              <a:rPr lang="en"/>
              <a:t>questions</a:t>
            </a:r>
            <a:r>
              <a:rPr lang="en"/>
              <a:t> based on answers to previous questions.  In paper, you can read the questions you skipped.  When you take that paper form and you put it into an electronic </a:t>
            </a:r>
            <a:r>
              <a:rPr lang="en"/>
              <a:t>questionnaire</a:t>
            </a:r>
            <a:r>
              <a:rPr lang="en"/>
              <a:t>, just about always, the electronic </a:t>
            </a:r>
            <a:r>
              <a:rPr lang="en"/>
              <a:t>questionnaire</a:t>
            </a:r>
            <a:r>
              <a:rPr lang="en"/>
              <a:t> will apply the skip logic.  Based on answers to questions, those </a:t>
            </a:r>
            <a:r>
              <a:rPr lang="en"/>
              <a:t>earlier answers determine what questions you see next.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IRS is a little unique in 2024 by even having the paper form.  For most online forms, there isn’t transparency.  For most online forms, there is no paper form, and there is no way for you to get the skip logic if you ask for it.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02bb1402cd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02bb1402c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Imagine applying for unemployment compensation.  In the online form, you fill the form, you put your social security number, and you had your one chance at that form.  Whatever questions got skipped, you won’t even know about.  No one sees the entire form.</a:t>
            </a:r>
            <a:endParaRPr>
              <a:solidFill>
                <a:schemeClr val="dk1"/>
              </a:solidFill>
            </a:endParaRPr>
          </a:p>
          <a:p>
            <a:pPr indent="0" lvl="0" marL="0" rtl="0" algn="l">
              <a:spcBef>
                <a:spcPts val="0"/>
              </a:spcBef>
              <a:spcAft>
                <a:spcPts val="0"/>
              </a:spcAft>
              <a:buNone/>
            </a:pPr>
            <a:r>
              <a:rPr lang="en">
                <a:solidFill>
                  <a:schemeClr val="dk1"/>
                </a:solidFill>
              </a:rPr>
              <a:t>People also can’t get the explanation.</a:t>
            </a:r>
            <a:endParaRPr>
              <a:solidFill>
                <a:schemeClr val="dk1"/>
              </a:solidFill>
            </a:endParaRPr>
          </a:p>
          <a:p>
            <a:pPr indent="0" lvl="0" marL="0" rtl="0" algn="l">
              <a:spcBef>
                <a:spcPts val="0"/>
              </a:spcBef>
              <a:spcAft>
                <a:spcPts val="0"/>
              </a:spcAft>
              <a:buNone/>
            </a:pPr>
            <a:r>
              <a:rPr lang="en">
                <a:solidFill>
                  <a:schemeClr val="dk1"/>
                </a:solidFill>
              </a:rPr>
              <a:t>States just don’t have paper forms.  </a:t>
            </a:r>
            <a:endParaRPr>
              <a:solidFill>
                <a:schemeClr val="dk1"/>
              </a:solidFill>
            </a:endParaRPr>
          </a:p>
          <a:p>
            <a:pPr indent="0" lvl="0" marL="0" rtl="0" algn="l">
              <a:spcBef>
                <a:spcPts val="0"/>
              </a:spcBef>
              <a:spcAft>
                <a:spcPts val="0"/>
              </a:spcAft>
              <a:buNone/>
            </a:pPr>
            <a:r>
              <a:rPr lang="en">
                <a:solidFill>
                  <a:schemeClr val="dk1"/>
                </a:solidFill>
              </a:rPr>
              <a:t>This is an example from Florida.  I’m from Florida originally.  The screenshots to the left are from 2008.  Back then, the paper form got published with the state, and anyone could go look at it.  Advocacy groups could request changes, or a hearing.</a:t>
            </a:r>
            <a:endParaRPr>
              <a:solidFill>
                <a:schemeClr val="dk1"/>
              </a:solidFill>
            </a:endParaRPr>
          </a:p>
          <a:p>
            <a:pPr indent="0" lvl="0" marL="0" rtl="0" algn="l">
              <a:spcBef>
                <a:spcPts val="0"/>
              </a:spcBef>
              <a:spcAft>
                <a:spcPts val="0"/>
              </a:spcAft>
              <a:buNone/>
            </a:pPr>
            <a:r>
              <a:rPr lang="en">
                <a:solidFill>
                  <a:schemeClr val="dk1"/>
                </a:solidFill>
              </a:rPr>
              <a:t>Today, there is not a paper form.</a:t>
            </a:r>
            <a:endParaRPr>
              <a:solidFill>
                <a:schemeClr val="dk1"/>
              </a:solidFill>
            </a:endParaRPr>
          </a:p>
          <a:p>
            <a:pPr indent="0" lvl="0" marL="0" rtl="0" algn="l">
              <a:spcBef>
                <a:spcPts val="0"/>
              </a:spcBef>
              <a:spcAft>
                <a:spcPts val="0"/>
              </a:spcAft>
              <a:buNone/>
            </a:pPr>
            <a:r>
              <a:rPr lang="en">
                <a:solidFill>
                  <a:schemeClr val="dk1"/>
                </a:solidFill>
              </a:rPr>
              <a:t>And that’s not just Florida.  That’s nationwide, where paper forms just don’t exist.</a:t>
            </a:r>
            <a:endParaRPr>
              <a:solidFill>
                <a:schemeClr val="dk1"/>
              </a:solidFill>
            </a:endParaRPr>
          </a:p>
          <a:p>
            <a:pPr indent="0" lvl="0" marL="0" rtl="0" algn="l">
              <a:spcBef>
                <a:spcPts val="0"/>
              </a:spcBef>
              <a:spcAft>
                <a:spcPts val="0"/>
              </a:spcAft>
              <a:buNone/>
            </a:pPr>
            <a:r>
              <a:rPr lang="en">
                <a:solidFill>
                  <a:schemeClr val="dk1"/>
                </a:solidFill>
              </a:rPr>
              <a:t>We saw this with tons of news coverage.  With COVID quarantines, there was first off a wave of applications, where in March 2020, state computer systems went down from all the traffic, and many states made a paper form on an emergency basis to allow people to file.  The states made the form for that emergency.  It didn’t already exist.  Then, with the weekly or biweekly claims form to certify still being unemployed, no paper forms, so there was a drip drip of problems that made the news what with such high unemployment during COVID quarantines.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is not a “computers are bad, we need paper” thing.  Instead it’s that the explanation has been gone for 15 years thing.  In 2008, the forms were published, and each time it got changed, there was a public posting, it got published and there was a meeting about it.  Today, there’s a computer form with skip logic, and there’s no way to ask and get all the questions.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Or think about a credit card application.  Probably you did the last one online, and if there was skip logic, you had no way to see the whole process.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something that is explainable in software is not transparent.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lot of expert systems are like that when we use them in daily life.  They are explainable, but there is no way for a regular person using the software to get an explanation.</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Paper weekly claims forms were never published these past 15+ years.  See https://www.clickorlando.com/news/local/2021/08/06/thousands-of-florida-unemployment-accounts-blocked-by-deo-security-measure/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8cf2849d1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8cf2849d1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there is cloud computing.  With cloud based </a:t>
            </a:r>
            <a:r>
              <a:rPr lang="en"/>
              <a:t>software</a:t>
            </a:r>
            <a:r>
              <a:rPr lang="en"/>
              <a:t>, updates roll out and the interface changes without any control over when and how.</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 from </a:t>
            </a:r>
            <a:r>
              <a:rPr lang="en" u="sng">
                <a:solidFill>
                  <a:schemeClr val="hlink"/>
                </a:solidFill>
                <a:hlinkClick r:id="rId2"/>
              </a:rPr>
              <a:t>https://commons.wikimedia.org/wiki/File:Unidentified_cloud_above_l%27%C3%8Ele-Tudy.jpg</a:t>
            </a:r>
            <a:r>
              <a:rPr lang="en"/>
              <a:t> CC0.</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02bb1402cd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02bb1402cd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Cloud computing is not just logging into a server and </a:t>
            </a:r>
            <a:r>
              <a:rPr lang="en"/>
              <a:t>finding it changed, or even gone.  It’s also the software we use on a daily basis.  It’s been about 10 years now that Windows has required connecting to a cloud based account and pushing rolling updates. And it’s been about 10 years now, since Adobe phased out being able to buy and install software and replaced it with a continuously updated subscription.  Just using a computer entails some uncertainty.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Being informed and getting an explanation isn’t part of the picture.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02bb1402cd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02bb1402cd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Culturally, the way we interact with software for the past 20 years changed.  In the modern world, regardless of whether software is explainable or not, we aren’t getting an explanation.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02bb1402cd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02bb1402cd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02bb1402cd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02bb1402cd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Contact Information:</a:t>
            </a:r>
            <a:br>
              <a:rPr lang="en"/>
            </a:br>
            <a:r>
              <a:rPr lang="en"/>
              <a:t>    </a:t>
            </a:r>
            <a:r>
              <a:rPr lang="en" u="sng">
                <a:solidFill>
                  <a:schemeClr val="hlink"/>
                </a:solidFill>
                <a:hlinkClick r:id="rId2"/>
              </a:rPr>
              <a:t>wrandtke@georgiasouthern.edu</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02bb1402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02bb1402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3c7f6cc9d4ae4b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3c7f6cc9d4ae4b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conceptual diagram of how the definition for artificial intelligence has changed over time.  In the past, way back, expert systems was artificial intelligence.  So, an Excel spreadsheet formula, or a flow chart for decision making, or a decision tree that is put into a computer program - that was </a:t>
            </a:r>
            <a:r>
              <a:rPr lang="en"/>
              <a:t>artificial</a:t>
            </a:r>
            <a:r>
              <a:rPr lang="en"/>
              <a:t> intelligence.  The idea was that logic was the core of human intelligence.  And now, machine learning, statistical learning - that is artificial intelligence in this current wave of hype.  Machine learning is looking at a large set of data, finding patterns in the data, and using that to make predictions.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Fundamentally, a big difference here is explainability.  If you use the expert system approach vs the machine learning approach, results and accuracy might be made to be similar between those two.  Explainability is practically baked into an expert system.  With machine learning, explainability for why it does </a:t>
            </a:r>
            <a:r>
              <a:rPr lang="en"/>
              <a:t>what</a:t>
            </a:r>
            <a:r>
              <a:rPr lang="en"/>
              <a:t> it does is just not easily achievable.  For machine learning, the software is looking at lots of data in a training set, and finding patterns, and then using those patterns to make </a:t>
            </a:r>
            <a:r>
              <a:rPr lang="en"/>
              <a:t>predictions in the new dataset.  To understand why it got a specific result, you practically have to look at the training data yourself and analyze it, and you likely do not have time for that.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8f672e844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8f672e84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8f672e844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8f672e844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concept of </a:t>
            </a:r>
            <a:r>
              <a:rPr lang="en"/>
              <a:t>explainable AI is currently a buzzword.  The reason for that is that the U.S. government is in the process of regulating artificial intelligence.  The Department of Defense is the biggest funder of artificial intelligence research in the U.S. because of drones making autonomous kill decisions.  So, much of U.S. policy about artificial intelligence is set by the Department of Defense.</a:t>
            </a:r>
            <a:endParaRPr/>
          </a:p>
          <a:p>
            <a:pPr indent="0" lvl="0" marL="0" rtl="0" algn="l">
              <a:spcBef>
                <a:spcPts val="0"/>
              </a:spcBef>
              <a:spcAft>
                <a:spcPts val="0"/>
              </a:spcAft>
              <a:buNone/>
            </a:pPr>
            <a:r>
              <a:rPr lang="en"/>
              <a:t>This diagram dates to 2016 and to an initiative by the Department of Defence’s DARPA agency to set up a program for explainable AI.  That program launched in 2017, but it’s more of a framework for thinking about ways to make software more explainable.  Also, the 2021 appropriations bill for the Department of Defence includes within it the </a:t>
            </a:r>
            <a:r>
              <a:rPr lang="en">
                <a:solidFill>
                  <a:schemeClr val="dk1"/>
                </a:solidFill>
              </a:rPr>
              <a:t>National Artificial Intelligence Initiative Act (NAIIA) of 2020.  That has a 5 year rollout starting in 2021 for regulating artificial intelligence across all the industries in the U.S.  So right now, we are in that window of time, when the US is determining whether and how to regulate all the artificial intelligence in all the industries.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 from </a:t>
            </a:r>
            <a:r>
              <a:rPr lang="en" u="sng">
                <a:solidFill>
                  <a:schemeClr val="hlink"/>
                </a:solidFill>
                <a:hlinkClick r:id="rId2"/>
              </a:rPr>
              <a:t>https://www.darpa.mil/attachments/DARPA-BAA-16-53.pdf</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02bb1402cd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02bb1402cd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Also, in 2016, the GDPR passed.  It was effective in 2018, passed in 2016.  Part of the GDPR is the right to an explanation.  Someone subject to a decision, which is based solely on automated processing and which produces legal effects has the right to an explanation of that decision.</a:t>
            </a:r>
            <a:endParaRPr/>
          </a:p>
          <a:p>
            <a:pPr indent="0" lvl="0" marL="0" rtl="0" algn="l">
              <a:spcBef>
                <a:spcPts val="0"/>
              </a:spcBef>
              <a:spcAft>
                <a:spcPts val="0"/>
              </a:spcAft>
              <a:buNone/>
            </a:pPr>
            <a:r>
              <a:rPr lang="en"/>
              <a:t>It doesn’t go into what an explanation is.  Basically, that’s it.</a:t>
            </a:r>
            <a:endParaRPr/>
          </a:p>
          <a:p>
            <a:pPr indent="0" lvl="0" marL="0" rtl="0" algn="l">
              <a:spcBef>
                <a:spcPts val="0"/>
              </a:spcBef>
              <a:spcAft>
                <a:spcPts val="0"/>
              </a:spcAft>
              <a:buNone/>
            </a:pPr>
            <a:r>
              <a:rPr lang="en"/>
              <a:t>Right now, there is a requirement in Europe for there to be explainable artificial intelligence.  No definition of explainable.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02bb1402c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02bb1402c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big companies now tend to have programs about “explainable AI”, partly as a way to avoid regulation and partly as a way to control the process and </a:t>
            </a:r>
            <a:r>
              <a:rPr lang="en"/>
              <a:t>define what </a:t>
            </a:r>
            <a:r>
              <a:rPr lang="en"/>
              <a:t>regulation will be.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02bb1402cd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02bb1402cd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Essentially there isn’t a definition for </a:t>
            </a:r>
            <a:r>
              <a:rPr lang="en"/>
              <a:t>explainable</a:t>
            </a:r>
            <a:r>
              <a:rPr lang="en"/>
              <a:t> AI.  Instead, the explanation is required in the European Union.  The United States is currently in the process of </a:t>
            </a:r>
            <a:r>
              <a:rPr lang="en"/>
              <a:t>regulating</a:t>
            </a:r>
            <a:r>
              <a:rPr lang="en"/>
              <a:t> to require it.  And many big tech companies are advocating to define it, in order to control the industry.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pic>
        <p:nvPicPr>
          <p:cNvPr id="11" name="Google Shape;11;p2"/>
          <p:cNvPicPr preferRelativeResize="0"/>
          <p:nvPr/>
        </p:nvPicPr>
        <p:blipFill>
          <a:blip r:embed="rId2">
            <a:alphaModFix/>
          </a:blip>
          <a:stretch>
            <a:fillRect/>
          </a:stretch>
        </p:blipFill>
        <p:spPr>
          <a:xfrm>
            <a:off x="1354" y="0"/>
            <a:ext cx="9141293" cy="5143501"/>
          </a:xfrm>
          <a:prstGeom prst="rect">
            <a:avLst/>
          </a:prstGeom>
          <a:noFill/>
          <a:ln>
            <a:noFill/>
          </a:ln>
        </p:spPr>
      </p:pic>
      <p:sp>
        <p:nvSpPr>
          <p:cNvPr id="12" name="Google Shape;12;p2"/>
          <p:cNvSpPr txBox="1"/>
          <p:nvPr>
            <p:ph type="ctrTitle"/>
          </p:nvPr>
        </p:nvSpPr>
        <p:spPr>
          <a:xfrm>
            <a:off x="311700" y="2910650"/>
            <a:ext cx="8520600" cy="13707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402617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EFEFEF"/>
              </a:buClr>
              <a:buSzPts val="2800"/>
              <a:buNone/>
              <a:defRPr sz="2800">
                <a:solidFill>
                  <a:srgbClr val="EFEFE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5" name="Google Shape;15;p2"/>
          <p:cNvPicPr preferRelativeResize="0"/>
          <p:nvPr/>
        </p:nvPicPr>
        <p:blipFill>
          <a:blip r:embed="rId3">
            <a:alphaModFix/>
          </a:blip>
          <a:stretch>
            <a:fillRect/>
          </a:stretch>
        </p:blipFill>
        <p:spPr>
          <a:xfrm>
            <a:off x="7532625" y="-5"/>
            <a:ext cx="1231475" cy="1874200"/>
          </a:xfrm>
          <a:prstGeom prst="rect">
            <a:avLst/>
          </a:prstGeom>
          <a:noFill/>
          <a:ln>
            <a:noFill/>
          </a:ln>
        </p:spPr>
      </p:pic>
      <p:sp>
        <p:nvSpPr>
          <p:cNvPr id="16" name="Google Shape;16;p2"/>
          <p:cNvSpPr/>
          <p:nvPr/>
        </p:nvSpPr>
        <p:spPr>
          <a:xfrm>
            <a:off x="9700" y="3174200"/>
            <a:ext cx="9144000" cy="1261800"/>
          </a:xfrm>
          <a:prstGeom prst="rect">
            <a:avLst/>
          </a:prstGeom>
          <a:solidFill>
            <a:srgbClr val="041E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3" name="Google Shape;53;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365687" y="4586825"/>
            <a:ext cx="548700" cy="393600"/>
          </a:xfrm>
          <a:prstGeom prst="rect">
            <a:avLst/>
          </a:prstGeom>
        </p:spPr>
        <p:txBody>
          <a:bodyPr anchorCtr="0" anchor="ctr" bIns="91425" lIns="91425" spcFirstLastPara="1" rIns="91425" wrap="square" tIns="91425">
            <a:normAutofit/>
          </a:bodyPr>
          <a:lstStyle>
            <a:lvl1pPr lvl="0">
              <a:buNone/>
              <a:defRPr>
                <a:solidFill>
                  <a:schemeClr val="lt2"/>
                </a:solidFill>
              </a:defRPr>
            </a:lvl1pPr>
            <a:lvl2pPr lvl="1">
              <a:buNone/>
              <a:defRPr>
                <a:solidFill>
                  <a:schemeClr val="lt2"/>
                </a:solidFill>
              </a:defRPr>
            </a:lvl2pPr>
            <a:lvl3pPr lvl="2">
              <a:buNone/>
              <a:defRPr>
                <a:solidFill>
                  <a:schemeClr val="lt2"/>
                </a:solidFill>
              </a:defRPr>
            </a:lvl3pPr>
            <a:lvl4pPr lvl="3">
              <a:buNone/>
              <a:defRPr>
                <a:solidFill>
                  <a:schemeClr val="lt2"/>
                </a:solidFill>
              </a:defRPr>
            </a:lvl4pPr>
            <a:lvl5pPr lvl="4">
              <a:buNone/>
              <a:defRPr>
                <a:solidFill>
                  <a:schemeClr val="lt2"/>
                </a:solidFill>
              </a:defRPr>
            </a:lvl5pPr>
            <a:lvl6pPr lvl="5">
              <a:buNone/>
              <a:defRPr>
                <a:solidFill>
                  <a:schemeClr val="lt2"/>
                </a:solidFill>
              </a:defRPr>
            </a:lvl6pPr>
            <a:lvl7pPr lvl="6">
              <a:buNone/>
              <a:defRPr>
                <a:solidFill>
                  <a:schemeClr val="lt2"/>
                </a:solidFill>
              </a:defRPr>
            </a:lvl7pPr>
            <a:lvl8pPr lvl="7">
              <a:buNone/>
              <a:defRPr>
                <a:solidFill>
                  <a:schemeClr val="lt2"/>
                </a:solidFill>
              </a:defRPr>
            </a:lvl8pPr>
            <a:lvl9pPr lvl="8">
              <a:buNone/>
              <a:defRPr>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p:nvPr/>
        </p:nvSpPr>
        <p:spPr>
          <a:xfrm flipH="1">
            <a:off x="4181900" y="2957513"/>
            <a:ext cx="4659300" cy="18810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8"/>
          <p:cNvSpPr/>
          <p:nvPr/>
        </p:nvSpPr>
        <p:spPr>
          <a:xfrm>
            <a:off x="300925" y="1912275"/>
            <a:ext cx="8561700" cy="1359000"/>
          </a:xfrm>
          <a:prstGeom prst="rect">
            <a:avLst/>
          </a:prstGeom>
          <a:solidFill>
            <a:srgbClr val="001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8"/>
          <p:cNvSpPr txBox="1"/>
          <p:nvPr>
            <p:ph type="title"/>
          </p:nvPr>
        </p:nvSpPr>
        <p:spPr>
          <a:xfrm>
            <a:off x="490250" y="1912275"/>
            <a:ext cx="6367800" cy="1359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2"/>
              </a:buClr>
              <a:buSzPts val="4800"/>
              <a:buNone/>
              <a:defRPr sz="4800">
                <a:solidFill>
                  <a:schemeClr val="lt2"/>
                </a:solidFill>
              </a:defRPr>
            </a:lvl1pPr>
            <a:lvl2pPr lvl="1">
              <a:spcBef>
                <a:spcPts val="0"/>
              </a:spcBef>
              <a:spcAft>
                <a:spcPts val="0"/>
              </a:spcAft>
              <a:buClr>
                <a:schemeClr val="lt2"/>
              </a:buClr>
              <a:buSzPts val="4800"/>
              <a:buNone/>
              <a:defRPr sz="4800">
                <a:solidFill>
                  <a:schemeClr val="lt2"/>
                </a:solidFill>
              </a:defRPr>
            </a:lvl2pPr>
            <a:lvl3pPr lvl="2">
              <a:spcBef>
                <a:spcPts val="0"/>
              </a:spcBef>
              <a:spcAft>
                <a:spcPts val="0"/>
              </a:spcAft>
              <a:buClr>
                <a:schemeClr val="lt2"/>
              </a:buClr>
              <a:buSzPts val="4800"/>
              <a:buNone/>
              <a:defRPr sz="4800">
                <a:solidFill>
                  <a:schemeClr val="lt2"/>
                </a:solidFill>
              </a:defRPr>
            </a:lvl3pPr>
            <a:lvl4pPr lvl="3">
              <a:spcBef>
                <a:spcPts val="0"/>
              </a:spcBef>
              <a:spcAft>
                <a:spcPts val="0"/>
              </a:spcAft>
              <a:buClr>
                <a:schemeClr val="lt2"/>
              </a:buClr>
              <a:buSzPts val="4800"/>
              <a:buNone/>
              <a:defRPr sz="4800">
                <a:solidFill>
                  <a:schemeClr val="lt2"/>
                </a:solidFill>
              </a:defRPr>
            </a:lvl4pPr>
            <a:lvl5pPr lvl="4">
              <a:spcBef>
                <a:spcPts val="0"/>
              </a:spcBef>
              <a:spcAft>
                <a:spcPts val="0"/>
              </a:spcAft>
              <a:buClr>
                <a:schemeClr val="lt2"/>
              </a:buClr>
              <a:buSzPts val="4800"/>
              <a:buNone/>
              <a:defRPr sz="4800">
                <a:solidFill>
                  <a:schemeClr val="lt2"/>
                </a:solidFill>
              </a:defRPr>
            </a:lvl5pPr>
            <a:lvl6pPr lvl="5">
              <a:spcBef>
                <a:spcPts val="0"/>
              </a:spcBef>
              <a:spcAft>
                <a:spcPts val="0"/>
              </a:spcAft>
              <a:buClr>
                <a:schemeClr val="lt2"/>
              </a:buClr>
              <a:buSzPts val="4800"/>
              <a:buNone/>
              <a:defRPr sz="4800">
                <a:solidFill>
                  <a:schemeClr val="lt2"/>
                </a:solidFill>
              </a:defRPr>
            </a:lvl6pPr>
            <a:lvl7pPr lvl="6">
              <a:spcBef>
                <a:spcPts val="0"/>
              </a:spcBef>
              <a:spcAft>
                <a:spcPts val="0"/>
              </a:spcAft>
              <a:buClr>
                <a:schemeClr val="lt2"/>
              </a:buClr>
              <a:buSzPts val="4800"/>
              <a:buNone/>
              <a:defRPr sz="4800">
                <a:solidFill>
                  <a:schemeClr val="lt2"/>
                </a:solidFill>
              </a:defRPr>
            </a:lvl7pPr>
            <a:lvl8pPr lvl="7">
              <a:spcBef>
                <a:spcPts val="0"/>
              </a:spcBef>
              <a:spcAft>
                <a:spcPts val="0"/>
              </a:spcAft>
              <a:buClr>
                <a:schemeClr val="lt2"/>
              </a:buClr>
              <a:buSzPts val="4800"/>
              <a:buNone/>
              <a:defRPr sz="4800">
                <a:solidFill>
                  <a:schemeClr val="lt2"/>
                </a:solidFill>
              </a:defRPr>
            </a:lvl8pPr>
            <a:lvl9pPr lvl="8">
              <a:spcBef>
                <a:spcPts val="0"/>
              </a:spcBef>
              <a:spcAft>
                <a:spcPts val="0"/>
              </a:spcAft>
              <a:buClr>
                <a:schemeClr val="lt2"/>
              </a:buClr>
              <a:buSzPts val="4800"/>
              <a:buNone/>
              <a:defRPr sz="4800">
                <a:solidFill>
                  <a:schemeClr val="lt2"/>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4" name="Google Shape;44;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5" name="Google Shape;45;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6" name="Google Shape;4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9" name="Google Shape;4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8"/>
            <a:ext cx="9144000" cy="5143493"/>
          </a:xfrm>
          <a:prstGeom prst="rect">
            <a:avLst/>
          </a:prstGeom>
          <a:noFill/>
          <a:ln>
            <a:noFill/>
          </a:ln>
        </p:spPr>
      </p:pic>
      <p:sp>
        <p:nvSpPr>
          <p:cNvPr id="7" name="Google Shape;7;p1"/>
          <p:cNvSpPr txBox="1"/>
          <p:nvPr>
            <p:ph type="title"/>
          </p:nvPr>
        </p:nvSpPr>
        <p:spPr>
          <a:xfrm>
            <a:off x="457200" y="445025"/>
            <a:ext cx="8229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1pPr>
            <a:lvl2pPr lvl="1">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lvl="2">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lvl="3">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lvl="4">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lvl="5">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lvl="6">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lvl="7">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lvl="8">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p:txBody>
      </p:sp>
      <p:sp>
        <p:nvSpPr>
          <p:cNvPr id="8" name="Google Shape;8;p1"/>
          <p:cNvSpPr txBox="1"/>
          <p:nvPr>
            <p:ph idx="1" type="body"/>
          </p:nvPr>
        </p:nvSpPr>
        <p:spPr>
          <a:xfrm>
            <a:off x="457200" y="1152475"/>
            <a:ext cx="8229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indent="-317500" lvl="1" marL="914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3"/>
          <p:cNvSpPr/>
          <p:nvPr/>
        </p:nvSpPr>
        <p:spPr>
          <a:xfrm>
            <a:off x="1729200" y="0"/>
            <a:ext cx="5685600" cy="31818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txBox="1"/>
          <p:nvPr>
            <p:ph idx="1" type="subTitle"/>
          </p:nvPr>
        </p:nvSpPr>
        <p:spPr>
          <a:xfrm>
            <a:off x="311700" y="3412300"/>
            <a:ext cx="8520600" cy="631800"/>
          </a:xfrm>
          <a:prstGeom prst="rect">
            <a:avLst/>
          </a:prstGeom>
        </p:spPr>
        <p:txBody>
          <a:bodyPr anchorCtr="0" anchor="t" bIns="0" lIns="0" spcFirstLastPara="1" rIns="0" wrap="square" tIns="0">
            <a:normAutofit fontScale="47500"/>
          </a:bodyPr>
          <a:lstStyle/>
          <a:p>
            <a:pPr indent="0" lvl="0" marL="0" rtl="0" algn="ctr">
              <a:lnSpc>
                <a:spcPct val="115000"/>
              </a:lnSpc>
              <a:spcBef>
                <a:spcPts val="0"/>
              </a:spcBef>
              <a:spcAft>
                <a:spcPts val="0"/>
              </a:spcAft>
              <a:buNone/>
            </a:pPr>
            <a:r>
              <a:rPr lang="en"/>
              <a:t>Wilhelmina Randtke, Head of Libraries Technologies and Systems, Georgia Southern University Libraries</a:t>
            </a:r>
            <a:endParaRPr/>
          </a:p>
          <a:p>
            <a:pPr indent="0" lvl="0" marL="0" rtl="0" algn="ctr">
              <a:lnSpc>
                <a:spcPct val="115000"/>
              </a:lnSpc>
              <a:spcBef>
                <a:spcPts val="0"/>
              </a:spcBef>
              <a:spcAft>
                <a:spcPts val="0"/>
              </a:spcAft>
              <a:buNone/>
            </a:pPr>
            <a:r>
              <a:rPr lang="en"/>
              <a:t>Code4Lib Conference 2024</a:t>
            </a:r>
            <a:r>
              <a:rPr lang="en"/>
              <a:t>, May 15, 2024, Ann Arbor, Michigan</a:t>
            </a:r>
            <a:endParaRPr/>
          </a:p>
        </p:txBody>
      </p:sp>
      <p:sp>
        <p:nvSpPr>
          <p:cNvPr id="62" name="Google Shape;62;p13"/>
          <p:cNvSpPr/>
          <p:nvPr/>
        </p:nvSpPr>
        <p:spPr>
          <a:xfrm>
            <a:off x="1729200" y="4438025"/>
            <a:ext cx="5685600" cy="7056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txBox="1"/>
          <p:nvPr>
            <p:ph type="ctrTitle"/>
          </p:nvPr>
        </p:nvSpPr>
        <p:spPr>
          <a:xfrm>
            <a:off x="1729200" y="1439225"/>
            <a:ext cx="5685600" cy="1272300"/>
          </a:xfrm>
          <a:prstGeom prst="rect">
            <a:avLst/>
          </a:prstGeom>
          <a:noFill/>
          <a:effectLst>
            <a:outerShdw blurRad="257175" rotWithShape="0" algn="bl">
              <a:schemeClr val="lt2"/>
            </a:outerShdw>
          </a:effectLst>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4022">
                <a:solidFill>
                  <a:srgbClr val="041E42"/>
                </a:solidFill>
              </a:rPr>
              <a:t>Exploring the flip side of Explainable AI:</a:t>
            </a:r>
            <a:endParaRPr sz="4022">
              <a:solidFill>
                <a:srgbClr val="041E42"/>
              </a:solidFill>
            </a:endParaRPr>
          </a:p>
          <a:p>
            <a:pPr indent="0" lvl="0" marL="0" rtl="0" algn="r">
              <a:spcBef>
                <a:spcPts val="0"/>
              </a:spcBef>
              <a:spcAft>
                <a:spcPts val="0"/>
              </a:spcAft>
              <a:buNone/>
            </a:pPr>
            <a:r>
              <a:rPr lang="en" sz="2800">
                <a:solidFill>
                  <a:srgbClr val="041E42"/>
                </a:solidFill>
              </a:rPr>
              <a:t>Unexplained expert systems and cultural acceptance for the unexplained</a:t>
            </a:r>
            <a:endParaRPr sz="2800">
              <a:solidFill>
                <a:srgbClr val="041E4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2"/>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2" name="Google Shape;122;p2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Machine learning is good at making a prediction, and bad at giving an explanation of why it did what it did.</a:t>
            </a:r>
            <a:endParaRPr/>
          </a:p>
        </p:txBody>
      </p:sp>
      <p:sp>
        <p:nvSpPr>
          <p:cNvPr id="123" name="Google Shape;123;p2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24" name="Google Shape;124;p22"/>
          <p:cNvSpPr/>
          <p:nvPr/>
        </p:nvSpPr>
        <p:spPr>
          <a:xfrm>
            <a:off x="0" y="3050"/>
            <a:ext cx="9144000" cy="508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id="125" name="Google Shape;125;p22"/>
          <p:cNvPicPr preferRelativeResize="0"/>
          <p:nvPr/>
        </p:nvPicPr>
        <p:blipFill>
          <a:blip r:embed="rId3">
            <a:alphaModFix/>
          </a:blip>
          <a:stretch>
            <a:fillRect/>
          </a:stretch>
        </p:blipFill>
        <p:spPr>
          <a:xfrm>
            <a:off x="0" y="157643"/>
            <a:ext cx="9144000" cy="4675815"/>
          </a:xfrm>
          <a:prstGeom prst="rect">
            <a:avLst/>
          </a:prstGeom>
          <a:noFill/>
          <a:ln>
            <a:noFill/>
          </a:ln>
        </p:spPr>
      </p:pic>
      <p:sp>
        <p:nvSpPr>
          <p:cNvPr id="126" name="Google Shape;126;p22"/>
          <p:cNvSpPr txBox="1"/>
          <p:nvPr/>
        </p:nvSpPr>
        <p:spPr>
          <a:xfrm>
            <a:off x="2350" y="4853950"/>
            <a:ext cx="9204300" cy="2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Nunito"/>
                <a:ea typeface="Nunito"/>
                <a:cs typeface="Nunito"/>
                <a:sym typeface="Nunito"/>
              </a:rPr>
              <a:t>Diagram from:  Artificial Intelligence:  An Accountability Framework for Federal Agencies and Other Entities, Government Accountability Office (GAO) (June 2021).</a:t>
            </a:r>
            <a:endParaRPr sz="900">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3"/>
          <p:cNvSpPr txBox="1"/>
          <p:nvPr>
            <p:ph type="title"/>
          </p:nvPr>
        </p:nvSpPr>
        <p:spPr>
          <a:xfrm>
            <a:off x="490250" y="1912275"/>
            <a:ext cx="8351700" cy="135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Machine Learning…</a:t>
            </a:r>
            <a:endParaRPr/>
          </a:p>
          <a:p>
            <a:pPr indent="0" lvl="0" marL="0" rtl="0" algn="r">
              <a:spcBef>
                <a:spcPts val="0"/>
              </a:spcBef>
              <a:spcAft>
                <a:spcPts val="0"/>
              </a:spcAft>
              <a:buNone/>
            </a:pPr>
            <a:r>
              <a:rPr lang="en"/>
              <a:t>…not so new</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4"/>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Machine Learning toolkits: </a:t>
            </a:r>
            <a:r>
              <a:rPr lang="en" sz="2688"/>
              <a:t>Dates of public release</a:t>
            </a:r>
            <a:endParaRPr sz="2688"/>
          </a:p>
        </p:txBody>
      </p:sp>
      <p:sp>
        <p:nvSpPr>
          <p:cNvPr id="137" name="Google Shape;137;p24"/>
          <p:cNvSpPr txBox="1"/>
          <p:nvPr>
            <p:ph idx="1" type="body"/>
          </p:nvPr>
        </p:nvSpPr>
        <p:spPr>
          <a:xfrm>
            <a:off x="311700" y="1152475"/>
            <a:ext cx="3999900" cy="3677400"/>
          </a:xfrm>
          <a:prstGeom prst="rect">
            <a:avLst/>
          </a:prstGeom>
        </p:spPr>
        <p:txBody>
          <a:bodyPr anchorCtr="0" anchor="t" bIns="91425" lIns="91425" spcFirstLastPara="1" rIns="91425" wrap="square" tIns="91425">
            <a:normAutofit fontScale="62500" lnSpcReduction="20000"/>
          </a:bodyPr>
          <a:lstStyle/>
          <a:p>
            <a:pPr indent="-311943" lvl="0" marL="457200" rtl="0" algn="l">
              <a:spcBef>
                <a:spcPts val="0"/>
              </a:spcBef>
              <a:spcAft>
                <a:spcPts val="0"/>
              </a:spcAft>
              <a:buClr>
                <a:schemeClr val="dk1"/>
              </a:buClr>
              <a:buSzPct val="100000"/>
              <a:buFont typeface="Montserrat"/>
              <a:buChar char="●"/>
            </a:pPr>
            <a:r>
              <a:rPr lang="en" sz="2100">
                <a:solidFill>
                  <a:schemeClr val="dk1"/>
                </a:solidFill>
                <a:latin typeface="Montserrat"/>
                <a:ea typeface="Montserrat"/>
                <a:cs typeface="Montserrat"/>
                <a:sym typeface="Montserrat"/>
              </a:rPr>
              <a:t>WEKA:</a:t>
            </a:r>
            <a:endParaRPr sz="2100">
              <a:solidFill>
                <a:schemeClr val="dk1"/>
              </a:solidFill>
              <a:latin typeface="Montserrat"/>
              <a:ea typeface="Montserrat"/>
              <a:cs typeface="Montserrat"/>
              <a:sym typeface="Montserrat"/>
            </a:endParaRPr>
          </a:p>
          <a:p>
            <a:pPr indent="-311943" lvl="1" marL="914400" rtl="0" algn="l">
              <a:spcBef>
                <a:spcPts val="0"/>
              </a:spcBef>
              <a:spcAft>
                <a:spcPts val="0"/>
              </a:spcAft>
              <a:buClr>
                <a:schemeClr val="dk1"/>
              </a:buClr>
              <a:buSzPct val="100000"/>
              <a:buFont typeface="Montserrat"/>
              <a:buChar char="○"/>
            </a:pPr>
            <a:r>
              <a:rPr lang="en" sz="2100">
                <a:solidFill>
                  <a:schemeClr val="dk1"/>
                </a:solidFill>
                <a:latin typeface="Montserrat"/>
                <a:ea typeface="Montserrat"/>
                <a:cs typeface="Montserrat"/>
                <a:sym typeface="Montserrat"/>
              </a:rPr>
              <a:t>(</a:t>
            </a:r>
            <a:r>
              <a:rPr lang="en" sz="2100">
                <a:solidFill>
                  <a:schemeClr val="dk1"/>
                </a:solidFill>
                <a:latin typeface="Montserrat"/>
                <a:ea typeface="Montserrat"/>
                <a:cs typeface="Montserrat"/>
                <a:sym typeface="Montserrat"/>
              </a:rPr>
              <a:t>Waikato Environment for Knowledge Analysis)</a:t>
            </a:r>
            <a:endParaRPr sz="2100">
              <a:solidFill>
                <a:schemeClr val="dk1"/>
              </a:solidFill>
              <a:latin typeface="Montserrat"/>
              <a:ea typeface="Montserrat"/>
              <a:cs typeface="Montserrat"/>
              <a:sym typeface="Montserrat"/>
            </a:endParaRPr>
          </a:p>
          <a:p>
            <a:pPr indent="-311943" lvl="1" marL="914400" rtl="0" algn="l">
              <a:spcBef>
                <a:spcPts val="0"/>
              </a:spcBef>
              <a:spcAft>
                <a:spcPts val="0"/>
              </a:spcAft>
              <a:buClr>
                <a:schemeClr val="dk1"/>
              </a:buClr>
              <a:buSzPct val="100000"/>
              <a:buFont typeface="Montserrat"/>
              <a:buChar char="○"/>
            </a:pPr>
            <a:r>
              <a:rPr lang="en" sz="2100">
                <a:solidFill>
                  <a:schemeClr val="dk1"/>
                </a:solidFill>
                <a:latin typeface="Montserrat"/>
                <a:ea typeface="Montserrat"/>
                <a:cs typeface="Montserrat"/>
                <a:sym typeface="Montserrat"/>
              </a:rPr>
              <a:t>e</a:t>
            </a:r>
            <a:r>
              <a:rPr lang="en" sz="2100">
                <a:solidFill>
                  <a:schemeClr val="dk1"/>
                </a:solidFill>
                <a:latin typeface="Montserrat"/>
                <a:ea typeface="Montserrat"/>
                <a:cs typeface="Montserrat"/>
                <a:sym typeface="Montserrat"/>
              </a:rPr>
              <a:t>stablished circa 1997</a:t>
            </a:r>
            <a:endParaRPr sz="2100">
              <a:solidFill>
                <a:schemeClr val="dk1"/>
              </a:solidFill>
              <a:latin typeface="Montserrat"/>
              <a:ea typeface="Montserrat"/>
              <a:cs typeface="Montserrat"/>
              <a:sym typeface="Montserrat"/>
            </a:endParaRPr>
          </a:p>
          <a:p>
            <a:pPr indent="-311943" lvl="0" marL="457200" rtl="0" algn="l">
              <a:spcBef>
                <a:spcPts val="0"/>
              </a:spcBef>
              <a:spcAft>
                <a:spcPts val="0"/>
              </a:spcAft>
              <a:buClr>
                <a:schemeClr val="dk1"/>
              </a:buClr>
              <a:buSzPct val="100000"/>
              <a:buFont typeface="Montserrat"/>
              <a:buChar char="●"/>
            </a:pPr>
            <a:r>
              <a:rPr lang="en" sz="2100">
                <a:solidFill>
                  <a:schemeClr val="dk1"/>
                </a:solidFill>
                <a:latin typeface="Montserrat"/>
                <a:ea typeface="Montserrat"/>
                <a:cs typeface="Montserrat"/>
                <a:sym typeface="Montserrat"/>
              </a:rPr>
              <a:t>MALLET</a:t>
            </a:r>
            <a:endParaRPr sz="2100">
              <a:solidFill>
                <a:schemeClr val="dk1"/>
              </a:solidFill>
              <a:latin typeface="Montserrat"/>
              <a:ea typeface="Montserrat"/>
              <a:cs typeface="Montserrat"/>
              <a:sym typeface="Montserrat"/>
            </a:endParaRPr>
          </a:p>
          <a:p>
            <a:pPr indent="-311943" lvl="1" marL="914400" rtl="0" algn="l">
              <a:spcBef>
                <a:spcPts val="0"/>
              </a:spcBef>
              <a:spcAft>
                <a:spcPts val="0"/>
              </a:spcAft>
              <a:buClr>
                <a:schemeClr val="dk1"/>
              </a:buClr>
              <a:buSzPct val="100000"/>
              <a:buFont typeface="Montserrat"/>
              <a:buChar char="○"/>
            </a:pPr>
            <a:r>
              <a:rPr lang="en" sz="2100">
                <a:solidFill>
                  <a:schemeClr val="dk1"/>
                </a:solidFill>
                <a:latin typeface="Montserrat"/>
                <a:ea typeface="Montserrat"/>
                <a:cs typeface="Montserrat"/>
                <a:sym typeface="Montserrat"/>
              </a:rPr>
              <a:t>(</a:t>
            </a:r>
            <a:r>
              <a:rPr lang="en" sz="2100">
                <a:solidFill>
                  <a:schemeClr val="dk1"/>
                </a:solidFill>
                <a:latin typeface="Montserrat"/>
                <a:ea typeface="Montserrat"/>
                <a:cs typeface="Montserrat"/>
                <a:sym typeface="Montserrat"/>
              </a:rPr>
              <a:t>Machine Learning for Language Toolkit)</a:t>
            </a:r>
            <a:endParaRPr sz="2100">
              <a:solidFill>
                <a:schemeClr val="dk1"/>
              </a:solidFill>
              <a:latin typeface="Montserrat"/>
              <a:ea typeface="Montserrat"/>
              <a:cs typeface="Montserrat"/>
              <a:sym typeface="Montserrat"/>
            </a:endParaRPr>
          </a:p>
          <a:p>
            <a:pPr indent="-311943" lvl="1" marL="914400" rtl="0" algn="l">
              <a:spcBef>
                <a:spcPts val="0"/>
              </a:spcBef>
              <a:spcAft>
                <a:spcPts val="0"/>
              </a:spcAft>
              <a:buClr>
                <a:schemeClr val="dk1"/>
              </a:buClr>
              <a:buSzPct val="100000"/>
              <a:buFont typeface="Montserrat"/>
              <a:buChar char="○"/>
            </a:pPr>
            <a:r>
              <a:rPr lang="en" sz="2100">
                <a:solidFill>
                  <a:schemeClr val="dk1"/>
                </a:solidFill>
                <a:latin typeface="Montserrat"/>
                <a:ea typeface="Montserrat"/>
                <a:cs typeface="Montserrat"/>
                <a:sym typeface="Montserrat"/>
              </a:rPr>
              <a:t>established circa 2002</a:t>
            </a:r>
            <a:endParaRPr sz="2100">
              <a:solidFill>
                <a:schemeClr val="dk1"/>
              </a:solidFill>
              <a:latin typeface="Montserrat"/>
              <a:ea typeface="Montserrat"/>
              <a:cs typeface="Montserrat"/>
              <a:sym typeface="Montserrat"/>
            </a:endParaRPr>
          </a:p>
          <a:p>
            <a:pPr indent="-311943" lvl="0" marL="457200" rtl="0" algn="l">
              <a:spcBef>
                <a:spcPts val="0"/>
              </a:spcBef>
              <a:spcAft>
                <a:spcPts val="0"/>
              </a:spcAft>
              <a:buClr>
                <a:schemeClr val="dk1"/>
              </a:buClr>
              <a:buSzPct val="100000"/>
              <a:buFont typeface="Montserrat"/>
              <a:buChar char="●"/>
            </a:pPr>
            <a:r>
              <a:rPr lang="en" sz="2100">
                <a:solidFill>
                  <a:schemeClr val="dk1"/>
                </a:solidFill>
                <a:latin typeface="Montserrat"/>
                <a:ea typeface="Montserrat"/>
                <a:cs typeface="Montserrat"/>
                <a:sym typeface="Montserrat"/>
              </a:rPr>
              <a:t>OpenNLP</a:t>
            </a:r>
            <a:endParaRPr sz="2100">
              <a:solidFill>
                <a:schemeClr val="dk1"/>
              </a:solidFill>
              <a:latin typeface="Montserrat"/>
              <a:ea typeface="Montserrat"/>
              <a:cs typeface="Montserrat"/>
              <a:sym typeface="Montserrat"/>
            </a:endParaRPr>
          </a:p>
          <a:p>
            <a:pPr indent="-311943" lvl="1" marL="914400" rtl="0" algn="l">
              <a:spcBef>
                <a:spcPts val="0"/>
              </a:spcBef>
              <a:spcAft>
                <a:spcPts val="0"/>
              </a:spcAft>
              <a:buClr>
                <a:schemeClr val="dk1"/>
              </a:buClr>
              <a:buSzPct val="100000"/>
              <a:buFont typeface="Montserrat"/>
              <a:buChar char="○"/>
            </a:pPr>
            <a:r>
              <a:rPr lang="en" sz="2100">
                <a:solidFill>
                  <a:schemeClr val="dk1"/>
                </a:solidFill>
                <a:latin typeface="Montserrat"/>
                <a:ea typeface="Montserrat"/>
                <a:cs typeface="Montserrat"/>
                <a:sym typeface="Montserrat"/>
              </a:rPr>
              <a:t>established circa 2004</a:t>
            </a:r>
            <a:endParaRPr sz="2100">
              <a:solidFill>
                <a:schemeClr val="dk1"/>
              </a:solidFill>
              <a:latin typeface="Montserrat"/>
              <a:ea typeface="Montserrat"/>
              <a:cs typeface="Montserrat"/>
              <a:sym typeface="Montserrat"/>
            </a:endParaRPr>
          </a:p>
          <a:p>
            <a:pPr indent="-311943" lvl="0" marL="457200" rtl="0" algn="l">
              <a:spcBef>
                <a:spcPts val="0"/>
              </a:spcBef>
              <a:spcAft>
                <a:spcPts val="0"/>
              </a:spcAft>
              <a:buClr>
                <a:schemeClr val="dk1"/>
              </a:buClr>
              <a:buSzPct val="100000"/>
              <a:buFont typeface="Montserrat"/>
              <a:buChar char="●"/>
            </a:pPr>
            <a:r>
              <a:rPr lang="en" sz="2100">
                <a:solidFill>
                  <a:schemeClr val="dk1"/>
                </a:solidFill>
                <a:latin typeface="Montserrat"/>
                <a:ea typeface="Montserrat"/>
                <a:cs typeface="Montserrat"/>
                <a:sym typeface="Montserrat"/>
              </a:rPr>
              <a:t>GATE:</a:t>
            </a:r>
            <a:endParaRPr sz="2100">
              <a:solidFill>
                <a:schemeClr val="dk1"/>
              </a:solidFill>
              <a:latin typeface="Montserrat"/>
              <a:ea typeface="Montserrat"/>
              <a:cs typeface="Montserrat"/>
              <a:sym typeface="Montserrat"/>
            </a:endParaRPr>
          </a:p>
          <a:p>
            <a:pPr indent="-311943" lvl="1" marL="914400" rtl="0" algn="l">
              <a:spcBef>
                <a:spcPts val="0"/>
              </a:spcBef>
              <a:spcAft>
                <a:spcPts val="0"/>
              </a:spcAft>
              <a:buClr>
                <a:schemeClr val="dk1"/>
              </a:buClr>
              <a:buSzPct val="100000"/>
              <a:buFont typeface="Montserrat"/>
              <a:buChar char="○"/>
            </a:pPr>
            <a:r>
              <a:rPr lang="en" sz="2100">
                <a:solidFill>
                  <a:schemeClr val="dk1"/>
                </a:solidFill>
                <a:latin typeface="Montserrat"/>
                <a:ea typeface="Montserrat"/>
                <a:cs typeface="Montserrat"/>
                <a:sym typeface="Montserrat"/>
              </a:rPr>
              <a:t>(General Architecture for Text Engineering)</a:t>
            </a:r>
            <a:endParaRPr sz="2100">
              <a:solidFill>
                <a:schemeClr val="dk1"/>
              </a:solidFill>
              <a:latin typeface="Montserrat"/>
              <a:ea typeface="Montserrat"/>
              <a:cs typeface="Montserrat"/>
              <a:sym typeface="Montserrat"/>
            </a:endParaRPr>
          </a:p>
          <a:p>
            <a:pPr indent="-311943" lvl="1" marL="914400" rtl="0" algn="l">
              <a:spcBef>
                <a:spcPts val="0"/>
              </a:spcBef>
              <a:spcAft>
                <a:spcPts val="0"/>
              </a:spcAft>
              <a:buClr>
                <a:schemeClr val="dk1"/>
              </a:buClr>
              <a:buSzPct val="100000"/>
              <a:buFont typeface="Montserrat"/>
              <a:buChar char="○"/>
            </a:pPr>
            <a:r>
              <a:rPr lang="en" sz="2100">
                <a:solidFill>
                  <a:schemeClr val="dk1"/>
                </a:solidFill>
                <a:latin typeface="Montserrat"/>
                <a:ea typeface="Montserrat"/>
                <a:cs typeface="Montserrat"/>
                <a:sym typeface="Montserrat"/>
              </a:rPr>
              <a:t>established circa 1995</a:t>
            </a:r>
            <a:endParaRPr sz="2100">
              <a:solidFill>
                <a:schemeClr val="dk1"/>
              </a:solidFill>
              <a:latin typeface="Montserrat"/>
              <a:ea typeface="Montserrat"/>
              <a:cs typeface="Montserrat"/>
              <a:sym typeface="Montserrat"/>
            </a:endParaRPr>
          </a:p>
          <a:p>
            <a:pPr indent="-311943" lvl="0" marL="457200" rtl="0" algn="l">
              <a:spcBef>
                <a:spcPts val="0"/>
              </a:spcBef>
              <a:spcAft>
                <a:spcPts val="0"/>
              </a:spcAft>
              <a:buClr>
                <a:schemeClr val="dk1"/>
              </a:buClr>
              <a:buSzPct val="100000"/>
              <a:buFont typeface="Montserrat"/>
              <a:buChar char="●"/>
            </a:pPr>
            <a:r>
              <a:rPr lang="en" sz="2100">
                <a:solidFill>
                  <a:schemeClr val="dk1"/>
                </a:solidFill>
                <a:latin typeface="Montserrat"/>
                <a:ea typeface="Montserrat"/>
                <a:cs typeface="Montserrat"/>
                <a:sym typeface="Montserrat"/>
              </a:rPr>
              <a:t>RapidMiner</a:t>
            </a:r>
            <a:endParaRPr sz="2100">
              <a:solidFill>
                <a:schemeClr val="dk1"/>
              </a:solidFill>
              <a:latin typeface="Montserrat"/>
              <a:ea typeface="Montserrat"/>
              <a:cs typeface="Montserrat"/>
              <a:sym typeface="Montserrat"/>
            </a:endParaRPr>
          </a:p>
          <a:p>
            <a:pPr indent="-311943" lvl="1" marL="914400" rtl="0" algn="l">
              <a:spcBef>
                <a:spcPts val="0"/>
              </a:spcBef>
              <a:spcAft>
                <a:spcPts val="0"/>
              </a:spcAft>
              <a:buClr>
                <a:schemeClr val="dk1"/>
              </a:buClr>
              <a:buSzPct val="100000"/>
              <a:buFont typeface="Montserrat"/>
              <a:buChar char="○"/>
            </a:pPr>
            <a:r>
              <a:rPr lang="en" sz="2100">
                <a:solidFill>
                  <a:schemeClr val="dk1"/>
                </a:solidFill>
                <a:latin typeface="Montserrat"/>
                <a:ea typeface="Montserrat"/>
                <a:cs typeface="Montserrat"/>
                <a:sym typeface="Montserrat"/>
              </a:rPr>
              <a:t>(formerly called Yet Another Learning Environment)</a:t>
            </a:r>
            <a:endParaRPr sz="2100">
              <a:solidFill>
                <a:schemeClr val="dk1"/>
              </a:solidFill>
              <a:latin typeface="Montserrat"/>
              <a:ea typeface="Montserrat"/>
              <a:cs typeface="Montserrat"/>
              <a:sym typeface="Montserrat"/>
            </a:endParaRPr>
          </a:p>
          <a:p>
            <a:pPr indent="-311943" lvl="1" marL="914400" rtl="0" algn="l">
              <a:spcBef>
                <a:spcPts val="0"/>
              </a:spcBef>
              <a:spcAft>
                <a:spcPts val="0"/>
              </a:spcAft>
              <a:buClr>
                <a:schemeClr val="dk1"/>
              </a:buClr>
              <a:buSzPct val="100000"/>
              <a:buFont typeface="Montserrat"/>
              <a:buChar char="○"/>
            </a:pPr>
            <a:r>
              <a:rPr lang="en" sz="2100">
                <a:solidFill>
                  <a:schemeClr val="dk1"/>
                </a:solidFill>
                <a:latin typeface="Montserrat"/>
                <a:ea typeface="Montserrat"/>
                <a:cs typeface="Montserrat"/>
                <a:sym typeface="Montserrat"/>
              </a:rPr>
              <a:t>released for sale 2001</a:t>
            </a:r>
            <a:endParaRPr sz="2100">
              <a:solidFill>
                <a:schemeClr val="dk1"/>
              </a:solidFill>
              <a:latin typeface="Montserrat"/>
              <a:ea typeface="Montserrat"/>
              <a:cs typeface="Montserrat"/>
              <a:sym typeface="Montserrat"/>
            </a:endParaRPr>
          </a:p>
        </p:txBody>
      </p:sp>
      <p:sp>
        <p:nvSpPr>
          <p:cNvPr id="138" name="Google Shape;138;p24"/>
          <p:cNvSpPr txBox="1"/>
          <p:nvPr>
            <p:ph idx="2" type="body"/>
          </p:nvPr>
        </p:nvSpPr>
        <p:spPr>
          <a:xfrm>
            <a:off x="4467500" y="1152475"/>
            <a:ext cx="4364700" cy="30996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SPSS Modeler</a:t>
            </a:r>
            <a:endParaRPr sz="1300">
              <a:solidFill>
                <a:schemeClr val="dk1"/>
              </a:solidFill>
              <a:latin typeface="Montserrat"/>
              <a:ea typeface="Montserrat"/>
              <a:cs typeface="Montserrat"/>
              <a:sym typeface="Montserrat"/>
            </a:endParaRPr>
          </a:p>
          <a:p>
            <a:pPr indent="-311150" lvl="1" marL="9144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(formerly called Clementine)</a:t>
            </a:r>
            <a:endParaRPr sz="1300">
              <a:solidFill>
                <a:schemeClr val="dk1"/>
              </a:solidFill>
              <a:latin typeface="Montserrat"/>
              <a:ea typeface="Montserrat"/>
              <a:cs typeface="Montserrat"/>
              <a:sym typeface="Montserrat"/>
            </a:endParaRPr>
          </a:p>
          <a:p>
            <a:pPr indent="-311150" lvl="1" marL="9144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released for sale 1994</a:t>
            </a:r>
            <a:endParaRPr sz="1300">
              <a:solidFill>
                <a:schemeClr val="dk1"/>
              </a:solidFill>
              <a:latin typeface="Montserrat"/>
              <a:ea typeface="Montserrat"/>
              <a:cs typeface="Montserrat"/>
              <a:sym typeface="Montserrat"/>
            </a:endParaRPr>
          </a:p>
          <a:p>
            <a:pPr indent="-311150" lvl="0" marL="4572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SAS</a:t>
            </a:r>
            <a:endParaRPr sz="1300">
              <a:solidFill>
                <a:schemeClr val="dk1"/>
              </a:solidFill>
              <a:latin typeface="Montserrat"/>
              <a:ea typeface="Montserrat"/>
              <a:cs typeface="Montserrat"/>
              <a:sym typeface="Montserrat"/>
            </a:endParaRPr>
          </a:p>
          <a:p>
            <a:pPr indent="-311150" lvl="1" marL="9144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released for sale 1972</a:t>
            </a:r>
            <a:endParaRPr sz="1300">
              <a:solidFill>
                <a:schemeClr val="dk1"/>
              </a:solidFill>
              <a:latin typeface="Montserrat"/>
              <a:ea typeface="Montserrat"/>
              <a:cs typeface="Montserrat"/>
              <a:sym typeface="Montserrat"/>
            </a:endParaRPr>
          </a:p>
          <a:p>
            <a:pPr indent="-311150" lvl="0" marL="4572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InfiniteInsight</a:t>
            </a:r>
            <a:endParaRPr sz="1300">
              <a:solidFill>
                <a:schemeClr val="dk1"/>
              </a:solidFill>
              <a:latin typeface="Montserrat"/>
              <a:ea typeface="Montserrat"/>
              <a:cs typeface="Montserrat"/>
              <a:sym typeface="Montserrat"/>
            </a:endParaRPr>
          </a:p>
          <a:p>
            <a:pPr indent="-311150" lvl="1" marL="9144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(formerly KXEN)</a:t>
            </a:r>
            <a:endParaRPr sz="1300">
              <a:solidFill>
                <a:schemeClr val="dk1"/>
              </a:solidFill>
              <a:latin typeface="Montserrat"/>
              <a:ea typeface="Montserrat"/>
              <a:cs typeface="Montserrat"/>
              <a:sym typeface="Montserrat"/>
            </a:endParaRPr>
          </a:p>
          <a:p>
            <a:pPr indent="-311150" lvl="1" marL="9144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released circa 1998</a:t>
            </a:r>
            <a:endParaRPr sz="1300">
              <a:solidFill>
                <a:schemeClr val="dk1"/>
              </a:solidFill>
              <a:latin typeface="Montserrat"/>
              <a:ea typeface="Montserrat"/>
              <a:cs typeface="Montserrat"/>
              <a:sym typeface="Montserrat"/>
            </a:endParaRPr>
          </a:p>
          <a:p>
            <a:pPr indent="-311150" lvl="0" marL="4572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KNIME</a:t>
            </a:r>
            <a:endParaRPr sz="1300">
              <a:solidFill>
                <a:schemeClr val="dk1"/>
              </a:solidFill>
              <a:latin typeface="Montserrat"/>
              <a:ea typeface="Montserrat"/>
              <a:cs typeface="Montserrat"/>
              <a:sym typeface="Montserrat"/>
            </a:endParaRPr>
          </a:p>
          <a:p>
            <a:pPr indent="-311150" lvl="1" marL="9144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released for sale 2006</a:t>
            </a:r>
            <a:endParaRPr sz="1300">
              <a:solidFill>
                <a:schemeClr val="dk1"/>
              </a:solidFill>
              <a:latin typeface="Montserrat"/>
              <a:ea typeface="Montserrat"/>
              <a:cs typeface="Montserrat"/>
              <a:sym typeface="Montserrat"/>
            </a:endParaRPr>
          </a:p>
          <a:p>
            <a:pPr indent="-311150" lvl="0" marL="4572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 and many more</a:t>
            </a:r>
            <a:endParaRPr sz="1300">
              <a:solidFill>
                <a:schemeClr val="dk1"/>
              </a:solidFill>
              <a:latin typeface="Montserrat"/>
              <a:ea typeface="Montserrat"/>
              <a:cs typeface="Montserrat"/>
              <a:sym typeface="Montserrat"/>
            </a:endParaRPr>
          </a:p>
          <a:p>
            <a:pPr indent="0" lvl="0" marL="0" rtl="0" algn="l">
              <a:spcBef>
                <a:spcPts val="1200"/>
              </a:spcBef>
              <a:spcAft>
                <a:spcPts val="1200"/>
              </a:spcAft>
              <a:buNone/>
            </a:pPr>
            <a:r>
              <a:t/>
            </a:r>
            <a:endParaRPr sz="13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5"/>
          <p:cNvSpPr txBox="1"/>
          <p:nvPr>
            <p:ph type="title"/>
          </p:nvPr>
        </p:nvSpPr>
        <p:spPr>
          <a:xfrm>
            <a:off x="490250" y="1912275"/>
            <a:ext cx="8351700" cy="135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What is really new?</a:t>
            </a:r>
            <a:endParaRPr/>
          </a:p>
          <a:p>
            <a:pPr indent="0" lvl="0" marL="0" rtl="0" algn="r">
              <a:spcBef>
                <a:spcPts val="0"/>
              </a:spcBef>
              <a:spcAft>
                <a:spcPts val="0"/>
              </a:spcAft>
              <a:buNone/>
            </a:pPr>
            <a:r>
              <a:rPr lang="en"/>
              <a:t>Culture and attitudes?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6"/>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9" name="Google Shape;149;p2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Machine learning is good at making a prediction, and bad at giving an explanation of why it did what it did.</a:t>
            </a:r>
            <a:endParaRPr/>
          </a:p>
        </p:txBody>
      </p:sp>
      <p:sp>
        <p:nvSpPr>
          <p:cNvPr id="150" name="Google Shape;150;p2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51" name="Google Shape;151;p26"/>
          <p:cNvSpPr/>
          <p:nvPr/>
        </p:nvSpPr>
        <p:spPr>
          <a:xfrm>
            <a:off x="0" y="3050"/>
            <a:ext cx="9144000" cy="508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id="152" name="Google Shape;152;p26"/>
          <p:cNvPicPr preferRelativeResize="0"/>
          <p:nvPr/>
        </p:nvPicPr>
        <p:blipFill>
          <a:blip r:embed="rId3">
            <a:alphaModFix/>
          </a:blip>
          <a:stretch>
            <a:fillRect/>
          </a:stretch>
        </p:blipFill>
        <p:spPr>
          <a:xfrm>
            <a:off x="0" y="157643"/>
            <a:ext cx="9144000" cy="4675815"/>
          </a:xfrm>
          <a:prstGeom prst="rect">
            <a:avLst/>
          </a:prstGeom>
          <a:noFill/>
          <a:ln>
            <a:noFill/>
          </a:ln>
        </p:spPr>
      </p:pic>
      <p:sp>
        <p:nvSpPr>
          <p:cNvPr id="153" name="Google Shape;153;p26"/>
          <p:cNvSpPr txBox="1"/>
          <p:nvPr/>
        </p:nvSpPr>
        <p:spPr>
          <a:xfrm>
            <a:off x="2350" y="4853950"/>
            <a:ext cx="9204300" cy="2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Nunito"/>
                <a:ea typeface="Nunito"/>
                <a:cs typeface="Nunito"/>
                <a:sym typeface="Nunito"/>
              </a:rPr>
              <a:t>Diagram from:  Artificial Intelligence:  An Accountability Framework for Federal Agencies and Other Entities, Government Accountability Office (GAO) (June 2021).</a:t>
            </a:r>
            <a:endParaRPr sz="900">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7"/>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9" name="Google Shape;159;p2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Machine learning is good at making a prediction, and bad at giving an explanation of why it did what it did.</a:t>
            </a:r>
            <a:endParaRPr/>
          </a:p>
        </p:txBody>
      </p:sp>
      <p:sp>
        <p:nvSpPr>
          <p:cNvPr id="160" name="Google Shape;160;p2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61" name="Google Shape;161;p27"/>
          <p:cNvSpPr/>
          <p:nvPr/>
        </p:nvSpPr>
        <p:spPr>
          <a:xfrm>
            <a:off x="0" y="3050"/>
            <a:ext cx="9144000" cy="508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id="162" name="Google Shape;162;p27"/>
          <p:cNvPicPr preferRelativeResize="0"/>
          <p:nvPr/>
        </p:nvPicPr>
        <p:blipFill>
          <a:blip r:embed="rId3">
            <a:alphaModFix/>
          </a:blip>
          <a:stretch>
            <a:fillRect/>
          </a:stretch>
        </p:blipFill>
        <p:spPr>
          <a:xfrm>
            <a:off x="304804" y="0"/>
            <a:ext cx="4354991" cy="5143499"/>
          </a:xfrm>
          <a:prstGeom prst="rect">
            <a:avLst/>
          </a:prstGeom>
          <a:noFill/>
          <a:ln>
            <a:noFill/>
          </a:ln>
        </p:spPr>
      </p:pic>
      <p:pic>
        <p:nvPicPr>
          <p:cNvPr id="163" name="Google Shape;163;p27"/>
          <p:cNvPicPr preferRelativeResize="0"/>
          <p:nvPr/>
        </p:nvPicPr>
        <p:blipFill>
          <a:blip r:embed="rId4">
            <a:alphaModFix/>
          </a:blip>
          <a:stretch>
            <a:fillRect/>
          </a:stretch>
        </p:blipFill>
        <p:spPr>
          <a:xfrm>
            <a:off x="4643200" y="0"/>
            <a:ext cx="4196000" cy="5143500"/>
          </a:xfrm>
          <a:prstGeom prst="rect">
            <a:avLst/>
          </a:prstGeom>
          <a:noFill/>
          <a:ln>
            <a:noFill/>
          </a:ln>
        </p:spPr>
      </p:pic>
      <p:sp>
        <p:nvSpPr>
          <p:cNvPr id="164" name="Google Shape;164;p27"/>
          <p:cNvSpPr/>
          <p:nvPr/>
        </p:nvSpPr>
        <p:spPr>
          <a:xfrm>
            <a:off x="0" y="3370925"/>
            <a:ext cx="4659900" cy="1772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id="165" name="Google Shape;165;p27"/>
          <p:cNvPicPr preferRelativeResize="0"/>
          <p:nvPr/>
        </p:nvPicPr>
        <p:blipFill>
          <a:blip r:embed="rId5">
            <a:alphaModFix/>
          </a:blip>
          <a:stretch>
            <a:fillRect/>
          </a:stretch>
        </p:blipFill>
        <p:spPr>
          <a:xfrm>
            <a:off x="0" y="3832425"/>
            <a:ext cx="4463200" cy="1311075"/>
          </a:xfrm>
          <a:prstGeom prst="rect">
            <a:avLst/>
          </a:prstGeom>
          <a:noFill/>
          <a:ln>
            <a:noFill/>
          </a:ln>
        </p:spPr>
      </p:pic>
      <p:pic>
        <p:nvPicPr>
          <p:cNvPr id="166" name="Google Shape;166;p27"/>
          <p:cNvPicPr preferRelativeResize="0"/>
          <p:nvPr/>
        </p:nvPicPr>
        <p:blipFill>
          <a:blip r:embed="rId6">
            <a:alphaModFix/>
          </a:blip>
          <a:stretch>
            <a:fillRect/>
          </a:stretch>
        </p:blipFill>
        <p:spPr>
          <a:xfrm>
            <a:off x="152400" y="3528545"/>
            <a:ext cx="1380050" cy="380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8"/>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Forms going online: Pervasive, it’s all the forms</a:t>
            </a:r>
            <a:endParaRPr/>
          </a:p>
        </p:txBody>
      </p:sp>
      <p:pic>
        <p:nvPicPr>
          <p:cNvPr id="172" name="Google Shape;172;p28"/>
          <p:cNvPicPr preferRelativeResize="0"/>
          <p:nvPr/>
        </p:nvPicPr>
        <p:blipFill rotWithShape="1">
          <a:blip r:embed="rId3">
            <a:alphaModFix/>
          </a:blip>
          <a:srcRect b="0" l="28860" r="30723" t="19788"/>
          <a:stretch/>
        </p:blipFill>
        <p:spPr>
          <a:xfrm>
            <a:off x="0" y="1694900"/>
            <a:ext cx="3079101" cy="3448601"/>
          </a:xfrm>
          <a:prstGeom prst="rect">
            <a:avLst/>
          </a:prstGeom>
          <a:noFill/>
          <a:ln>
            <a:noFill/>
          </a:ln>
        </p:spPr>
      </p:pic>
      <p:pic>
        <p:nvPicPr>
          <p:cNvPr id="173" name="Google Shape;173;p28"/>
          <p:cNvPicPr preferRelativeResize="0"/>
          <p:nvPr/>
        </p:nvPicPr>
        <p:blipFill rotWithShape="1">
          <a:blip r:embed="rId4">
            <a:alphaModFix/>
          </a:blip>
          <a:srcRect b="0" l="5149" r="3225" t="0"/>
          <a:stretch/>
        </p:blipFill>
        <p:spPr>
          <a:xfrm>
            <a:off x="3002650" y="1643900"/>
            <a:ext cx="2807051" cy="3499601"/>
          </a:xfrm>
          <a:prstGeom prst="rect">
            <a:avLst/>
          </a:prstGeom>
          <a:noFill/>
          <a:ln>
            <a:noFill/>
          </a:ln>
        </p:spPr>
      </p:pic>
      <p:pic>
        <p:nvPicPr>
          <p:cNvPr id="174" name="Google Shape;174;p28"/>
          <p:cNvPicPr preferRelativeResize="0"/>
          <p:nvPr/>
        </p:nvPicPr>
        <p:blipFill>
          <a:blip r:embed="rId5">
            <a:alphaModFix/>
          </a:blip>
          <a:stretch>
            <a:fillRect/>
          </a:stretch>
        </p:blipFill>
        <p:spPr>
          <a:xfrm>
            <a:off x="5809700" y="1757575"/>
            <a:ext cx="3291401" cy="3272250"/>
          </a:xfrm>
          <a:prstGeom prst="rect">
            <a:avLst/>
          </a:prstGeom>
          <a:noFill/>
          <a:ln>
            <a:noFill/>
          </a:ln>
        </p:spPr>
      </p:pic>
      <p:sp>
        <p:nvSpPr>
          <p:cNvPr id="175" name="Google Shape;175;p28"/>
          <p:cNvSpPr txBox="1"/>
          <p:nvPr/>
        </p:nvSpPr>
        <p:spPr>
          <a:xfrm>
            <a:off x="109150" y="1336700"/>
            <a:ext cx="5700600" cy="42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Nunito"/>
                <a:ea typeface="Nunito"/>
                <a:cs typeface="Nunito"/>
                <a:sym typeface="Nunito"/>
              </a:rPr>
              <a:t>15+ years ago: Paper forms phased out</a:t>
            </a:r>
            <a:endParaRPr sz="1800">
              <a:solidFill>
                <a:schemeClr val="dk2"/>
              </a:solidFill>
              <a:latin typeface="Nunito"/>
              <a:ea typeface="Nunito"/>
              <a:cs typeface="Nunito"/>
              <a:sym typeface="Nunito"/>
            </a:endParaRPr>
          </a:p>
        </p:txBody>
      </p:sp>
      <p:sp>
        <p:nvSpPr>
          <p:cNvPr id="176" name="Google Shape;176;p28"/>
          <p:cNvSpPr txBox="1"/>
          <p:nvPr/>
        </p:nvSpPr>
        <p:spPr>
          <a:xfrm>
            <a:off x="5783400" y="1336700"/>
            <a:ext cx="3079200" cy="47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chemeClr val="dk2"/>
                </a:solidFill>
                <a:latin typeface="Nunito"/>
                <a:ea typeface="Nunito"/>
                <a:cs typeface="Nunito"/>
                <a:sym typeface="Nunito"/>
              </a:rPr>
              <a:t>Today: No paper forms. At all.</a:t>
            </a:r>
            <a:endParaRPr sz="1700">
              <a:solidFill>
                <a:schemeClr val="dk2"/>
              </a:solidFill>
              <a:latin typeface="Nunito"/>
              <a:ea typeface="Nunito"/>
              <a:cs typeface="Nunito"/>
              <a:sym typeface="Nunito"/>
            </a:endParaRPr>
          </a:p>
        </p:txBody>
      </p:sp>
      <p:sp>
        <p:nvSpPr>
          <p:cNvPr id="177" name="Google Shape;177;p28"/>
          <p:cNvSpPr/>
          <p:nvPr/>
        </p:nvSpPr>
        <p:spPr>
          <a:xfrm>
            <a:off x="5783400" y="1277550"/>
            <a:ext cx="42900" cy="4390200"/>
          </a:xfrm>
          <a:prstGeom prst="rect">
            <a:avLst/>
          </a:prstGeom>
          <a:solidFill>
            <a:srgbClr val="0000FF"/>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9"/>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3" name="Google Shape;183;p29"/>
          <p:cNvSpPr/>
          <p:nvPr/>
        </p:nvSpPr>
        <p:spPr>
          <a:xfrm>
            <a:off x="38000" y="3050"/>
            <a:ext cx="9001200" cy="508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id="184" name="Google Shape;184;p29"/>
          <p:cNvPicPr preferRelativeResize="0"/>
          <p:nvPr/>
        </p:nvPicPr>
        <p:blipFill>
          <a:blip r:embed="rId3">
            <a:alphaModFix/>
          </a:blip>
          <a:stretch>
            <a:fillRect/>
          </a:stretch>
        </p:blipFill>
        <p:spPr>
          <a:xfrm>
            <a:off x="1121041" y="0"/>
            <a:ext cx="6849433"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0"/>
          <p:cNvSpPr/>
          <p:nvPr/>
        </p:nvSpPr>
        <p:spPr>
          <a:xfrm>
            <a:off x="48975" y="1017725"/>
            <a:ext cx="9144000" cy="4081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190" name="Google Shape;190;p30"/>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1" name="Google Shape;191;p3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92" name="Google Shape;192;p3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3" name="Google Shape;193;p30"/>
          <p:cNvPicPr preferRelativeResize="0"/>
          <p:nvPr/>
        </p:nvPicPr>
        <p:blipFill>
          <a:blip r:embed="rId3">
            <a:alphaModFix/>
          </a:blip>
          <a:stretch>
            <a:fillRect/>
          </a:stretch>
        </p:blipFill>
        <p:spPr>
          <a:xfrm>
            <a:off x="-4" y="0"/>
            <a:ext cx="4348257" cy="5143500"/>
          </a:xfrm>
          <a:prstGeom prst="rect">
            <a:avLst/>
          </a:prstGeom>
          <a:noFill/>
          <a:ln>
            <a:noFill/>
          </a:ln>
        </p:spPr>
      </p:pic>
      <p:pic>
        <p:nvPicPr>
          <p:cNvPr id="194" name="Google Shape;194;p30"/>
          <p:cNvPicPr preferRelativeResize="0"/>
          <p:nvPr/>
        </p:nvPicPr>
        <p:blipFill>
          <a:blip r:embed="rId4">
            <a:alphaModFix/>
          </a:blip>
          <a:stretch>
            <a:fillRect/>
          </a:stretch>
        </p:blipFill>
        <p:spPr>
          <a:xfrm>
            <a:off x="4311600" y="0"/>
            <a:ext cx="4838126" cy="47711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1"/>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0" name="Google Shape;200;p3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Machine learning is good at making a prediction, and bad at giving an explanation of why it did what it did.</a:t>
            </a:r>
            <a:endParaRPr/>
          </a:p>
        </p:txBody>
      </p:sp>
      <p:sp>
        <p:nvSpPr>
          <p:cNvPr id="201" name="Google Shape;201;p3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02" name="Google Shape;202;p31"/>
          <p:cNvSpPr/>
          <p:nvPr/>
        </p:nvSpPr>
        <p:spPr>
          <a:xfrm>
            <a:off x="0" y="3050"/>
            <a:ext cx="9144000" cy="508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id="203" name="Google Shape;203;p31"/>
          <p:cNvPicPr preferRelativeResize="0"/>
          <p:nvPr/>
        </p:nvPicPr>
        <p:blipFill>
          <a:blip r:embed="rId3">
            <a:alphaModFix/>
          </a:blip>
          <a:stretch>
            <a:fillRect/>
          </a:stretch>
        </p:blipFill>
        <p:spPr>
          <a:xfrm>
            <a:off x="0" y="157643"/>
            <a:ext cx="9144000" cy="4675815"/>
          </a:xfrm>
          <a:prstGeom prst="rect">
            <a:avLst/>
          </a:prstGeom>
          <a:noFill/>
          <a:ln>
            <a:noFill/>
          </a:ln>
        </p:spPr>
      </p:pic>
      <p:sp>
        <p:nvSpPr>
          <p:cNvPr id="204" name="Google Shape;204;p31"/>
          <p:cNvSpPr txBox="1"/>
          <p:nvPr/>
        </p:nvSpPr>
        <p:spPr>
          <a:xfrm>
            <a:off x="2350" y="4853950"/>
            <a:ext cx="9204300" cy="2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Nunito"/>
                <a:ea typeface="Nunito"/>
                <a:cs typeface="Nunito"/>
                <a:sym typeface="Nunito"/>
              </a:rPr>
              <a:t>Diagram from:  Artificial Intelligence:  An Accountability Framework for Federal Agencies and Other Entities, Government Accountability Office (GAO) (June 2021).</a:t>
            </a:r>
            <a:endParaRPr sz="900">
              <a:latin typeface="Nunito"/>
              <a:ea typeface="Nunito"/>
              <a:cs typeface="Nunito"/>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Abstract</a:t>
            </a:r>
            <a:endParaRPr/>
          </a:p>
        </p:txBody>
      </p:sp>
      <p:sp>
        <p:nvSpPr>
          <p:cNvPr id="69" name="Google Shape;69;p14"/>
          <p:cNvSpPr txBox="1"/>
          <p:nvPr>
            <p:ph idx="1" type="body"/>
          </p:nvPr>
        </p:nvSpPr>
        <p:spPr>
          <a:xfrm>
            <a:off x="457200" y="1017725"/>
            <a:ext cx="6831900" cy="37143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1200"/>
              </a:spcAft>
              <a:buNone/>
            </a:pPr>
            <a:r>
              <a:rPr lang="en"/>
              <a:t>Current buzz about artificial intelligence tends to present the excitement as coming from technological advances like speed to allow a real time conversation and better quality responses from chatbots and generative artificial intelligence.  This talk explores how cultural expectations, rather than technology, may be what recently reached a tipping point to put artificial intelligence into the public spotlight.  From a non-technological perspective, explainability is a major difference between machine learning and traditional software which encoded and applied logical rules.  Popular acceptance and embrace of machine learning requires a comfort level with not having an explanation for why the software does what it does.  This talk explores how past developments in how we interact with traditional software accustomed the general public to not getting an explanation, even for very explainable software.  Technology tools like skip logic in forms prevent us seeing the big picture within a logical system.  Cloud computing primed us to expect updates over time and accept constant changes outside our control to tools that we use daily.  When even imminently explainable software is not explained, explainability no longer matters.  This opens the way for the public to embrace machine learning.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2"/>
          <p:cNvSpPr/>
          <p:nvPr/>
        </p:nvSpPr>
        <p:spPr>
          <a:xfrm>
            <a:off x="1729200" y="0"/>
            <a:ext cx="5685600" cy="31818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2"/>
          <p:cNvSpPr txBox="1"/>
          <p:nvPr>
            <p:ph idx="1" type="subTitle"/>
          </p:nvPr>
        </p:nvSpPr>
        <p:spPr>
          <a:xfrm>
            <a:off x="311700" y="3412300"/>
            <a:ext cx="8520600" cy="631800"/>
          </a:xfrm>
          <a:prstGeom prst="rect">
            <a:avLst/>
          </a:prstGeom>
        </p:spPr>
        <p:txBody>
          <a:bodyPr anchorCtr="0" anchor="t" bIns="0" lIns="0" spcFirstLastPara="1" rIns="0" wrap="square" tIns="0">
            <a:normAutofit fontScale="47500"/>
          </a:bodyPr>
          <a:lstStyle/>
          <a:p>
            <a:pPr indent="0" lvl="0" marL="0" rtl="0" algn="ctr">
              <a:lnSpc>
                <a:spcPct val="115000"/>
              </a:lnSpc>
              <a:spcBef>
                <a:spcPts val="0"/>
              </a:spcBef>
              <a:spcAft>
                <a:spcPts val="0"/>
              </a:spcAft>
              <a:buNone/>
            </a:pPr>
            <a:r>
              <a:rPr lang="en"/>
              <a:t>Wilhelmina Randtke, Head of Libraries Technologies and Systems, Georgia Southern University Libraries</a:t>
            </a:r>
            <a:endParaRPr/>
          </a:p>
          <a:p>
            <a:pPr indent="0" lvl="0" marL="0" rtl="0" algn="ctr">
              <a:lnSpc>
                <a:spcPct val="115000"/>
              </a:lnSpc>
              <a:spcBef>
                <a:spcPts val="0"/>
              </a:spcBef>
              <a:spcAft>
                <a:spcPts val="0"/>
              </a:spcAft>
              <a:buNone/>
            </a:pPr>
            <a:r>
              <a:rPr lang="en"/>
              <a:t>Code4Lib Conference 2024, May 15, 2024, Ann Arbor, Michigan</a:t>
            </a:r>
            <a:endParaRPr/>
          </a:p>
        </p:txBody>
      </p:sp>
      <p:sp>
        <p:nvSpPr>
          <p:cNvPr id="211" name="Google Shape;211;p32"/>
          <p:cNvSpPr/>
          <p:nvPr/>
        </p:nvSpPr>
        <p:spPr>
          <a:xfrm>
            <a:off x="1729200" y="4438025"/>
            <a:ext cx="5685600" cy="7056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2"/>
          <p:cNvSpPr txBox="1"/>
          <p:nvPr>
            <p:ph type="ctrTitle"/>
          </p:nvPr>
        </p:nvSpPr>
        <p:spPr>
          <a:xfrm>
            <a:off x="1729200" y="1439225"/>
            <a:ext cx="5685600" cy="1272300"/>
          </a:xfrm>
          <a:prstGeom prst="rect">
            <a:avLst/>
          </a:prstGeom>
          <a:noFill/>
          <a:effectLst>
            <a:outerShdw blurRad="257175" rotWithShape="0" algn="bl">
              <a:schemeClr val="lt2"/>
            </a:outerShdw>
          </a:effectLst>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4022">
                <a:solidFill>
                  <a:srgbClr val="041E42"/>
                </a:solidFill>
              </a:rPr>
              <a:t>Exploring the flip side of Explainable AI:</a:t>
            </a:r>
            <a:endParaRPr sz="4022">
              <a:solidFill>
                <a:srgbClr val="041E42"/>
              </a:solidFill>
            </a:endParaRPr>
          </a:p>
          <a:p>
            <a:pPr indent="0" lvl="0" marL="0" rtl="0" algn="r">
              <a:spcBef>
                <a:spcPts val="0"/>
              </a:spcBef>
              <a:spcAft>
                <a:spcPts val="0"/>
              </a:spcAft>
              <a:buNone/>
            </a:pPr>
            <a:r>
              <a:rPr lang="en" sz="2800">
                <a:solidFill>
                  <a:srgbClr val="041E42"/>
                </a:solidFill>
              </a:rPr>
              <a:t>Unexplained expert systems and cultural acceptance for the unexplained</a:t>
            </a:r>
            <a:endParaRPr sz="2800">
              <a:solidFill>
                <a:srgbClr val="041E4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type="title"/>
          </p:nvPr>
        </p:nvSpPr>
        <p:spPr>
          <a:xfrm>
            <a:off x="490250" y="1912275"/>
            <a:ext cx="8087100" cy="135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The changing meaning of “artificial intelligence”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0" name="Google Shape;80;p1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Mac</a:t>
            </a:r>
            <a:r>
              <a:rPr lang="en"/>
              <a:t>hine learning is good at making a prediction, and bad at giving an explanation of why it did what it did.</a:t>
            </a:r>
            <a:endParaRPr/>
          </a:p>
        </p:txBody>
      </p:sp>
      <p:sp>
        <p:nvSpPr>
          <p:cNvPr id="81" name="Google Shape;81;p1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82" name="Google Shape;82;p16"/>
          <p:cNvSpPr/>
          <p:nvPr/>
        </p:nvSpPr>
        <p:spPr>
          <a:xfrm>
            <a:off x="0" y="3050"/>
            <a:ext cx="9144000" cy="508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id="83" name="Google Shape;83;p16"/>
          <p:cNvPicPr preferRelativeResize="0"/>
          <p:nvPr/>
        </p:nvPicPr>
        <p:blipFill>
          <a:blip r:embed="rId3">
            <a:alphaModFix/>
          </a:blip>
          <a:stretch>
            <a:fillRect/>
          </a:stretch>
        </p:blipFill>
        <p:spPr>
          <a:xfrm>
            <a:off x="0" y="157643"/>
            <a:ext cx="9144000" cy="4675815"/>
          </a:xfrm>
          <a:prstGeom prst="rect">
            <a:avLst/>
          </a:prstGeom>
          <a:noFill/>
          <a:ln>
            <a:noFill/>
          </a:ln>
        </p:spPr>
      </p:pic>
      <p:sp>
        <p:nvSpPr>
          <p:cNvPr id="84" name="Google Shape;84;p16"/>
          <p:cNvSpPr txBox="1"/>
          <p:nvPr/>
        </p:nvSpPr>
        <p:spPr>
          <a:xfrm>
            <a:off x="2350" y="4853950"/>
            <a:ext cx="9204300" cy="2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Nunito"/>
                <a:ea typeface="Nunito"/>
                <a:cs typeface="Nunito"/>
                <a:sym typeface="Nunito"/>
              </a:rPr>
              <a:t>Diagram from:  Artificial Intelligence:  An Accountability Framework for Federal Agencies and Other Entities, Government Accountability Office (GAO) (June 2021).</a:t>
            </a:r>
            <a:endParaRPr sz="900">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type="title"/>
          </p:nvPr>
        </p:nvSpPr>
        <p:spPr>
          <a:xfrm>
            <a:off x="490250" y="1912275"/>
            <a:ext cx="8331900" cy="1359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Explainable AI</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p:nvPr/>
        </p:nvSpPr>
        <p:spPr>
          <a:xfrm>
            <a:off x="9800" y="983350"/>
            <a:ext cx="9144000" cy="4081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id="95" name="Google Shape;95;p18"/>
          <p:cNvPicPr preferRelativeResize="0"/>
          <p:nvPr/>
        </p:nvPicPr>
        <p:blipFill>
          <a:blip r:embed="rId3">
            <a:alphaModFix/>
          </a:blip>
          <a:stretch>
            <a:fillRect/>
          </a:stretch>
        </p:blipFill>
        <p:spPr>
          <a:xfrm>
            <a:off x="960125" y="937050"/>
            <a:ext cx="7161701" cy="4034475"/>
          </a:xfrm>
          <a:prstGeom prst="rect">
            <a:avLst/>
          </a:prstGeom>
          <a:noFill/>
          <a:ln>
            <a:noFill/>
          </a:ln>
        </p:spPr>
      </p:pic>
      <p:sp>
        <p:nvSpPr>
          <p:cNvPr id="96" name="Google Shape;96;p18"/>
          <p:cNvSpPr txBox="1"/>
          <p:nvPr/>
        </p:nvSpPr>
        <p:spPr>
          <a:xfrm>
            <a:off x="2350" y="4652575"/>
            <a:ext cx="9204300" cy="49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Nunito"/>
                <a:ea typeface="Nunito"/>
                <a:cs typeface="Nunito"/>
                <a:sym typeface="Nunito"/>
              </a:rPr>
              <a:t>Diagram from:</a:t>
            </a:r>
            <a:endParaRPr sz="900">
              <a:latin typeface="Nunito"/>
              <a:ea typeface="Nunito"/>
              <a:cs typeface="Nunito"/>
              <a:sym typeface="Nunito"/>
            </a:endParaRPr>
          </a:p>
          <a:p>
            <a:pPr indent="0" lvl="0" marL="0" rtl="0" algn="l">
              <a:spcBef>
                <a:spcPts val="0"/>
              </a:spcBef>
              <a:spcAft>
                <a:spcPts val="0"/>
              </a:spcAft>
              <a:buNone/>
            </a:pPr>
            <a:r>
              <a:rPr lang="en" sz="900">
                <a:latin typeface="Nunito"/>
                <a:ea typeface="Nunito"/>
                <a:cs typeface="Nunito"/>
                <a:sym typeface="Nunito"/>
              </a:rPr>
              <a:t>Broad Agency Announcement Explainable Artificial Intelligence (XAI) DARPA-BAA-16-53, Defense Advanced Research Projects Agency (DARPA) (August 10, 2016).</a:t>
            </a:r>
            <a:endParaRPr sz="900">
              <a:latin typeface="Nunito"/>
              <a:ea typeface="Nunito"/>
              <a:cs typeface="Nunito"/>
              <a:sym typeface="Nunito"/>
            </a:endParaRPr>
          </a:p>
        </p:txBody>
      </p:sp>
      <p:sp>
        <p:nvSpPr>
          <p:cNvPr id="97" name="Google Shape;97;p18"/>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Regulation is coming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Regulation is coming</a:t>
            </a:r>
            <a:endParaRPr/>
          </a:p>
        </p:txBody>
      </p:sp>
      <p:sp>
        <p:nvSpPr>
          <p:cNvPr id="103" name="Google Shape;103;p19"/>
          <p:cNvSpPr txBox="1"/>
          <p:nvPr>
            <p:ph idx="1" type="body"/>
          </p:nvPr>
        </p:nvSpPr>
        <p:spPr>
          <a:xfrm>
            <a:off x="372300" y="1017725"/>
            <a:ext cx="8023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European Union’s General Data Protection Regulation, Recital 71, enacted 2016:  </a:t>
            </a:r>
            <a:endParaRPr sz="1700"/>
          </a:p>
          <a:p>
            <a:pPr indent="-336550" lvl="0" marL="457200" rtl="0" algn="l">
              <a:spcBef>
                <a:spcPts val="1200"/>
              </a:spcBef>
              <a:spcAft>
                <a:spcPts val="0"/>
              </a:spcAft>
              <a:buSzPts val="1700"/>
              <a:buChar char="●"/>
            </a:pPr>
            <a:r>
              <a:rPr lang="en" sz="1700"/>
              <a:t>Right to an explanation</a:t>
            </a:r>
            <a:endParaRPr sz="1700"/>
          </a:p>
          <a:p>
            <a:pPr indent="-323850" lvl="0" marL="457200" rtl="0" algn="l">
              <a:spcBef>
                <a:spcPts val="0"/>
              </a:spcBef>
              <a:spcAft>
                <a:spcPts val="0"/>
              </a:spcAft>
              <a:buSzPts val="1500"/>
              <a:buChar char="●"/>
            </a:pPr>
            <a:r>
              <a:rPr lang="en" sz="1500"/>
              <a:t>“</a:t>
            </a:r>
            <a:r>
              <a:rPr lang="en" sz="1500"/>
              <a:t>The data subject should have the right not to be </a:t>
            </a:r>
            <a:r>
              <a:rPr b="1" lang="en" sz="1500">
                <a:solidFill>
                  <a:srgbClr val="980000"/>
                </a:solidFill>
              </a:rPr>
              <a:t>subject to a decision</a:t>
            </a:r>
            <a:r>
              <a:rPr lang="en" sz="1500"/>
              <a:t>, which may include a measure, evaluating personal aspects relating to him or her </a:t>
            </a:r>
            <a:r>
              <a:rPr b="1" lang="en" sz="1500">
                <a:solidFill>
                  <a:srgbClr val="980000"/>
                </a:solidFill>
              </a:rPr>
              <a:t>which is based solely on automated processing</a:t>
            </a:r>
            <a:r>
              <a:rPr lang="en" sz="1500"/>
              <a:t> and which produces legal effects concerning him or her or similarly significantly affects him or her [. . .] In any case, such processing should be subject to suitable safeguards, which should include specific information to the data subject and </a:t>
            </a:r>
            <a:r>
              <a:rPr b="1" lang="en" sz="1500">
                <a:solidFill>
                  <a:srgbClr val="980000"/>
                </a:solidFill>
              </a:rPr>
              <a:t>the right</a:t>
            </a:r>
            <a:r>
              <a:rPr lang="en" sz="1500"/>
              <a:t> to obtain human intervention, to express his or her point of view, </a:t>
            </a:r>
            <a:r>
              <a:rPr b="1" lang="en" sz="1500">
                <a:solidFill>
                  <a:srgbClr val="980000"/>
                </a:solidFill>
              </a:rPr>
              <a:t>to obtain an explanation of the decision reached</a:t>
            </a:r>
            <a:r>
              <a:rPr lang="en" sz="1500"/>
              <a:t> after such assessment and to challenge the decision.” </a:t>
            </a:r>
            <a:r>
              <a:rPr lang="en" sz="1300"/>
              <a:t>(emphasis added)</a:t>
            </a:r>
            <a:endParaRPr sz="13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20"/>
          <p:cNvPicPr preferRelativeResize="0"/>
          <p:nvPr/>
        </p:nvPicPr>
        <p:blipFill>
          <a:blip r:embed="rId3">
            <a:alphaModFix/>
          </a:blip>
          <a:stretch>
            <a:fillRect/>
          </a:stretch>
        </p:blipFill>
        <p:spPr>
          <a:xfrm>
            <a:off x="0" y="1957650"/>
            <a:ext cx="4431026" cy="3185842"/>
          </a:xfrm>
          <a:prstGeom prst="rect">
            <a:avLst/>
          </a:prstGeom>
          <a:noFill/>
          <a:ln>
            <a:noFill/>
          </a:ln>
        </p:spPr>
      </p:pic>
      <p:pic>
        <p:nvPicPr>
          <p:cNvPr id="109" name="Google Shape;109;p20"/>
          <p:cNvPicPr preferRelativeResize="0"/>
          <p:nvPr/>
        </p:nvPicPr>
        <p:blipFill>
          <a:blip r:embed="rId4">
            <a:alphaModFix/>
          </a:blip>
          <a:stretch>
            <a:fillRect/>
          </a:stretch>
        </p:blipFill>
        <p:spPr>
          <a:xfrm>
            <a:off x="4429032" y="0"/>
            <a:ext cx="4714968" cy="3287201"/>
          </a:xfrm>
          <a:prstGeom prst="rect">
            <a:avLst/>
          </a:prstGeom>
          <a:noFill/>
          <a:ln>
            <a:noFill/>
          </a:ln>
        </p:spPr>
      </p:pic>
      <p:pic>
        <p:nvPicPr>
          <p:cNvPr id="110" name="Google Shape;110;p20"/>
          <p:cNvPicPr preferRelativeResize="0"/>
          <p:nvPr/>
        </p:nvPicPr>
        <p:blipFill>
          <a:blip r:embed="rId5">
            <a:alphaModFix/>
          </a:blip>
          <a:stretch>
            <a:fillRect/>
          </a:stretch>
        </p:blipFill>
        <p:spPr>
          <a:xfrm>
            <a:off x="4431015" y="2571750"/>
            <a:ext cx="4712985" cy="2571750"/>
          </a:xfrm>
          <a:prstGeom prst="rect">
            <a:avLst/>
          </a:prstGeom>
          <a:noFill/>
          <a:ln>
            <a:noFill/>
          </a:ln>
        </p:spPr>
      </p:pic>
      <p:sp>
        <p:nvSpPr>
          <p:cNvPr id="111" name="Google Shape;111;p20"/>
          <p:cNvSpPr txBox="1"/>
          <p:nvPr>
            <p:ph type="title"/>
          </p:nvPr>
        </p:nvSpPr>
        <p:spPr>
          <a:xfrm>
            <a:off x="290650" y="822950"/>
            <a:ext cx="4431000" cy="724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Avoiding regulation…</a:t>
            </a:r>
            <a:endParaRPr/>
          </a:p>
          <a:p>
            <a:pPr indent="0" lvl="0" marL="0" rtl="0" algn="r">
              <a:spcBef>
                <a:spcPts val="0"/>
              </a:spcBef>
              <a:spcAft>
                <a:spcPts val="0"/>
              </a:spcAft>
              <a:buNone/>
            </a:pPr>
            <a:r>
              <a:rPr lang="en"/>
              <a:t>… self regulating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1"/>
          <p:cNvSpPr txBox="1"/>
          <p:nvPr>
            <p:ph type="title"/>
          </p:nvPr>
        </p:nvSpPr>
        <p:spPr>
          <a:xfrm>
            <a:off x="490250" y="1912275"/>
            <a:ext cx="8331900" cy="1359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Explainable AI</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