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Nunito"/>
      <p:regular r:id="rId45"/>
      <p:bold r:id="rId46"/>
      <p:italic r:id="rId47"/>
      <p:boldItalic r:id="rId48"/>
    </p:embeddedFont>
    <p:embeddedFont>
      <p:font typeface="Montserrat"/>
      <p:regular r:id="rId49"/>
      <p:bold r:id="rId50"/>
      <p:italic r:id="rId51"/>
      <p:boldItalic r:id="rId52"/>
    </p:embeddedFont>
    <p:embeddedFont>
      <p:font typeface="Montserrat Medium"/>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Nunito-bold.fntdata"/><Relationship Id="rId45" Type="http://schemas.openxmlformats.org/officeDocument/2006/relationships/font" Target="fonts/Nuni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boldItalic.fntdata"/><Relationship Id="rId47" Type="http://schemas.openxmlformats.org/officeDocument/2006/relationships/font" Target="fonts/Nunito-italic.fntdata"/><Relationship Id="rId49"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italic.fntdata"/><Relationship Id="rId50" Type="http://schemas.openxmlformats.org/officeDocument/2006/relationships/font" Target="fonts/Montserrat-bold.fntdata"/><Relationship Id="rId53" Type="http://schemas.openxmlformats.org/officeDocument/2006/relationships/font" Target="fonts/MontserratMedium-regular.fntdata"/><Relationship Id="rId52" Type="http://schemas.openxmlformats.org/officeDocument/2006/relationships/font" Target="fonts/Montserrat-boldItalic.fntdata"/><Relationship Id="rId11" Type="http://schemas.openxmlformats.org/officeDocument/2006/relationships/slide" Target="slides/slide6.xml"/><Relationship Id="rId55" Type="http://schemas.openxmlformats.org/officeDocument/2006/relationships/font" Target="fonts/MontserratMedium-italic.fntdata"/><Relationship Id="rId10" Type="http://schemas.openxmlformats.org/officeDocument/2006/relationships/slide" Target="slides/slide5.xml"/><Relationship Id="rId54" Type="http://schemas.openxmlformats.org/officeDocument/2006/relationships/font" Target="fonts/MontserratMedium-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MontserratMedium-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wrandtke@georgiasouthern.edu"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Unidentified_cloud_above_l%27%C3%8Ele-Tudy.jp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21222150707/http://www.mimno.org/articles/malletplan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Entarteter_Eiszapfen.jp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People_concentrating_on_phones.jp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s.jhu.edu/~post/bitext/"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org/wiki/Good_Ontologies" TargetMode="External"/><Relationship Id="rId3" Type="http://schemas.openxmlformats.org/officeDocument/2006/relationships/hyperlink" Target="https://eandt.theiet.org/content/articles/2021/04/how-ontologies-can-give-machine-learning-a-competitive-edg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1803.09010.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rtner.com/en/newsroom/press-releases/2023-08-16-gartner-places-generative-ai-on-the-peak-of-inflated-expectations-on-the-2023-hype-cycle-for-emerging-technologi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Julia-Menge_-0.8_0.156i.p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Julia-Menge_-0.8_0.156i.pn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afternoon.  I’m Wilhelmina Randtke.  I use “Mina” for short, so that’s my “easy name”.  I’m currently Head of Libraries Technologies and Systems at Georgia Southern University Libraries.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 I’m talking about Artificial Intelligence History and Libraries.  I’ll cover how to uncover past research on machine learning in libraries, and a little about the value that libraries can bring to machine 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Contact Information:</a:t>
            </a:r>
            <a:br>
              <a:rPr lang="en"/>
            </a:br>
            <a:r>
              <a:rPr lang="en"/>
              <a:t>    </a:t>
            </a:r>
            <a:r>
              <a:rPr lang="en" u="sng">
                <a:solidFill>
                  <a:schemeClr val="hlink"/>
                </a:solidFill>
                <a:hlinkClick r:id="rId2"/>
              </a:rPr>
              <a:t>wrandtke@georgiasouthern.edu</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cf2849d1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8cf2849d1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Forms and specifically skip logic in forms is a great example of older </a:t>
            </a:r>
            <a:r>
              <a:rPr lang="en"/>
              <a:t>software</a:t>
            </a:r>
            <a:r>
              <a:rPr lang="en"/>
              <a:t>, with explainability, without machine learning, which hides the explainability and it not transparent to the user.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great about tax forms is that the IRS still does a paper form.  Here are instructions for the paper form in the background.  These are posted to the IRS’s website.  And, they have skip logic.  The paper form will say, go to question 3, or go to question 5, and have you skip </a:t>
            </a:r>
            <a:r>
              <a:rPr lang="en"/>
              <a:t>questions</a:t>
            </a:r>
            <a:r>
              <a:rPr lang="en"/>
              <a:t> based on answers to previous questions.  In paper, you can read the questions you skipped.  When you take that paper form and you put it into an electronic </a:t>
            </a:r>
            <a:r>
              <a:rPr lang="en"/>
              <a:t>questionnaire</a:t>
            </a:r>
            <a:r>
              <a:rPr lang="en"/>
              <a:t>, just about always, the electronic </a:t>
            </a:r>
            <a:r>
              <a:rPr lang="en"/>
              <a:t>questionnaire</a:t>
            </a:r>
            <a:r>
              <a:rPr lang="en"/>
              <a:t> will apply the skip logic.  Based on answers to questions, those </a:t>
            </a:r>
            <a:r>
              <a:rPr lang="en"/>
              <a:t>earlier answers determine what questions you see next.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IRS is a little unique in 2023 by even having the paper form.  For most online forms, there isn’t transparency.  Imagine applying for unemployment compensation.  In the online form, you fill the form, you put your social security number, and you had your one chance at that form.  Whatever questions got skipped, you won’t even know about.  States just don’t have paper forms.</a:t>
            </a:r>
            <a:r>
              <a:rPr lang="en">
                <a:solidFill>
                  <a:schemeClr val="dk1"/>
                </a:solidFill>
              </a:rPr>
              <a:t>  Most states don’t have paper forms for  unemployment.  During COVID, one of the social issues was that electronic systems went down from so many applications, and there was no paper alternative to fall back on and use for applying.</a:t>
            </a:r>
            <a:r>
              <a:rPr lang="en"/>
              <a:t>  Or think about a credit card application.  Probably you did the last one online, and if there was skip logic, you had no way to see the whole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something that is explainable in software is not transparent.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lot of older expert systems are like that when we use them in daily life.  They are explainable, but there is no way for a regular person using the software to get an explanation.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8cf2849d1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8cf2849d1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there is cloud computing, and trade secrets.  With cloud based </a:t>
            </a:r>
            <a:r>
              <a:rPr lang="en"/>
              <a:t>software</a:t>
            </a:r>
            <a:r>
              <a:rPr lang="en"/>
              <a:t>, updates roll out and the interface changes without any control over when and how.  With trade secrets, it’s very common in libraries to not get access to basic info about how the software works, or to not be able to share information about software freely.  In daily life and in libraries, part of business is keeping things secret and not explaining software, even when that software is very explainable.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We’ve already lost explainability, so when machine learning is not inherently explainable in terms of how it gets to a certain result, as a society, can accept that. We’ve already accepted not getting an explanation for other kinds of software, so we can accept making important decisions without an explanation.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from </a:t>
            </a:r>
            <a:r>
              <a:rPr lang="en" u="sng">
                <a:solidFill>
                  <a:schemeClr val="hlink"/>
                </a:solidFill>
                <a:hlinkClick r:id="rId2"/>
              </a:rPr>
              <a:t>https://commons.wikimedia.org/wiki/File:Unidentified_cloud_above_l%27%C3%8Ele-Tudy.jpg</a:t>
            </a:r>
            <a:r>
              <a:rPr lang="en"/>
              <a:t> CC0.</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8cf2849d1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8cf2849d1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863b093d1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863b093d1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put these toolkits, because they were recently cited in a major governmental report.  The U.S. </a:t>
            </a:r>
            <a:r>
              <a:rPr lang="en"/>
              <a:t>The National Artificial Intelligence Research and Development Strategic Plan 2019 Update lists a U.S. goal for artificial intelligence as promoting toolkits for working with machine learning, and it lists these specific toolkits.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a lot more toolkits.  This recent governmental report lists these 3 and says that there are several more toolkits.  So, it’s a random sample of toolkits that are useful in machine learning today.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would you guess that each of these was first released?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6929b5a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6929b5a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those toolkits are all around 20 years old.  That’s 20 years since a general release to the the public to where the general public could get the software and run it on a computer.  Before that, maybe a small group of developers would build out the toolkit and run it on problems.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History of MALLET is at </a:t>
            </a:r>
            <a:r>
              <a:rPr lang="en" u="sng">
                <a:solidFill>
                  <a:schemeClr val="hlink"/>
                </a:solidFill>
                <a:hlinkClick r:id="rId2"/>
              </a:rPr>
              <a:t>https://web.archive.org/web/20221222150707/http://www.mimno.org/articles/malletplans/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removed another current toolkit</a:t>
            </a:r>
            <a:endParaRPr/>
          </a:p>
          <a:p>
            <a:pPr indent="0" lvl="0" marL="0" rtl="0" algn="l">
              <a:spcBef>
                <a:spcPts val="0"/>
              </a:spcBef>
              <a:spcAft>
                <a:spcPts val="0"/>
              </a:spcAft>
              <a:buNone/>
            </a:pPr>
            <a:r>
              <a:rPr lang="en"/>
              <a:t>GATE:</a:t>
            </a:r>
            <a:endParaRPr/>
          </a:p>
          <a:p>
            <a:pPr indent="0" lvl="0" marL="0" rtl="0" algn="l">
              <a:spcBef>
                <a:spcPts val="0"/>
              </a:spcBef>
              <a:spcAft>
                <a:spcPts val="0"/>
              </a:spcAft>
              <a:buClr>
                <a:schemeClr val="dk1"/>
              </a:buClr>
              <a:buSzPts val="1100"/>
              <a:buFont typeface="Arial"/>
              <a:buNone/>
            </a:pPr>
            <a:r>
              <a:rPr lang="en"/>
              <a:t>(General Architecture for Text Engineering)</a:t>
            </a:r>
            <a:endParaRPr/>
          </a:p>
          <a:p>
            <a:pPr indent="0" lvl="0" marL="0" rtl="0" algn="l">
              <a:spcBef>
                <a:spcPts val="0"/>
              </a:spcBef>
              <a:spcAft>
                <a:spcPts val="0"/>
              </a:spcAft>
              <a:buNone/>
            </a:pPr>
            <a:r>
              <a:rPr lang="en"/>
              <a:t>established circa 1995</a:t>
            </a:r>
            <a:endParaRPr/>
          </a:p>
          <a:p>
            <a:pPr indent="0" lvl="0" marL="0" rtl="0" algn="l">
              <a:spcBef>
                <a:spcPts val="0"/>
              </a:spcBef>
              <a:spcAft>
                <a:spcPts val="0"/>
              </a:spcAft>
              <a:buNone/>
            </a:pPr>
            <a:r>
              <a:rPr lang="en"/>
              <a:t>Because GATE wasn’t cited in the governmental report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Older toolkits:</a:t>
            </a:r>
            <a:endParaRPr/>
          </a:p>
          <a:p>
            <a:pPr indent="0" lvl="0" marL="0" rtl="0" algn="l">
              <a:spcBef>
                <a:spcPts val="0"/>
              </a:spcBef>
              <a:spcAft>
                <a:spcPts val="0"/>
              </a:spcAft>
              <a:buClr>
                <a:schemeClr val="dk1"/>
              </a:buClr>
              <a:buSzPts val="1100"/>
              <a:buFont typeface="Arial"/>
              <a:buNone/>
            </a:pPr>
            <a:r>
              <a:rPr lang="en"/>
              <a:t>- Clementine  (cited in Proof in the Pattern. Nicholson, Scott. Library Journal. Jan2006 Net Connect, Vol. 131, p2-6.)</a:t>
            </a:r>
            <a:endParaRPr/>
          </a:p>
          <a:p>
            <a:pPr indent="0" lvl="0" marL="0" rtl="0" algn="l">
              <a:spcBef>
                <a:spcPts val="0"/>
              </a:spcBef>
              <a:spcAft>
                <a:spcPts val="0"/>
              </a:spcAft>
              <a:buClr>
                <a:schemeClr val="dk1"/>
              </a:buClr>
              <a:buSzPts val="1100"/>
              <a:buFont typeface="Arial"/>
              <a:buNone/>
            </a:pPr>
            <a:r>
              <a:rPr lang="en"/>
              <a:t>- SAS Enterprise Miner  (cited in Proof in the Pattern. Nicholson, Scott. Library Journal. Jan2006 Net Connect, Vol. 131, p2-6.)</a:t>
            </a:r>
            <a:endParaRPr/>
          </a:p>
          <a:p>
            <a:pPr indent="0" lvl="0" marL="0" rtl="0" algn="l">
              <a:spcBef>
                <a:spcPts val="0"/>
              </a:spcBef>
              <a:spcAft>
                <a:spcPts val="0"/>
              </a:spcAft>
              <a:buClr>
                <a:schemeClr val="dk1"/>
              </a:buClr>
              <a:buSzPts val="1100"/>
              <a:buFont typeface="Arial"/>
              <a:buNone/>
            </a:pPr>
            <a:r>
              <a:rPr lang="en"/>
              <a:t>- Enterprise Miner  (cited in A BASIC PRIMER ON DATA MINING. Chan, Carmen; Lewis, Bruce. Information Systems Management. Fall2002, Vol. 19 Issue 4, p56. 5p. DOI: 10.1201/1078/43202.19.4.20020901/38835.7 . )</a:t>
            </a:r>
            <a:endParaRPr/>
          </a:p>
          <a:p>
            <a:pPr indent="0" lvl="0" marL="0" rtl="0" algn="l">
              <a:spcBef>
                <a:spcPts val="0"/>
              </a:spcBef>
              <a:spcAft>
                <a:spcPts val="0"/>
              </a:spcAft>
              <a:buClr>
                <a:schemeClr val="dk1"/>
              </a:buClr>
              <a:buSzPts val="1100"/>
              <a:buFont typeface="Arial"/>
              <a:buNone/>
            </a:pPr>
            <a:r>
              <a:rPr lang="en"/>
              <a:t>- Intelligent Miner  (cited in A BASIC PRIMER ON DATA MINING. Chan, Carmen; Lewis, Bruce. Information Systems Management. Fall2002, Vol. 19 Issue 4, p56. 5p. DOI: 10.1201/1078/43202.19.4.20020901/38835.7 . )</a:t>
            </a:r>
            <a:endParaRPr/>
          </a:p>
          <a:p>
            <a:pPr indent="0" lvl="0" marL="0" rtl="0" algn="l">
              <a:spcBef>
                <a:spcPts val="0"/>
              </a:spcBef>
              <a:spcAft>
                <a:spcPts val="0"/>
              </a:spcAft>
              <a:buClr>
                <a:schemeClr val="dk1"/>
              </a:buClr>
              <a:buSzPts val="1100"/>
              <a:buFont typeface="Arial"/>
              <a:buNone/>
            </a:pPr>
            <a:r>
              <a:rPr lang="en"/>
              <a:t>- Darwin  (cited in A BASIC PRIMER ON DATA MINING. Chan, Carmen; Lewis, Bruce. Information Systems Management. Fall2002, Vol. 19 Issue 4, p56. 5p. DOI: 10.1201/1078/43202.19.4.20020901/38835.7 . )</a:t>
            </a:r>
            <a:endParaRPr/>
          </a:p>
          <a:p>
            <a:pPr indent="0" lvl="0" marL="0" rtl="0" algn="l">
              <a:spcBef>
                <a:spcPts val="0"/>
              </a:spcBef>
              <a:spcAft>
                <a:spcPts val="0"/>
              </a:spcAft>
              <a:buNone/>
            </a:pPr>
            <a:r>
              <a:rPr lang="en"/>
              <a:t>- Scenario  (cited in A BASIC PRIMER ON DATA MINING. Chan, Carmen; Lewis, Bruce. Information Systems Management. Fall2002, Vol. 19 Issue 4, p56. 5p. DOI: 10.1201/1078/43202.19.4.20020901/38835.7 .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8cf2849d1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8cf2849d1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looking into these toolkits, you can find other toolkits, and they are about the same age.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cf2849d1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cf2849d1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looking into these toolkits, you can find other toolkits, and they are about the same age.  (Except for SAS, which was released for sale in 1972.)</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863b093d1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863b093d1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Those initial release dates for initial sale or release of machine learning packages are pretty long in the tooth.  Not all of them did machine learning as we would </a:t>
            </a:r>
            <a:r>
              <a:rPr lang="en"/>
              <a:t>describe it today back in the 1970s.  But for the 1980s and 1990s, with data mining, the concept of looking at lots and lots of data, then running a prediction on new data was a thing and there was software to do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Two older buzz words with a similar concept:  data mining, and big data.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86929b5a3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86929b5a3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Artificial intelligence has a fluid meaning.  This is a quote from a recent book about artificial intelligence which captures that fluid meaning.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do deep research on applications of artificial intelligence, it’s better to do a deep dive by researching specific toolkits.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from </a:t>
            </a:r>
            <a:r>
              <a:rPr lang="en" u="sng">
                <a:solidFill>
                  <a:schemeClr val="hlink"/>
                </a:solidFill>
                <a:hlinkClick r:id="rId2"/>
              </a:rPr>
              <a:t>https://commons.wikimedia.org/wiki/File:Entarteter_Eiszapfen.jpg</a:t>
            </a:r>
            <a:r>
              <a:rPr lang="en"/>
              <a:t> CC0.</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8cf2849d1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8cf2849d1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“Artificial intelligence” is the buzzword today.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Going back in time, and looking at past buzz words, two concepts that are pretty closely related to machine learning are there.</a:t>
            </a:r>
            <a:endParaRPr/>
          </a:p>
          <a:p>
            <a:pPr indent="0" lvl="0" marL="0" rtl="0" algn="l">
              <a:spcBef>
                <a:spcPts val="0"/>
              </a:spcBef>
              <a:spcAft>
                <a:spcPts val="0"/>
              </a:spcAft>
              <a:buNone/>
            </a:pPr>
            <a:r>
              <a:rPr lang="en"/>
              <a:t>Going back 10 years, big data actually was a Gartner hype cycle item from 2013, exactly 10 years ago.</a:t>
            </a:r>
            <a:endParaRPr/>
          </a:p>
          <a:p>
            <a:pPr indent="0" lvl="0" marL="0" rtl="0" algn="l">
              <a:spcBef>
                <a:spcPts val="0"/>
              </a:spcBef>
              <a:spcAft>
                <a:spcPts val="0"/>
              </a:spcAft>
              <a:buNone/>
            </a:pPr>
            <a:r>
              <a:rPr lang="en"/>
              <a:t>Going back 20 years, text mining was a term for automated indexing.  Some of that was stem words and decision trees and normalizing data, but some of that was pattern recognition.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None of that was really much called artificial intelligence, even </a:t>
            </a:r>
            <a:r>
              <a:rPr lang="en"/>
              <a:t>though</a:t>
            </a:r>
            <a:r>
              <a:rPr lang="en"/>
              <a:t> it is similar concepts to the current wave of hype </a:t>
            </a:r>
            <a:r>
              <a:rPr lang="en"/>
              <a:t>about</a:t>
            </a:r>
            <a:r>
              <a:rPr lang="en"/>
              <a:t> artificial intelligence.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06cb7880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806cb7880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know that there is a lot of buzz about artificial intelligence.  With all the intense buzz right now, what is really new?</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cf2849d1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8cf2849d1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meaning of artificial intelligence has changed over time.  From expert systems to machine learning.  But… remember how those machine learning software packages tend to be 20 or more years old.  Actually, if you want to research artificial intelligence in libraries, with that modern machine learning meaning of “artificial intelligence”, then looking at specific software packages is a better way to go.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 advocating to search on specific machine learning tool kits, and search in long running library publications and library databases.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cf2849d1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cf2849d1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lots of history for machine learning applications in libraries.  “Artificial intelligence” is a fluid term.  Meanwhile, the actual software toolkits for machine learning are long lived.  A good way to find past information about machine learning projects in libraries is to search on the tool kit names, along with the type of project you want to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GATE and Dublin Core in Google Scholar got some papers about creating metadata in a digital library.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8cf2849d10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8cf2849d10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There is lots of history for machine learning applications in libraries.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Here the OpenNLP library and MARC subject headings searched in Google Scholar got papers about metadata creation.</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8cf2849d1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8cf2849d1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Those initial release dates for initial sale or release of machine learning packages are pretty long in the tooth.  Not all of them did machine learning as we would describe it today back in the 1970s.  But for the 1980s and 1990s, with data mining, the concept of looking at lots and lots of data, then running a prediction on new data was a thing and there was software to do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following slides are example uses of artificial intelligence coming from the library field.  They are picked as random examples (ie. each paper is a random example) of uses for artificial intelligence in libraries, rather than being significant pivotal papers.  The idea is that if you research, you can find uses of artificial intelligence in libraries going back decades.  For any problem you want to solve, you probably can research and find examples of people working with that same problem and using machine learning to solve the problem.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8cf2849d1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8cf2849d1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Optical Character Recognition.  It’s something that we use today, and it’s still very convenient and allows projects to proceed.  Here’s a 1971 paper about optical character recognition being used in libraries.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8cf2849d1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8cf2849d1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extracting metadata fields from a set of digitized records</a:t>
            </a:r>
            <a:endParaRPr/>
          </a:p>
          <a:p>
            <a:pPr indent="0" lvl="0" marL="0" rtl="0" algn="l">
              <a:spcBef>
                <a:spcPts val="0"/>
              </a:spcBef>
              <a:spcAft>
                <a:spcPts val="0"/>
              </a:spcAft>
              <a:buNone/>
            </a:pPr>
            <a:r>
              <a:rPr lang="en"/>
              <a:t>That same earlier paper about OCR was about </a:t>
            </a:r>
            <a:r>
              <a:rPr lang="en"/>
              <a:t>scanning</a:t>
            </a:r>
            <a:r>
              <a:rPr lang="en"/>
              <a:t> in paper cards from a card catalog and then running OCR on them to convert to MARC records for federated search.  The paper discussed trying to also detect which field was which.  With just OCR people were taking the OCRed text of the card, and then manually keying it into MARC.  The paper talked about possible applications for detecting which field was which on the card and having the computer fully format it to MARC.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still a need today.  The screenshot on this slide is a finding aid from Georgia Southern University Libraries.  We don’t have a system that can handle EAD records.  So, our finding aids are human readable EAD records, where we basically have bolded text for each field.  In the future, if we are able to get a system that can handle EAD records, then if would be really awesome to have a computer detect the fields and create the EAD XML, rather than having a person copy paste each field one at a time.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8cf2849d1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8cf2849d1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Tag names of people places and organizations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cf2849d1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8cf2849d1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Entity ranking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Entity ranking is the concept of doing a search and instead of getting back a list of papers about that topic, getting back a list of people and organizations doing research on that topic.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Inset is a picture of a Web of Science search done recently.  Web of science allows this kind of searching, where with the “Analyze Results” feature, you can find people and organizations publishing on a topic.</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8cf2849d10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8cf2849d10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Getting a readability score for a paper.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Inset pic:  And, now that is part of MS Word.  With Readability Statistics in MS Word, you can get a readability score for the document you are working with.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8cf2849d1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8cf2849d1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Tagging subject headings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Assigning subject headings.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86929b5a3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86929b5a3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cf2849d1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8cf2849d1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Locate and tag all citations in a piece of 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can allow building citation trails and citation analysis.</a:t>
            </a:r>
            <a:endParaRPr/>
          </a:p>
          <a:p>
            <a:pPr indent="0" lvl="0" marL="0" rtl="0" algn="l">
              <a:spcBef>
                <a:spcPts val="0"/>
              </a:spcBef>
              <a:spcAft>
                <a:spcPts val="0"/>
              </a:spcAft>
              <a:buNone/>
            </a:pPr>
            <a:r>
              <a:rPr lang="en"/>
              <a:t>Inset is a screenshot of Westlaw </a:t>
            </a:r>
            <a:r>
              <a:rPr lang="en"/>
              <a:t>with</a:t>
            </a:r>
            <a:r>
              <a:rPr lang="en"/>
              <a:t> hotlinked citations.  Locating and tagging those </a:t>
            </a:r>
            <a:r>
              <a:rPr lang="en"/>
              <a:t>citations</a:t>
            </a:r>
            <a:r>
              <a:rPr lang="en"/>
              <a:t> used to be done manually but now typically would be done by an automated system in many databases.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8cf2849d1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8cf2849d1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Analyzing a piece of text and detecting the author’s emotions.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There’s a cite to a publication about how to do this coming from information science.</a:t>
            </a:r>
            <a:endParaRPr/>
          </a:p>
          <a:p>
            <a:pPr indent="0" lvl="0" marL="0" rtl="0" algn="l">
              <a:spcBef>
                <a:spcPts val="0"/>
              </a:spcBef>
              <a:spcAft>
                <a:spcPts val="0"/>
              </a:spcAft>
              <a:buNone/>
            </a:pPr>
            <a:r>
              <a:rPr lang="en"/>
              <a:t>And, inset, are screenshots of uses in the real world of being able to detect the emotions of writing and posts.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cf2849d10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8cf2849d10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use:  Recognizing emotions based on cell phone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 from </a:t>
            </a:r>
            <a:r>
              <a:rPr lang="en" u="sng">
                <a:solidFill>
                  <a:schemeClr val="hlink"/>
                </a:solidFill>
                <a:hlinkClick r:id="rId2"/>
              </a:rPr>
              <a:t>https://commons.wikimedia.org/wiki/File:People_concentrating_on_phones.jpg</a:t>
            </a:r>
            <a:r>
              <a:rPr lang="en"/>
              <a:t> CC0</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8cf2849d10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8cf2849d10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found all those by searching for names of </a:t>
            </a:r>
            <a:r>
              <a:rPr lang="en"/>
              <a:t>specific</a:t>
            </a:r>
            <a:r>
              <a:rPr lang="en"/>
              <a:t> machine learning toolkits and academic library terms, like MARC and qualified Dublin Core.  I bet if you have a problem to solve at work that you can find examples of machine learning </a:t>
            </a:r>
            <a:r>
              <a:rPr lang="en"/>
              <a:t>applied to that problem.  Maybe even from decades ago!</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8cf2849d10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8cf2849d10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in our current hype, we are dealing with cloud based artificial intelligence.  You can only use ChatGPT with a one-at-a-time copy paste prompting - not very fast - , or with a paid API - metered usage puts a damper on any big projects.  Consider that current hype around artificial intelligence might be a step backwards in that generative artificial intelligence tends to be </a:t>
            </a:r>
            <a:r>
              <a:rPr lang="en"/>
              <a:t>centrally</a:t>
            </a:r>
            <a:r>
              <a:rPr lang="en"/>
              <a:t> controlled by large corporations.  Older literature on machine learning can be something you can implement, </a:t>
            </a:r>
            <a:r>
              <a:rPr lang="en"/>
              <a:t>rather</a:t>
            </a:r>
            <a:r>
              <a:rPr lang="en"/>
              <a:t> than use a paid API to a large corporate chatbot.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863b093d1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863b093d1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Libraries </a:t>
            </a:r>
            <a:r>
              <a:rPr lang="en"/>
              <a:t>contribute to artificial intelligence: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distant past:</a:t>
            </a:r>
            <a:endParaRPr/>
          </a:p>
          <a:p>
            <a:pPr indent="-298450" lvl="0" marL="457200" rtl="0" algn="l">
              <a:spcBef>
                <a:spcPts val="0"/>
              </a:spcBef>
              <a:spcAft>
                <a:spcPts val="0"/>
              </a:spcAft>
              <a:buSzPts val="1100"/>
              <a:buAutoNum type="arabicParenR"/>
            </a:pPr>
            <a:r>
              <a:rPr lang="en"/>
              <a:t>Having large amounts of full text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modern times:</a:t>
            </a:r>
            <a:endParaRPr/>
          </a:p>
          <a:p>
            <a:pPr indent="-298450" lvl="0" marL="457200" rtl="0" algn="l">
              <a:spcBef>
                <a:spcPts val="0"/>
              </a:spcBef>
              <a:spcAft>
                <a:spcPts val="0"/>
              </a:spcAft>
              <a:buSzPts val="1100"/>
              <a:buAutoNum type="arabicParenR"/>
            </a:pPr>
            <a:r>
              <a:rPr lang="en"/>
              <a:t>Provenance of metadata and datasets.</a:t>
            </a:r>
            <a:endParaRPr/>
          </a:p>
          <a:p>
            <a:pPr indent="-298450" lvl="0" marL="457200" rtl="0" algn="l">
              <a:spcBef>
                <a:spcPts val="0"/>
              </a:spcBef>
              <a:spcAft>
                <a:spcPts val="0"/>
              </a:spcAft>
              <a:buSzPts val="1100"/>
              <a:buAutoNum type="arabicParenR"/>
            </a:pPr>
            <a:r>
              <a:rPr lang="en"/>
              <a:t>Ontologies.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8cf2849d10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8cf2849d10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this is a bit of a stretch, </a:t>
            </a:r>
            <a:r>
              <a:rPr lang="en"/>
              <a:t>because</a:t>
            </a:r>
            <a:r>
              <a:rPr lang="en"/>
              <a:t> actually government documents were the first big sets of words used for early machine learning.  See </a:t>
            </a:r>
            <a:r>
              <a:rPr lang="en" u="sng">
                <a:solidFill>
                  <a:schemeClr val="hlink"/>
                </a:solidFill>
                <a:hlinkClick r:id="rId2"/>
              </a:rPr>
              <a:t>https://www.cs.jhu.edu/~post/bitext/</a:t>
            </a:r>
            <a:r>
              <a:rPr lang="en"/>
              <a:t> .  But, Government Documents Roundtable (GODORT) is part of ALA.  And, that presentation I linked about 1960s/70s machine learning has them looking for large sets of words but with small </a:t>
            </a:r>
            <a:r>
              <a:rPr lang="en"/>
              <a:t>vocabularies.  Hence, sets of granted patents in narrow technical areas, because small vocabularies in that narrow technical area.  After that early work in the 1960s and 70s with government docs, libraries in the 1980s had shared searchable catalogs, abstracts of sets of journal papers, and gopher sites with digital journal articles.  That was where the words were in the 1990s - gopher sites run by academic libraries.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we have lots of user generated content - for example, Reddit has lots of words.  When machine learning was developed, gettings lots of words was a challenge.</a:t>
            </a:r>
            <a:endParaRPr/>
          </a:p>
          <a:p>
            <a:pPr indent="0" lvl="0" marL="0" rtl="0" algn="l">
              <a:spcBef>
                <a:spcPts val="0"/>
              </a:spcBef>
              <a:spcAft>
                <a:spcPts val="0"/>
              </a:spcAft>
              <a:buNone/>
            </a:pPr>
            <a:r>
              <a:rPr lang="en"/>
              <a:t>Also, the library fundamentally is not just about having these words.  It’s also about the book content being high quality, and about search being possible.  There is some dovetailing between machine learning and libraries over the history of artificial intelligence.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863b093d1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863b093d1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ontology is a representation of the formal relationship between things.  That could be a thesaurus.  Or a classification system.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Ontologies are from the field of information science.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W3 describes Dublin Core as an ontology (see </a:t>
            </a:r>
            <a:r>
              <a:rPr lang="en" u="sng">
                <a:solidFill>
                  <a:schemeClr val="hlink"/>
                </a:solidFill>
                <a:hlinkClick r:id="rId2"/>
              </a:rPr>
              <a:t>https://www.w3.org/wiki/Good_Ontologies</a:t>
            </a:r>
            <a:r>
              <a:rPr lang="en"/>
              <a:t> ).  (But that’s not likely to help you understand the concept.)  It’s more like a thesaurus - a thesaurus shows relationships between words.  An ontology shows relationships between concepts.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Machine learning can get a boost by having some predefined relationships in the form of an ontology.  Then using pattern </a:t>
            </a:r>
            <a:r>
              <a:rPr lang="en"/>
              <a:t>recognition</a:t>
            </a:r>
            <a:r>
              <a:rPr lang="en"/>
              <a:t> and statistical analysis to fill in the rest.  See </a:t>
            </a:r>
            <a:r>
              <a:rPr lang="en" u="sng">
                <a:solidFill>
                  <a:schemeClr val="hlink"/>
                </a:solidFill>
                <a:hlinkClick r:id="rId3"/>
              </a:rPr>
              <a:t>https://eandt.theiet.org/content/articles/2021/04/how-ontologies-can-give-machine-learning-a-competitive-edge/</a:t>
            </a: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8cf2849d10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8cf2849d10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contribution libraries have is provenance, and experience working with provenance.  Many industries are in the moment.  A website that is </a:t>
            </a:r>
            <a:r>
              <a:rPr lang="en"/>
              <a:t>selling</a:t>
            </a:r>
            <a:r>
              <a:rPr lang="en"/>
              <a:t> </a:t>
            </a:r>
            <a:r>
              <a:rPr lang="en"/>
              <a:t>something</a:t>
            </a:r>
            <a:r>
              <a:rPr lang="en"/>
              <a:t>, and they’ve sold out, and it’s not longer made - there’s no incentive to keep records about that thing that went out of stock.  Provenance for that info on a sales page doesn’t matter because it’s ephemeral.  The content is going to be different from year to year for many industries.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libraries, there’s more concern with provenance.  For our things, but also for our records.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Meanwhile, provenance is a big deal for machine learning.  And also, provenance is </a:t>
            </a:r>
            <a:r>
              <a:rPr lang="en"/>
              <a:t>something</a:t>
            </a:r>
            <a:r>
              <a:rPr lang="en"/>
              <a:t> that machine learning hasn’t focused heavily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a generative artificial intelligence algorithm is trained, it’s looking at lots of data.  That data might have echos of other data in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pic shows ImageNet and WordNet.  ImageNet is a large open database of tagged images.  It gets used for training because it’s large, available for use, and tagged.  The tags came from WordNet, and WordNet has some problematic characterizations.  The screenshot I put there is “mannish”, but it has way more problematic ways to characterize people.  A current identified need in artificial intelligence is better documentation (or any documentation) about training sets.  For example, Datasheets for Datasets ( </a:t>
            </a:r>
            <a:r>
              <a:rPr lang="en" u="sng">
                <a:solidFill>
                  <a:schemeClr val="hlink"/>
                </a:solidFill>
                <a:hlinkClick r:id="rId2"/>
              </a:rPr>
              <a:t>https://arxiv.org/pdf/1803.09010.pdf</a:t>
            </a:r>
            <a:r>
              <a:rPr lang="en"/>
              <a:t> ) describes the need to document training sets used for machine 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Librarianship has its own issues with bias in subject headings, but that long term focus on </a:t>
            </a:r>
            <a:r>
              <a:rPr lang="en"/>
              <a:t>provenance</a:t>
            </a:r>
            <a:r>
              <a:rPr lang="en"/>
              <a:t> and awareness of records systems lasting over years is unique to librarianship (compared to eCommerce for example).  Awareness of provenance and ways to note provenance of datasets and metadata can be a potential contribution for libraries to make to current research in artificial intelligence.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8cf2849d1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8cf2849d1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hope that this helped you to get some contextual background on artificial intelligence and libraries.  I will stay around for the break, in case anyone wants to talk in the Zoom chat.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f9ca9e33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f9ca9e33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is the Gartner Hype Cycle for 2023.  And right there at peak hype is generative AI, and AI-Augmented Software Engineering.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Right now, all these companies claim that their </a:t>
            </a:r>
            <a:r>
              <a:rPr lang="en">
                <a:solidFill>
                  <a:schemeClr val="dk1"/>
                </a:solidFill>
              </a:rPr>
              <a:t>software is doing artificial intelligence, integrating artificial intelligence, and rebranding existing products as artificial intelligence.  So hyped.  I’m here now with “artificial intelligence” in the title of my talk.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year, 2023, is peak hype for generative artificial intelligence.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(Gartner hype cycle is here </a:t>
            </a:r>
            <a:r>
              <a:rPr lang="en" u="sng">
                <a:solidFill>
                  <a:schemeClr val="hlink"/>
                </a:solidFill>
                <a:hlinkClick r:id="rId2"/>
              </a:rPr>
              <a:t>https://www.gartner.com/en/newsroom/press-releases/2023-08-16-gartner-places-generative-ai-on-the-peak-of-inflated-expectations-on-the-2023-hype-cycle-for-emerging-technologies</a:t>
            </a:r>
            <a:r>
              <a:rPr lang="en">
                <a:solidFill>
                  <a:schemeClr val="dk1"/>
                </a:solidFill>
              </a:rPr>
              <a:t>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863b093d1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863b093d1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863b093d1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863b093d1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Speed and scale really can make something newly viable!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knows what this is?</a:t>
            </a:r>
            <a:endParaRPr/>
          </a:p>
          <a:p>
            <a:pPr indent="0" lvl="0" marL="0" rtl="0" algn="l">
              <a:spcBef>
                <a:spcPts val="0"/>
              </a:spcBef>
              <a:spcAft>
                <a:spcPts val="0"/>
              </a:spcAft>
              <a:buNone/>
            </a:pPr>
            <a:r>
              <a:rPr lang="en"/>
              <a:t>It’s a fractal.  It’s a Julia set.  This math was basically done in 1918, more than 100 years ago.  It was not possible to </a:t>
            </a:r>
            <a:r>
              <a:rPr lang="en"/>
              <a:t>implement</a:t>
            </a:r>
            <a:r>
              <a:rPr lang="en"/>
              <a:t> the math until the 1980s with computers.  A fractal is a line with segments that retraces each segment on and on.  It recursively retraces itself.  The math idea is that you have a one dimensional line which eventually has volume (a 1 dimensional line becomes 2 dimensional).  Before computers, fractals were basically thought experiments.  People couldn’t draw them with any amount of retracing to really get any kind of real world representation.  Then, in the 1980s, computers had advanced enough that computers could take that math and run the equations.  For many fractals, the math equations were worked out decades before there was any use for them.  Today, fractals are used for all kinds of graphics, like to make realistic looking computer generated hair and coastlines, and such.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It’s an example of a case where the speed of computers made it possible to implement something old.</a:t>
            </a:r>
            <a:endParaRPr/>
          </a:p>
          <a:p>
            <a:pPr indent="0" lvl="0" marL="0" rtl="0" algn="l">
              <a:spcBef>
                <a:spcPts val="0"/>
              </a:spcBef>
              <a:spcAft>
                <a:spcPts val="0"/>
              </a:spcAft>
              <a:buNone/>
            </a:pPr>
            <a:r>
              <a:rPr lang="en"/>
              <a:t>Sometimes increases in processing speed make something from the past viable.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CC0 from </a:t>
            </a:r>
            <a:r>
              <a:rPr lang="en" u="sng">
                <a:solidFill>
                  <a:schemeClr val="hlink"/>
                </a:solidFill>
                <a:hlinkClick r:id="rId2"/>
              </a:rPr>
              <a:t>https://commons.wikimedia.org/wiki/File:Julia-Menge_-0.8_0.156i.png</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8ff34130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8ff34130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machine learning, </a:t>
            </a:r>
            <a:r>
              <a:rPr lang="en"/>
              <a:t>imagine a digital library of 4,000 newspapers.  And imagine a metadata project to use machine learning to identify each article, mark with METS Alto on the page where the article is, and to pull out the article text and author.  That way someone can search, and find articles, and then see the text on the page with any pics and layout, and also see the full text as a text file to copy paste.  Imaging taking the smallest run of a single newspaper - maybe a paper that ran daily for less that a year before going out of business.  Then running machine learning on it.  And, you get great results with metadata that’s good quality, article locations on the page detected, and everything tight.  And, that program took one year of time for pretty nice computer with a pretty nice graphics card to chug away on and process.  And, you calculate the time to do all your newspapers.  Because you tested your process on the smallest of 4,000 newspapers, it’s way more than 4,000 years of computer time to process.  It’s more like 40,000 years of computer time to process.  Even buying 10 nice computers wouldn’t make the project feasible.  Any way you look at it, using machine learning to do the metadata for all the newspapers would be too expensive and take too long to even be possible.  Flashforward 15 years, and maybe running that same test run on the shortest newspaper takes overnight.  Then, looking at feasibility to do all the newspapers can be brought down to 2 years with 5 computers, or a year with 10 computers, to get all of them done, and suddenly it’s feasible.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Speed can make something newly feasible to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CC0 from </a:t>
            </a:r>
            <a:r>
              <a:rPr lang="en" u="sng">
                <a:solidFill>
                  <a:schemeClr val="hlink"/>
                </a:solidFill>
                <a:hlinkClick r:id="rId2"/>
              </a:rPr>
              <a:t>https://commons.wikimedia.org/wiki/File:Julia-Menge_-0.8_0.156i.png</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3c7f6cc9d4ae4b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3c7f6cc9d4ae4b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3c7f6cc9d4ae4b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3c7f6cc9d4ae4b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conceptual diagram of how the definition for artificial intelligence has changed over time.  In the past, way back, expert systems was artificial intelligence.  So, an Excel spreadsheet formula, or a flow chart for decision making that is put into a computer program - that was </a:t>
            </a:r>
            <a:r>
              <a:rPr lang="en"/>
              <a:t>artificial</a:t>
            </a:r>
            <a:r>
              <a:rPr lang="en"/>
              <a:t> intelligence.  And now, machine learning, statistical learning - that is artificial intelligence in this current wave of hype.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Fundamentally, the big difference here is explainability.  If you use the expert system approach vs the machine learning approach, results and accuracy might be made to be similar between those two.  Explainability is practically baked into an expert system.  With machine learning, explainability for why it does </a:t>
            </a:r>
            <a:r>
              <a:rPr lang="en"/>
              <a:t>what</a:t>
            </a:r>
            <a:r>
              <a:rPr lang="en"/>
              <a:t> it does is just not easily achievable.  For machine learning, the software is looking at lots of data in a training set, and finding patterns, and then using those patterns to make </a:t>
            </a:r>
            <a:r>
              <a:rPr lang="en"/>
              <a:t>predictions in the new dataset.  To understand why it got a specific result, you practically have to look at the training data yourself and analyze it, and you likely do not have time for that.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interesting here in this diagram is that they gave this really great example of an expert system - tax forms.  Online tax forms are super explainable, meanwhile using them helps shift our mindset in the general public towards accepting a lack of explainability.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1354" y="0"/>
            <a:ext cx="9141293" cy="5143501"/>
          </a:xfrm>
          <a:prstGeom prst="rect">
            <a:avLst/>
          </a:prstGeom>
          <a:noFill/>
          <a:ln>
            <a:noFill/>
          </a:ln>
        </p:spPr>
      </p:pic>
      <p:sp>
        <p:nvSpPr>
          <p:cNvPr id="12" name="Google Shape;12;p2"/>
          <p:cNvSpPr txBox="1"/>
          <p:nvPr>
            <p:ph type="ctrTitle"/>
          </p:nvPr>
        </p:nvSpPr>
        <p:spPr>
          <a:xfrm>
            <a:off x="311700" y="2910650"/>
            <a:ext cx="8520600" cy="137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402617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FEFEF"/>
              </a:buClr>
              <a:buSzPts val="2800"/>
              <a:buNone/>
              <a:defRPr sz="2800">
                <a:solidFill>
                  <a:srgbClr val="EFEFE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7532625" y="-5"/>
            <a:ext cx="1231475" cy="1874200"/>
          </a:xfrm>
          <a:prstGeom prst="rect">
            <a:avLst/>
          </a:prstGeom>
          <a:noFill/>
          <a:ln>
            <a:noFill/>
          </a:ln>
        </p:spPr>
      </p:pic>
      <p:sp>
        <p:nvSpPr>
          <p:cNvPr id="16" name="Google Shape;16;p2"/>
          <p:cNvSpPr/>
          <p:nvPr/>
        </p:nvSpPr>
        <p:spPr>
          <a:xfrm>
            <a:off x="9700" y="3174200"/>
            <a:ext cx="9144000" cy="1261800"/>
          </a:xfrm>
          <a:prstGeom prst="rect">
            <a:avLst/>
          </a:prstGeom>
          <a:solidFill>
            <a:srgbClr val="041E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365687" y="4586825"/>
            <a:ext cx="548700" cy="393600"/>
          </a:xfrm>
          <a:prstGeom prst="rect">
            <a:avLst/>
          </a:prstGeom>
        </p:spPr>
        <p:txBody>
          <a:bodyPr anchorCtr="0" anchor="ctr" bIns="91425" lIns="91425" spcFirstLastPara="1" rIns="91425" wrap="square" tIns="91425">
            <a:norm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p:nvPr/>
        </p:nvSpPr>
        <p:spPr>
          <a:xfrm flipH="1">
            <a:off x="4181900" y="2957513"/>
            <a:ext cx="4659300" cy="1881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a:off x="300925" y="1912275"/>
            <a:ext cx="8561700" cy="1359000"/>
          </a:xfrm>
          <a:prstGeom prst="rect">
            <a:avLst/>
          </a:prstGeom>
          <a:solidFill>
            <a:srgbClr val="001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8"/>
          <p:cNvSpPr txBox="1"/>
          <p:nvPr>
            <p:ph type="title"/>
          </p:nvPr>
        </p:nvSpPr>
        <p:spPr>
          <a:xfrm>
            <a:off x="490250" y="1912275"/>
            <a:ext cx="6367800" cy="1359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2"/>
              </a:buClr>
              <a:buSzPts val="4800"/>
              <a:buNone/>
              <a:defRPr sz="4800">
                <a:solidFill>
                  <a:schemeClr val="lt2"/>
                </a:solidFill>
              </a:defRPr>
            </a:lvl1pPr>
            <a:lvl2pPr lvl="1">
              <a:spcBef>
                <a:spcPts val="0"/>
              </a:spcBef>
              <a:spcAft>
                <a:spcPts val="0"/>
              </a:spcAft>
              <a:buClr>
                <a:schemeClr val="lt2"/>
              </a:buClr>
              <a:buSzPts val="4800"/>
              <a:buNone/>
              <a:defRPr sz="4800">
                <a:solidFill>
                  <a:schemeClr val="lt2"/>
                </a:solidFill>
              </a:defRPr>
            </a:lvl2pPr>
            <a:lvl3pPr lvl="2">
              <a:spcBef>
                <a:spcPts val="0"/>
              </a:spcBef>
              <a:spcAft>
                <a:spcPts val="0"/>
              </a:spcAft>
              <a:buClr>
                <a:schemeClr val="lt2"/>
              </a:buClr>
              <a:buSzPts val="4800"/>
              <a:buNone/>
              <a:defRPr sz="4800">
                <a:solidFill>
                  <a:schemeClr val="lt2"/>
                </a:solidFill>
              </a:defRPr>
            </a:lvl3pPr>
            <a:lvl4pPr lvl="3">
              <a:spcBef>
                <a:spcPts val="0"/>
              </a:spcBef>
              <a:spcAft>
                <a:spcPts val="0"/>
              </a:spcAft>
              <a:buClr>
                <a:schemeClr val="lt2"/>
              </a:buClr>
              <a:buSzPts val="4800"/>
              <a:buNone/>
              <a:defRPr sz="4800">
                <a:solidFill>
                  <a:schemeClr val="lt2"/>
                </a:solidFill>
              </a:defRPr>
            </a:lvl4pPr>
            <a:lvl5pPr lvl="4">
              <a:spcBef>
                <a:spcPts val="0"/>
              </a:spcBef>
              <a:spcAft>
                <a:spcPts val="0"/>
              </a:spcAft>
              <a:buClr>
                <a:schemeClr val="lt2"/>
              </a:buClr>
              <a:buSzPts val="4800"/>
              <a:buNone/>
              <a:defRPr sz="4800">
                <a:solidFill>
                  <a:schemeClr val="lt2"/>
                </a:solidFill>
              </a:defRPr>
            </a:lvl5pPr>
            <a:lvl6pPr lvl="5">
              <a:spcBef>
                <a:spcPts val="0"/>
              </a:spcBef>
              <a:spcAft>
                <a:spcPts val="0"/>
              </a:spcAft>
              <a:buClr>
                <a:schemeClr val="lt2"/>
              </a:buClr>
              <a:buSzPts val="4800"/>
              <a:buNone/>
              <a:defRPr sz="4800">
                <a:solidFill>
                  <a:schemeClr val="lt2"/>
                </a:solidFill>
              </a:defRPr>
            </a:lvl6pPr>
            <a:lvl7pPr lvl="6">
              <a:spcBef>
                <a:spcPts val="0"/>
              </a:spcBef>
              <a:spcAft>
                <a:spcPts val="0"/>
              </a:spcAft>
              <a:buClr>
                <a:schemeClr val="lt2"/>
              </a:buClr>
              <a:buSzPts val="4800"/>
              <a:buNone/>
              <a:defRPr sz="4800">
                <a:solidFill>
                  <a:schemeClr val="lt2"/>
                </a:solidFill>
              </a:defRPr>
            </a:lvl7pPr>
            <a:lvl8pPr lvl="7">
              <a:spcBef>
                <a:spcPts val="0"/>
              </a:spcBef>
              <a:spcAft>
                <a:spcPts val="0"/>
              </a:spcAft>
              <a:buClr>
                <a:schemeClr val="lt2"/>
              </a:buClr>
              <a:buSzPts val="4800"/>
              <a:buNone/>
              <a:defRPr sz="4800">
                <a:solidFill>
                  <a:schemeClr val="lt2"/>
                </a:solidFill>
              </a:defRPr>
            </a:lvl8pPr>
            <a:lvl9pPr lvl="8">
              <a:spcBef>
                <a:spcPts val="0"/>
              </a:spcBef>
              <a:spcAft>
                <a:spcPts val="0"/>
              </a:spcAft>
              <a:buClr>
                <a:schemeClr val="lt2"/>
              </a:buClr>
              <a:buSzPts val="4800"/>
              <a:buNone/>
              <a:defRPr sz="4800">
                <a:solidFill>
                  <a:schemeClr val="l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8"/>
            <a:ext cx="9144000" cy="5143493"/>
          </a:xfrm>
          <a:prstGeom prst="rect">
            <a:avLst/>
          </a:prstGeom>
          <a:noFill/>
          <a:ln>
            <a:noFill/>
          </a:ln>
        </p:spPr>
      </p:pic>
      <p:sp>
        <p:nvSpPr>
          <p:cNvPr id="7" name="Google Shape;7;p1"/>
          <p:cNvSpPr txBox="1"/>
          <p:nvPr>
            <p:ph type="title"/>
          </p:nvPr>
        </p:nvSpPr>
        <p:spPr>
          <a:xfrm>
            <a:off x="457200" y="445025"/>
            <a:ext cx="8229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8" name="Google Shape;8;p1"/>
          <p:cNvSpPr txBox="1"/>
          <p:nvPr>
            <p:ph idx="1" type="body"/>
          </p:nvPr>
        </p:nvSpPr>
        <p:spPr>
          <a:xfrm>
            <a:off x="457200" y="1152475"/>
            <a:ext cx="8229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9.jpg"/><Relationship Id="rId4" Type="http://schemas.openxmlformats.org/officeDocument/2006/relationships/hyperlink" Target="http://wordnetweb.princeton.edu/perl/webwn" TargetMode="External"/><Relationship Id="rId5"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www.gartner.com/en/newsroom/press-releases/2023-08-16-gartner-places-generative-ai-on-the-peak-of-inflated-expectations-on-the-2023-hype-cycle-for-emerging-technologies"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idx="1" type="subTitle"/>
          </p:nvPr>
        </p:nvSpPr>
        <p:spPr>
          <a:xfrm>
            <a:off x="311700" y="3412300"/>
            <a:ext cx="8520600" cy="631800"/>
          </a:xfrm>
          <a:prstGeom prst="rect">
            <a:avLst/>
          </a:prstGeom>
        </p:spPr>
        <p:txBody>
          <a:bodyPr anchorCtr="0" anchor="t" bIns="0" lIns="0" spcFirstLastPara="1" rIns="0" wrap="square" tIns="0">
            <a:normAutofit fontScale="47500"/>
          </a:bodyPr>
          <a:lstStyle/>
          <a:p>
            <a:pPr indent="0" lvl="0" marL="0" rtl="0" algn="ctr">
              <a:lnSpc>
                <a:spcPct val="115000"/>
              </a:lnSpc>
              <a:spcBef>
                <a:spcPts val="0"/>
              </a:spcBef>
              <a:spcAft>
                <a:spcPts val="0"/>
              </a:spcAft>
              <a:buNone/>
            </a:pPr>
            <a:r>
              <a:rPr lang="en"/>
              <a:t>Wilhelmina Randtke, Head of Libraries Technologies and Systems, Georgia Southern University Libraries</a:t>
            </a:r>
            <a:endParaRPr/>
          </a:p>
          <a:p>
            <a:pPr indent="0" lvl="0" marL="0" rtl="0" algn="ctr">
              <a:lnSpc>
                <a:spcPct val="115000"/>
              </a:lnSpc>
              <a:spcBef>
                <a:spcPts val="0"/>
              </a:spcBef>
              <a:spcAft>
                <a:spcPts val="0"/>
              </a:spcAft>
              <a:buNone/>
            </a:pPr>
            <a:r>
              <a:rPr lang="en"/>
              <a:t>NASIG Autumn</a:t>
            </a:r>
            <a:r>
              <a:rPr lang="en"/>
              <a:t>, October 17, 2023, Virtual</a:t>
            </a:r>
            <a:endParaRPr/>
          </a:p>
        </p:txBody>
      </p:sp>
      <p:sp>
        <p:nvSpPr>
          <p:cNvPr id="62" name="Google Shape;62;p13"/>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txBox="1"/>
          <p:nvPr>
            <p:ph type="ctrTitle"/>
          </p:nvPr>
        </p:nvSpPr>
        <p:spPr>
          <a:xfrm>
            <a:off x="1729200" y="1439225"/>
            <a:ext cx="5685600" cy="1272300"/>
          </a:xfrm>
          <a:prstGeom prst="rect">
            <a:avLst/>
          </a:prstGeom>
          <a:noFill/>
          <a:effectLst>
            <a:outerShdw blurRad="257175" rotWithShape="0" algn="bl">
              <a:schemeClr val="lt2"/>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022">
                <a:solidFill>
                  <a:srgbClr val="041E42"/>
                </a:solidFill>
              </a:rPr>
              <a:t>Artificial intelligence history, and libraries:</a:t>
            </a:r>
            <a:endParaRPr sz="4022">
              <a:solidFill>
                <a:srgbClr val="041E42"/>
              </a:solidFill>
            </a:endParaRPr>
          </a:p>
          <a:p>
            <a:pPr indent="0" lvl="0" marL="0" rtl="0" algn="r">
              <a:spcBef>
                <a:spcPts val="0"/>
              </a:spcBef>
              <a:spcAft>
                <a:spcPts val="0"/>
              </a:spcAft>
              <a:buNone/>
            </a:pPr>
            <a:r>
              <a:rPr lang="en" sz="2800">
                <a:solidFill>
                  <a:srgbClr val="041E42"/>
                </a:solidFill>
              </a:rPr>
              <a:t>History and Legacy of Library Contributions to machine learning</a:t>
            </a:r>
            <a:endParaRPr sz="2800">
              <a:solidFill>
                <a:srgbClr val="041E4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5" name="Google Shape;125;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Machine learning is good at making a prediction, and bad at giving an explanation of why it did what it did.</a:t>
            </a:r>
            <a:endParaRPr/>
          </a:p>
        </p:txBody>
      </p:sp>
      <p:sp>
        <p:nvSpPr>
          <p:cNvPr id="126" name="Google Shape;126;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7" name="Google Shape;127;p22"/>
          <p:cNvSpPr/>
          <p:nvPr/>
        </p:nvSpPr>
        <p:spPr>
          <a:xfrm>
            <a:off x="0" y="3050"/>
            <a:ext cx="91440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28" name="Google Shape;128;p22"/>
          <p:cNvPicPr preferRelativeResize="0"/>
          <p:nvPr/>
        </p:nvPicPr>
        <p:blipFill>
          <a:blip r:embed="rId3">
            <a:alphaModFix/>
          </a:blip>
          <a:stretch>
            <a:fillRect/>
          </a:stretch>
        </p:blipFill>
        <p:spPr>
          <a:xfrm>
            <a:off x="304804" y="0"/>
            <a:ext cx="4354991" cy="5143499"/>
          </a:xfrm>
          <a:prstGeom prst="rect">
            <a:avLst/>
          </a:prstGeom>
          <a:noFill/>
          <a:ln>
            <a:noFill/>
          </a:ln>
        </p:spPr>
      </p:pic>
      <p:pic>
        <p:nvPicPr>
          <p:cNvPr id="129" name="Google Shape;129;p22"/>
          <p:cNvPicPr preferRelativeResize="0"/>
          <p:nvPr/>
        </p:nvPicPr>
        <p:blipFill>
          <a:blip r:embed="rId4">
            <a:alphaModFix/>
          </a:blip>
          <a:stretch>
            <a:fillRect/>
          </a:stretch>
        </p:blipFill>
        <p:spPr>
          <a:xfrm>
            <a:off x="4643200" y="0"/>
            <a:ext cx="4196000" cy="5143500"/>
          </a:xfrm>
          <a:prstGeom prst="rect">
            <a:avLst/>
          </a:prstGeom>
          <a:noFill/>
          <a:ln>
            <a:noFill/>
          </a:ln>
        </p:spPr>
      </p:pic>
      <p:sp>
        <p:nvSpPr>
          <p:cNvPr id="130" name="Google Shape;130;p22"/>
          <p:cNvSpPr/>
          <p:nvPr/>
        </p:nvSpPr>
        <p:spPr>
          <a:xfrm>
            <a:off x="0" y="3370925"/>
            <a:ext cx="4659900" cy="1772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31" name="Google Shape;131;p22"/>
          <p:cNvPicPr preferRelativeResize="0"/>
          <p:nvPr/>
        </p:nvPicPr>
        <p:blipFill>
          <a:blip r:embed="rId5">
            <a:alphaModFix/>
          </a:blip>
          <a:stretch>
            <a:fillRect/>
          </a:stretch>
        </p:blipFill>
        <p:spPr>
          <a:xfrm>
            <a:off x="0" y="3832425"/>
            <a:ext cx="4463200" cy="1311075"/>
          </a:xfrm>
          <a:prstGeom prst="rect">
            <a:avLst/>
          </a:prstGeom>
          <a:noFill/>
          <a:ln>
            <a:noFill/>
          </a:ln>
        </p:spPr>
      </p:pic>
      <p:pic>
        <p:nvPicPr>
          <p:cNvPr id="132" name="Google Shape;132;p22"/>
          <p:cNvPicPr preferRelativeResize="0"/>
          <p:nvPr/>
        </p:nvPicPr>
        <p:blipFill>
          <a:blip r:embed="rId6">
            <a:alphaModFix/>
          </a:blip>
          <a:stretch>
            <a:fillRect/>
          </a:stretch>
        </p:blipFill>
        <p:spPr>
          <a:xfrm>
            <a:off x="152400" y="3528545"/>
            <a:ext cx="1380050" cy="380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8" name="Google Shape;138;p23"/>
          <p:cNvSpPr/>
          <p:nvPr/>
        </p:nvSpPr>
        <p:spPr>
          <a:xfrm>
            <a:off x="38000" y="3050"/>
            <a:ext cx="90012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39" name="Google Shape;139;p23"/>
          <p:cNvPicPr preferRelativeResize="0"/>
          <p:nvPr/>
        </p:nvPicPr>
        <p:blipFill>
          <a:blip r:embed="rId3">
            <a:alphaModFix/>
          </a:blip>
          <a:stretch>
            <a:fillRect/>
          </a:stretch>
        </p:blipFill>
        <p:spPr>
          <a:xfrm>
            <a:off x="1121041" y="0"/>
            <a:ext cx="6849433"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Machine Learning…</a:t>
            </a:r>
            <a:endParaRPr/>
          </a:p>
          <a:p>
            <a:pPr indent="0" lvl="0" marL="0" rtl="0" algn="r">
              <a:spcBef>
                <a:spcPts val="0"/>
              </a:spcBef>
              <a:spcAft>
                <a:spcPts val="0"/>
              </a:spcAft>
              <a:buNone/>
            </a:pPr>
            <a:r>
              <a:rPr lang="en"/>
              <a:t>…not so new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Learning toolkits, in use today</a:t>
            </a:r>
            <a:endParaRPr/>
          </a:p>
        </p:txBody>
      </p:sp>
      <p:sp>
        <p:nvSpPr>
          <p:cNvPr id="150" name="Google Shape;150;p25"/>
          <p:cNvSpPr txBox="1"/>
          <p:nvPr>
            <p:ph idx="1" type="body"/>
          </p:nvPr>
        </p:nvSpPr>
        <p:spPr>
          <a:xfrm>
            <a:off x="311700" y="1152475"/>
            <a:ext cx="7925400" cy="17886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WEKA</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MALLET</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OpenNLP</a:t>
            </a:r>
            <a:endParaRPr sz="2100">
              <a:solidFill>
                <a:schemeClr val="dk1"/>
              </a:solidFill>
              <a:latin typeface="Montserrat"/>
              <a:ea typeface="Montserrat"/>
              <a:cs typeface="Montserrat"/>
              <a:sym typeface="Montserrat"/>
            </a:endParaRPr>
          </a:p>
        </p:txBody>
      </p:sp>
      <p:sp>
        <p:nvSpPr>
          <p:cNvPr id="151" name="Google Shape;151;p25"/>
          <p:cNvSpPr txBox="1"/>
          <p:nvPr/>
        </p:nvSpPr>
        <p:spPr>
          <a:xfrm>
            <a:off x="372375" y="4310025"/>
            <a:ext cx="5447700" cy="3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latin typeface="Nunito"/>
                <a:ea typeface="Nunito"/>
                <a:cs typeface="Nunito"/>
                <a:sym typeface="Nunito"/>
              </a:rPr>
              <a:t>These toolkits are listed in The National Artificial Intelligence Research and Development Strategic Plan  2019 Update , Select Committee on Artificial Intelligence of the National Science and Technology Council (June 2019), available at https://trumpwhitehouse.archives.gov/wp-content/uploads/2019/06/National-AI-Research-and-Development-Strategic-Plan-2019-Update-June-2019.pdf .</a:t>
            </a:r>
            <a:endParaRPr sz="700">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Learning toolkits: </a:t>
            </a:r>
            <a:r>
              <a:rPr lang="en" sz="2688"/>
              <a:t>Dates of public release</a:t>
            </a:r>
            <a:endParaRPr sz="2688"/>
          </a:p>
        </p:txBody>
      </p:sp>
      <p:sp>
        <p:nvSpPr>
          <p:cNvPr id="157" name="Google Shape;157;p26"/>
          <p:cNvSpPr txBox="1"/>
          <p:nvPr>
            <p:ph idx="1" type="body"/>
          </p:nvPr>
        </p:nvSpPr>
        <p:spPr>
          <a:xfrm>
            <a:off x="311700" y="1152475"/>
            <a:ext cx="7925400" cy="36900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WEKA:</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a:t>
            </a:r>
            <a:r>
              <a:rPr lang="en" sz="2100">
                <a:solidFill>
                  <a:schemeClr val="dk1"/>
                </a:solidFill>
                <a:latin typeface="Montserrat"/>
                <a:ea typeface="Montserrat"/>
                <a:cs typeface="Montserrat"/>
                <a:sym typeface="Montserrat"/>
              </a:rPr>
              <a:t>Waikato Environment for Knowledge Analysis)</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e</a:t>
            </a:r>
            <a:r>
              <a:rPr lang="en" sz="2100">
                <a:solidFill>
                  <a:schemeClr val="dk1"/>
                </a:solidFill>
                <a:latin typeface="Montserrat"/>
                <a:ea typeface="Montserrat"/>
                <a:cs typeface="Montserrat"/>
                <a:sym typeface="Montserrat"/>
              </a:rPr>
              <a:t>stablished circa 1997</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MALLET</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a:t>
            </a:r>
            <a:r>
              <a:rPr lang="en" sz="2100">
                <a:solidFill>
                  <a:schemeClr val="dk1"/>
                </a:solidFill>
                <a:latin typeface="Montserrat"/>
                <a:ea typeface="Montserrat"/>
                <a:cs typeface="Montserrat"/>
                <a:sym typeface="Montserrat"/>
              </a:rPr>
              <a:t>Machine Learning for Language Toolkit)</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established circa 2002</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OpenNLP</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established circa 2004</a:t>
            </a:r>
            <a:endParaRPr sz="2100">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Additional </a:t>
            </a:r>
            <a:r>
              <a:rPr lang="en"/>
              <a:t>Machine Learning toolkits: </a:t>
            </a:r>
            <a:r>
              <a:rPr lang="en" sz="2688"/>
              <a:t>Dates of public release</a:t>
            </a:r>
            <a:endParaRPr sz="2688"/>
          </a:p>
        </p:txBody>
      </p:sp>
      <p:sp>
        <p:nvSpPr>
          <p:cNvPr id="163" name="Google Shape;163;p27"/>
          <p:cNvSpPr txBox="1"/>
          <p:nvPr>
            <p:ph idx="1" type="body"/>
          </p:nvPr>
        </p:nvSpPr>
        <p:spPr>
          <a:xfrm>
            <a:off x="311700" y="1370025"/>
            <a:ext cx="8375100" cy="34725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GATE:</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(General Architecture for Text Engineering)</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established circa 1995</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RapidMiner</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(formerly called Yet Another Learning Environment)</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released for sale 2001</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SPSS Modeler</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(formerly called Clementine)</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released for sale 1994</a:t>
            </a:r>
            <a:endParaRPr sz="2100">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Additional Machine Learning toolkits: </a:t>
            </a:r>
            <a:r>
              <a:rPr lang="en" sz="2688"/>
              <a:t>Dates of public release</a:t>
            </a:r>
            <a:endParaRPr sz="2688"/>
          </a:p>
        </p:txBody>
      </p:sp>
      <p:sp>
        <p:nvSpPr>
          <p:cNvPr id="169" name="Google Shape;169;p28"/>
          <p:cNvSpPr txBox="1"/>
          <p:nvPr>
            <p:ph idx="1" type="body"/>
          </p:nvPr>
        </p:nvSpPr>
        <p:spPr>
          <a:xfrm>
            <a:off x="311700" y="1370025"/>
            <a:ext cx="8375100" cy="34725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SAS</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r</a:t>
            </a:r>
            <a:r>
              <a:rPr lang="en" sz="2100">
                <a:solidFill>
                  <a:schemeClr val="dk1"/>
                </a:solidFill>
                <a:latin typeface="Montserrat"/>
                <a:ea typeface="Montserrat"/>
                <a:cs typeface="Montserrat"/>
                <a:sym typeface="Montserrat"/>
              </a:rPr>
              <a:t>eleased for sale 1972</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InfiniteInsight</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(formerly KXEN)</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r</a:t>
            </a:r>
            <a:r>
              <a:rPr lang="en" sz="2100">
                <a:solidFill>
                  <a:schemeClr val="dk1"/>
                </a:solidFill>
                <a:latin typeface="Montserrat"/>
                <a:ea typeface="Montserrat"/>
                <a:cs typeface="Montserrat"/>
                <a:sym typeface="Montserrat"/>
              </a:rPr>
              <a:t>eleased circa 1998</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KNIME</a:t>
            </a:r>
            <a:endParaRPr sz="2100">
              <a:solidFill>
                <a:schemeClr val="dk1"/>
              </a:solidFill>
              <a:latin typeface="Montserrat"/>
              <a:ea typeface="Montserrat"/>
              <a:cs typeface="Montserrat"/>
              <a:sym typeface="Montserrat"/>
            </a:endParaRPr>
          </a:p>
          <a:p>
            <a:pPr indent="-361950" lvl="1" marL="9144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r</a:t>
            </a:r>
            <a:r>
              <a:rPr lang="en" sz="2100">
                <a:solidFill>
                  <a:schemeClr val="dk1"/>
                </a:solidFill>
                <a:latin typeface="Montserrat"/>
                <a:ea typeface="Montserrat"/>
                <a:cs typeface="Montserrat"/>
                <a:sym typeface="Montserrat"/>
              </a:rPr>
              <a:t>eleased for sale 2006</a:t>
            </a:r>
            <a:endParaRPr sz="2100">
              <a:solidFill>
                <a:schemeClr val="dk1"/>
              </a:solidFill>
              <a:latin typeface="Montserrat"/>
              <a:ea typeface="Montserrat"/>
              <a:cs typeface="Montserrat"/>
              <a:sym typeface="Montserrat"/>
            </a:endParaRPr>
          </a:p>
          <a:p>
            <a:pPr indent="-361950" lvl="0" marL="457200" rtl="0" algn="l">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 and many more</a:t>
            </a:r>
            <a:endParaRPr sz="2100">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History of Machine Learning in Libraries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0" name="Google Shape;180;p30"/>
          <p:cNvSpPr txBox="1"/>
          <p:nvPr>
            <p:ph idx="1" type="body"/>
          </p:nvPr>
        </p:nvSpPr>
        <p:spPr>
          <a:xfrm>
            <a:off x="311700" y="1152475"/>
            <a:ext cx="3879600" cy="3680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t>"It’s worth noting that the term “artificial intelligence” can create discomfort in the computer science community. The phrase has moved in and out of fashion over the decades and is used more in marketing than by researchers. “Machine learning” is more commonly used in the technical literature. Yet the nomenclature of AI is often embraced during funding application season, when venture capitalists come bearing  checkbooks, or when researchers are seeking press attention for a new scientific result. As a result, the term is both used and rejected in ways that keep its meaning in flux." - Crawford, K. Atlas of AI (2021).</a:t>
            </a:r>
            <a:endParaRPr/>
          </a:p>
        </p:txBody>
      </p:sp>
      <p:sp>
        <p:nvSpPr>
          <p:cNvPr id="181" name="Google Shape;181;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2" name="Google Shape;182;p30"/>
          <p:cNvPicPr preferRelativeResize="0"/>
          <p:nvPr/>
        </p:nvPicPr>
        <p:blipFill>
          <a:blip r:embed="rId3">
            <a:alphaModFix/>
          </a:blip>
          <a:stretch>
            <a:fillRect/>
          </a:stretch>
        </p:blipFill>
        <p:spPr>
          <a:xfrm>
            <a:off x="4288050" y="288925"/>
            <a:ext cx="4544250" cy="4544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1"/>
          <p:cNvSpPr txBox="1"/>
          <p:nvPr>
            <p:ph idx="1" type="body"/>
          </p:nvPr>
        </p:nvSpPr>
        <p:spPr>
          <a:xfrm>
            <a:off x="311700" y="1581300"/>
            <a:ext cx="3999900" cy="298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t>Big Data (2013 hype)</a:t>
            </a:r>
            <a:endParaRPr sz="2100"/>
          </a:p>
          <a:p>
            <a:pPr indent="0" lvl="0" marL="0" rtl="0" algn="l">
              <a:spcBef>
                <a:spcPts val="1200"/>
              </a:spcBef>
              <a:spcAft>
                <a:spcPts val="0"/>
              </a:spcAft>
              <a:buNone/>
            </a:pPr>
            <a:r>
              <a:rPr lang="en" sz="2100"/>
              <a:t>Data Mining / Text Mining (2003 hype)</a:t>
            </a:r>
            <a:endParaRPr sz="2100"/>
          </a:p>
          <a:p>
            <a:pPr indent="0" lvl="0" marL="0" rtl="0" algn="l">
              <a:spcBef>
                <a:spcPts val="1200"/>
              </a:spcBef>
              <a:spcAft>
                <a:spcPts val="0"/>
              </a:spcAft>
              <a:buNone/>
            </a:pPr>
            <a:r>
              <a:rPr lang="en" sz="2100"/>
              <a:t>Predictive Coding</a:t>
            </a:r>
            <a:endParaRPr sz="2100"/>
          </a:p>
          <a:p>
            <a:pPr indent="0" lvl="0" marL="0" rtl="0" algn="l">
              <a:spcBef>
                <a:spcPts val="1200"/>
              </a:spcBef>
              <a:spcAft>
                <a:spcPts val="1200"/>
              </a:spcAft>
              <a:buNone/>
            </a:pPr>
            <a:r>
              <a:t/>
            </a:r>
            <a:endParaRPr sz="2100"/>
          </a:p>
        </p:txBody>
      </p:sp>
      <p:sp>
        <p:nvSpPr>
          <p:cNvPr id="188" name="Google Shape;188;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9" name="Google Shape;189;p31"/>
          <p:cNvSpPr txBox="1"/>
          <p:nvPr>
            <p:ph type="title"/>
          </p:nvPr>
        </p:nvSpPr>
        <p:spPr>
          <a:xfrm>
            <a:off x="457200" y="445025"/>
            <a:ext cx="385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Buzzwords of past hype</a:t>
            </a:r>
            <a:endParaRPr sz="2688"/>
          </a:p>
        </p:txBody>
      </p:sp>
      <p:pic>
        <p:nvPicPr>
          <p:cNvPr id="190" name="Google Shape;190;p31"/>
          <p:cNvPicPr preferRelativeResize="0"/>
          <p:nvPr/>
        </p:nvPicPr>
        <p:blipFill>
          <a:blip r:embed="rId3">
            <a:alphaModFix/>
          </a:blip>
          <a:stretch>
            <a:fillRect/>
          </a:stretch>
        </p:blipFill>
        <p:spPr>
          <a:xfrm>
            <a:off x="4311594" y="0"/>
            <a:ext cx="4820912"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The “AI” buzz</a:t>
            </a:r>
            <a:endParaRPr/>
          </a:p>
          <a:p>
            <a:pPr indent="0" lvl="0" marL="0" rtl="0" algn="r">
              <a:spcBef>
                <a:spcPts val="0"/>
              </a:spcBef>
              <a:spcAft>
                <a:spcPts val="0"/>
              </a:spcAft>
              <a:buNone/>
            </a:pPr>
            <a:r>
              <a:rPr lang="en"/>
              <a:t>What is really new?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Toolkits (they are all old!)</a:t>
            </a:r>
            <a:endParaRPr/>
          </a:p>
        </p:txBody>
      </p:sp>
      <p:sp>
        <p:nvSpPr>
          <p:cNvPr id="196" name="Google Shape;196;p32"/>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WEKA (Waikato Environment for Knowledge Analysis)</a:t>
            </a:r>
            <a:endParaRPr sz="2000"/>
          </a:p>
          <a:p>
            <a:pPr indent="-355600" lvl="0" marL="457200" rtl="0" algn="l">
              <a:spcBef>
                <a:spcPts val="0"/>
              </a:spcBef>
              <a:spcAft>
                <a:spcPts val="0"/>
              </a:spcAft>
              <a:buSzPts val="2000"/>
              <a:buChar char="●"/>
            </a:pPr>
            <a:r>
              <a:rPr lang="en" sz="2000"/>
              <a:t>MALLET (Machine Learning for Language Toolkit)</a:t>
            </a:r>
            <a:endParaRPr sz="2000"/>
          </a:p>
          <a:p>
            <a:pPr indent="-355600" lvl="0" marL="457200" rtl="0" algn="l">
              <a:spcBef>
                <a:spcPts val="0"/>
              </a:spcBef>
              <a:spcAft>
                <a:spcPts val="0"/>
              </a:spcAft>
              <a:buSzPts val="2000"/>
              <a:buChar char="●"/>
            </a:pPr>
            <a:r>
              <a:rPr lang="en" sz="2000"/>
              <a:t>OpenNLP</a:t>
            </a:r>
            <a:endParaRPr sz="2000"/>
          </a:p>
          <a:p>
            <a:pPr indent="-355600" lvl="0" marL="457200" rtl="0" algn="l">
              <a:spcBef>
                <a:spcPts val="0"/>
              </a:spcBef>
              <a:spcAft>
                <a:spcPts val="0"/>
              </a:spcAft>
              <a:buSzPts val="2000"/>
              <a:buChar char="●"/>
            </a:pPr>
            <a:r>
              <a:rPr lang="en" sz="2000"/>
              <a:t>GATE (General Architecture for Text Engineering)</a:t>
            </a:r>
            <a:endParaRPr sz="2000"/>
          </a:p>
          <a:p>
            <a:pPr indent="-355600" lvl="0" marL="457200" rtl="0" algn="l">
              <a:spcBef>
                <a:spcPts val="0"/>
              </a:spcBef>
              <a:spcAft>
                <a:spcPts val="0"/>
              </a:spcAft>
              <a:buSzPts val="2000"/>
              <a:buChar char="●"/>
            </a:pPr>
            <a:r>
              <a:rPr lang="en" sz="2000"/>
              <a:t>SAS</a:t>
            </a:r>
            <a:endParaRPr sz="2000"/>
          </a:p>
        </p:txBody>
      </p:sp>
      <p:sp>
        <p:nvSpPr>
          <p:cNvPr id="197" name="Google Shape;197;p3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RapidMiner (formerly called Yet Another Learning Environment)</a:t>
            </a:r>
            <a:endParaRPr sz="2000"/>
          </a:p>
          <a:p>
            <a:pPr indent="-355600" lvl="0" marL="457200" rtl="0" algn="l">
              <a:spcBef>
                <a:spcPts val="0"/>
              </a:spcBef>
              <a:spcAft>
                <a:spcPts val="0"/>
              </a:spcAft>
              <a:buSzPts val="2000"/>
              <a:buChar char="●"/>
            </a:pPr>
            <a:r>
              <a:rPr lang="en" sz="2000"/>
              <a:t>SPSS Modeler (formerly called Clementine)</a:t>
            </a:r>
            <a:endParaRPr sz="2000"/>
          </a:p>
          <a:p>
            <a:pPr indent="-355600" lvl="0" marL="457200" rtl="0" algn="l">
              <a:spcBef>
                <a:spcPts val="0"/>
              </a:spcBef>
              <a:spcAft>
                <a:spcPts val="0"/>
              </a:spcAft>
              <a:buSzPts val="2000"/>
              <a:buChar char="●"/>
            </a:pPr>
            <a:r>
              <a:rPr lang="en" sz="2000"/>
              <a:t>InfiniteInsight (formerly KXEN)</a:t>
            </a:r>
            <a:endParaRPr sz="2000"/>
          </a:p>
          <a:p>
            <a:pPr indent="-355600" lvl="0" marL="457200" rtl="0" algn="l">
              <a:spcBef>
                <a:spcPts val="0"/>
              </a:spcBef>
              <a:spcAft>
                <a:spcPts val="0"/>
              </a:spcAft>
              <a:buSzPts val="2000"/>
              <a:buChar char="●"/>
            </a:pPr>
            <a:r>
              <a:rPr lang="en" sz="2000"/>
              <a:t>KNIME</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3" name="Google Shape;203;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04" name="Google Shape;204;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33"/>
          <p:cNvPicPr preferRelativeResize="0"/>
          <p:nvPr/>
        </p:nvPicPr>
        <p:blipFill>
          <a:blip r:embed="rId3">
            <a:alphaModFix/>
          </a:blip>
          <a:stretch>
            <a:fillRect/>
          </a:stretch>
        </p:blipFill>
        <p:spPr>
          <a:xfrm>
            <a:off x="-2" y="0"/>
            <a:ext cx="9143999" cy="67697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1" name="Google Shape;211;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12" name="Google Shape;212;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3" name="Google Shape;213;p34"/>
          <p:cNvPicPr preferRelativeResize="0"/>
          <p:nvPr/>
        </p:nvPicPr>
        <p:blipFill>
          <a:blip r:embed="rId3">
            <a:alphaModFix/>
          </a:blip>
          <a:stretch>
            <a:fillRect/>
          </a:stretch>
        </p:blipFill>
        <p:spPr>
          <a:xfrm>
            <a:off x="1" y="0"/>
            <a:ext cx="9144001" cy="68937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title"/>
          </p:nvPr>
        </p:nvSpPr>
        <p:spPr>
          <a:xfrm>
            <a:off x="490250" y="1912275"/>
            <a:ext cx="8351700" cy="1359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Example uses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Optical Character Recognition</a:t>
            </a:r>
            <a:endParaRPr/>
          </a:p>
        </p:txBody>
      </p:sp>
      <p:sp>
        <p:nvSpPr>
          <p:cNvPr id="224" name="Google Shape;224;p36"/>
          <p:cNvSpPr txBox="1"/>
          <p:nvPr>
            <p:ph idx="1" type="body"/>
          </p:nvPr>
        </p:nvSpPr>
        <p:spPr>
          <a:xfrm>
            <a:off x="311700" y="3996275"/>
            <a:ext cx="6012900" cy="825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Shoffner, R. M. (1971). Some Implications of Automatic Recognition of Bibliographic Elements. Journal of the American Society for Information Science, 22(4), 275–282. https://doi.org/10.1002/asi.4630220406</a:t>
            </a:r>
            <a:endParaRPr/>
          </a:p>
        </p:txBody>
      </p:sp>
      <p:pic>
        <p:nvPicPr>
          <p:cNvPr id="225" name="Google Shape;225;p36"/>
          <p:cNvPicPr preferRelativeResize="0"/>
          <p:nvPr/>
        </p:nvPicPr>
        <p:blipFill>
          <a:blip r:embed="rId3">
            <a:alphaModFix/>
          </a:blip>
          <a:stretch>
            <a:fillRect/>
          </a:stretch>
        </p:blipFill>
        <p:spPr>
          <a:xfrm>
            <a:off x="311700" y="1170125"/>
            <a:ext cx="8521276" cy="2854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Extracting metadata fields from digitized records</a:t>
            </a:r>
            <a:endParaRPr/>
          </a:p>
        </p:txBody>
      </p:sp>
      <p:sp>
        <p:nvSpPr>
          <p:cNvPr id="231" name="Google Shape;231;p3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2" name="Google Shape;232;p3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3" name="Google Shape;233;p37"/>
          <p:cNvSpPr txBox="1"/>
          <p:nvPr>
            <p:ph idx="1" type="body"/>
          </p:nvPr>
        </p:nvSpPr>
        <p:spPr>
          <a:xfrm>
            <a:off x="311700" y="3996275"/>
            <a:ext cx="6012900" cy="825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Shoffner, R. M. (1971). Some Implications of Automatic Recognition of Bibliographic Elements. Journal of the American Society for Information Science, 22(4), 275–282. https://doi.org/10.1002/asi.4630220406</a:t>
            </a:r>
            <a:endParaRPr/>
          </a:p>
        </p:txBody>
      </p:sp>
      <p:pic>
        <p:nvPicPr>
          <p:cNvPr id="234" name="Google Shape;234;p37"/>
          <p:cNvPicPr preferRelativeResize="0"/>
          <p:nvPr/>
        </p:nvPicPr>
        <p:blipFill rotWithShape="1">
          <a:blip r:embed="rId3">
            <a:alphaModFix/>
          </a:blip>
          <a:srcRect b="40592" l="0" r="0" t="0"/>
          <a:stretch/>
        </p:blipFill>
        <p:spPr>
          <a:xfrm>
            <a:off x="311700" y="1017725"/>
            <a:ext cx="8520601" cy="2885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Tag names of people, places, and organizations</a:t>
            </a:r>
            <a:endParaRPr/>
          </a:p>
        </p:txBody>
      </p:sp>
      <p:sp>
        <p:nvSpPr>
          <p:cNvPr id="240" name="Google Shape;240;p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41" name="Google Shape;241;p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42" name="Google Shape;242;p38"/>
          <p:cNvSpPr txBox="1"/>
          <p:nvPr>
            <p:ph idx="1" type="body"/>
          </p:nvPr>
        </p:nvSpPr>
        <p:spPr>
          <a:xfrm>
            <a:off x="311700" y="3996275"/>
            <a:ext cx="6012900" cy="825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Witten, I. H., Don, K. J., Dewsnip, M., &amp; Tablan, V. (2004). Text mining in a digital library. International Journal on Digital Libraries, 4(1), 56–59. https://doi.org/10.1007/s00799-003-0066-4</a:t>
            </a:r>
            <a:endParaRPr/>
          </a:p>
        </p:txBody>
      </p:sp>
      <p:pic>
        <p:nvPicPr>
          <p:cNvPr id="243" name="Google Shape;243;p38"/>
          <p:cNvPicPr preferRelativeResize="0"/>
          <p:nvPr/>
        </p:nvPicPr>
        <p:blipFill>
          <a:blip r:embed="rId3">
            <a:alphaModFix/>
          </a:blip>
          <a:stretch>
            <a:fillRect/>
          </a:stretch>
        </p:blipFill>
        <p:spPr>
          <a:xfrm>
            <a:off x="1394800" y="1017725"/>
            <a:ext cx="5249823" cy="2978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9"/>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Entity ranking</a:t>
            </a:r>
            <a:endParaRPr/>
          </a:p>
        </p:txBody>
      </p:sp>
      <p:sp>
        <p:nvSpPr>
          <p:cNvPr id="249" name="Google Shape;249;p3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50" name="Google Shape;250;p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51" name="Google Shape;251;p39"/>
          <p:cNvSpPr txBox="1"/>
          <p:nvPr>
            <p:ph idx="1" type="body"/>
          </p:nvPr>
        </p:nvSpPr>
        <p:spPr>
          <a:xfrm>
            <a:off x="311700" y="3996275"/>
            <a:ext cx="6012900" cy="8250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lang="en"/>
              <a:t>Anne-Marie Vercoustre, Jovan Pehcevski, James A. Thom. Using Wikipedia Categories and Links in Entity Ranking. Proceedings of the sixth International Workshop of the Initiative for the Evaluation of XML Retrieval (INEX 2007), Dec 2007, Schloss Dagstuhl, Germany. pp. 321-335, ff10.1007/978-3-540-85902-4_28ff. ffinria-00192489.</a:t>
            </a:r>
            <a:endParaRPr/>
          </a:p>
        </p:txBody>
      </p:sp>
      <p:pic>
        <p:nvPicPr>
          <p:cNvPr id="252" name="Google Shape;252;p39"/>
          <p:cNvPicPr preferRelativeResize="0"/>
          <p:nvPr/>
        </p:nvPicPr>
        <p:blipFill rotWithShape="1">
          <a:blip r:embed="rId3">
            <a:alphaModFix/>
          </a:blip>
          <a:srcRect b="0" l="0" r="0" t="0"/>
          <a:stretch/>
        </p:blipFill>
        <p:spPr>
          <a:xfrm>
            <a:off x="1439051" y="1017725"/>
            <a:ext cx="5726999" cy="29785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Classify by readability (hard vs easy to read)</a:t>
            </a:r>
            <a:endParaRPr/>
          </a:p>
        </p:txBody>
      </p:sp>
      <p:sp>
        <p:nvSpPr>
          <p:cNvPr id="258" name="Google Shape;258;p4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59" name="Google Shape;259;p4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60" name="Google Shape;260;p40"/>
          <p:cNvSpPr txBox="1"/>
          <p:nvPr>
            <p:ph idx="1" type="body"/>
          </p:nvPr>
        </p:nvSpPr>
        <p:spPr>
          <a:xfrm>
            <a:off x="311700" y="3996275"/>
            <a:ext cx="6012900" cy="8250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lang="en"/>
              <a:t>Leroy, G., Miller, T., Rosemblat, G., &amp; Browne, A. (2008). A balanced approach to health information evaluation: A vocabulary-based naïve Bayes classifier and readability formulas. Journal of the American Society for Information Science &amp; Technology, 59(9), 1409–1419. https://doi.org/10.1002/asi.20837</a:t>
            </a:r>
            <a:endParaRPr/>
          </a:p>
        </p:txBody>
      </p:sp>
      <p:pic>
        <p:nvPicPr>
          <p:cNvPr id="261" name="Google Shape;261;p40"/>
          <p:cNvPicPr preferRelativeResize="0"/>
          <p:nvPr/>
        </p:nvPicPr>
        <p:blipFill rotWithShape="1">
          <a:blip r:embed="rId3">
            <a:alphaModFix/>
          </a:blip>
          <a:srcRect b="31288" l="0" r="0" t="4686"/>
          <a:stretch/>
        </p:blipFill>
        <p:spPr>
          <a:xfrm>
            <a:off x="0" y="989700"/>
            <a:ext cx="9144000" cy="3061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1"/>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Tagging (subject headings)</a:t>
            </a:r>
            <a:endParaRPr/>
          </a:p>
        </p:txBody>
      </p:sp>
      <p:sp>
        <p:nvSpPr>
          <p:cNvPr id="267" name="Google Shape;267;p4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68" name="Google Shape;268;p4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69" name="Google Shape;269;p41"/>
          <p:cNvSpPr txBox="1"/>
          <p:nvPr>
            <p:ph idx="1" type="body"/>
          </p:nvPr>
        </p:nvSpPr>
        <p:spPr>
          <a:xfrm>
            <a:off x="311700" y="4454225"/>
            <a:ext cx="6012900" cy="3672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a:t>Keiser, B. E. (2016). Tagging Content. Online Searcher, 40(4), 15–20.</a:t>
            </a:r>
            <a:endParaRPr/>
          </a:p>
        </p:txBody>
      </p:sp>
      <p:pic>
        <p:nvPicPr>
          <p:cNvPr id="270" name="Google Shape;270;p41"/>
          <p:cNvPicPr preferRelativeResize="0"/>
          <p:nvPr/>
        </p:nvPicPr>
        <p:blipFill rotWithShape="1">
          <a:blip r:embed="rId3">
            <a:alphaModFix/>
          </a:blip>
          <a:srcRect b="20182" l="0" r="0" t="6157"/>
          <a:stretch/>
        </p:blipFill>
        <p:spPr>
          <a:xfrm>
            <a:off x="311700" y="923875"/>
            <a:ext cx="8520600" cy="3530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is really new?</a:t>
            </a:r>
            <a:endParaRPr/>
          </a:p>
          <a:p>
            <a:pPr indent="0" lvl="0" marL="0" rtl="0" algn="r">
              <a:spcBef>
                <a:spcPts val="0"/>
              </a:spcBef>
              <a:spcAft>
                <a:spcPts val="0"/>
              </a:spcAft>
              <a:buNone/>
            </a:pPr>
            <a:r>
              <a:rPr lang="en"/>
              <a:t>Hype?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Locate and tag all citations in a piece of text</a:t>
            </a:r>
            <a:endParaRPr/>
          </a:p>
        </p:txBody>
      </p:sp>
      <p:sp>
        <p:nvSpPr>
          <p:cNvPr id="276" name="Google Shape;276;p4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7" name="Google Shape;277;p4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8" name="Google Shape;278;p42"/>
          <p:cNvSpPr txBox="1"/>
          <p:nvPr>
            <p:ph idx="1" type="body"/>
          </p:nvPr>
        </p:nvSpPr>
        <p:spPr>
          <a:xfrm>
            <a:off x="311700" y="3996275"/>
            <a:ext cx="6012900" cy="825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Arguello, J., Callan, J., &amp; Shulman, S. (2008). Recognizing Citations in Public Comments. Journal of Information Technology &amp; Politics, 5(1), 49–71. https://doi.org/10.1080/19331680802153683 </a:t>
            </a:r>
            <a:endParaRPr/>
          </a:p>
        </p:txBody>
      </p:sp>
      <p:pic>
        <p:nvPicPr>
          <p:cNvPr id="279" name="Google Shape;279;p42"/>
          <p:cNvPicPr preferRelativeResize="0"/>
          <p:nvPr/>
        </p:nvPicPr>
        <p:blipFill rotWithShape="1">
          <a:blip r:embed="rId3">
            <a:alphaModFix/>
          </a:blip>
          <a:srcRect b="17529" l="0" r="0" t="10481"/>
          <a:stretch/>
        </p:blipFill>
        <p:spPr>
          <a:xfrm>
            <a:off x="311700" y="917875"/>
            <a:ext cx="8510725" cy="30306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Recognizing author’s emotions at time of writing</a:t>
            </a:r>
            <a:endParaRPr/>
          </a:p>
        </p:txBody>
      </p:sp>
      <p:sp>
        <p:nvSpPr>
          <p:cNvPr id="285" name="Google Shape;285;p4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86" name="Google Shape;286;p4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87" name="Google Shape;287;p43"/>
          <p:cNvSpPr txBox="1"/>
          <p:nvPr>
            <p:ph idx="1" type="body"/>
          </p:nvPr>
        </p:nvSpPr>
        <p:spPr>
          <a:xfrm>
            <a:off x="311700" y="4072475"/>
            <a:ext cx="6012900" cy="825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Boiy, E., &amp; Moens, M.-F. (2009). A machine learning approach to sentiment analysis in multilingual Web texts. Information Retrieval Journal, 12(5), 526–558. https://doi.org/10.1007/s10791-008-9070-z</a:t>
            </a:r>
            <a:endParaRPr/>
          </a:p>
        </p:txBody>
      </p:sp>
      <p:pic>
        <p:nvPicPr>
          <p:cNvPr id="288" name="Google Shape;288;p43"/>
          <p:cNvPicPr preferRelativeResize="0"/>
          <p:nvPr/>
        </p:nvPicPr>
        <p:blipFill rotWithShape="1">
          <a:blip r:embed="rId3">
            <a:alphaModFix/>
          </a:blip>
          <a:srcRect b="0" l="13277" r="8481" t="8525"/>
          <a:stretch/>
        </p:blipFill>
        <p:spPr>
          <a:xfrm>
            <a:off x="311700" y="1076275"/>
            <a:ext cx="4260301" cy="3028935"/>
          </a:xfrm>
          <a:prstGeom prst="rect">
            <a:avLst/>
          </a:prstGeom>
          <a:noFill/>
          <a:ln>
            <a:noFill/>
          </a:ln>
        </p:spPr>
      </p:pic>
      <p:pic>
        <p:nvPicPr>
          <p:cNvPr id="289" name="Google Shape;289;p43"/>
          <p:cNvPicPr preferRelativeResize="0"/>
          <p:nvPr/>
        </p:nvPicPr>
        <p:blipFill rotWithShape="1">
          <a:blip r:embed="rId4">
            <a:alphaModFix/>
          </a:blip>
          <a:srcRect b="14529" l="0" r="0" t="0"/>
          <a:stretch/>
        </p:blipFill>
        <p:spPr>
          <a:xfrm>
            <a:off x="4486050" y="1076275"/>
            <a:ext cx="4322601" cy="292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Recognizing emotions based on cell phone use</a:t>
            </a:r>
            <a:endParaRPr/>
          </a:p>
        </p:txBody>
      </p:sp>
      <p:sp>
        <p:nvSpPr>
          <p:cNvPr id="295" name="Google Shape;295;p4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96" name="Google Shape;296;p4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97" name="Google Shape;297;p44"/>
          <p:cNvSpPr txBox="1"/>
          <p:nvPr>
            <p:ph idx="1" type="body"/>
          </p:nvPr>
        </p:nvSpPr>
        <p:spPr>
          <a:xfrm>
            <a:off x="311700" y="3996275"/>
            <a:ext cx="6012900" cy="8250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a:t>Burns, M. N., Begale, M., Duffecy, J., Gergle, D., Karr, C. J., Giangrande, E., &amp; Mohr, D. C. (2011). Harnessing Context Sensing to Develop a Mobile Intervention for Depression. Journal of Medical Internet Research, 13(3), 11. https://doi.org/10.2196/jmir.1838</a:t>
            </a:r>
            <a:endParaRPr/>
          </a:p>
        </p:txBody>
      </p:sp>
      <p:pic>
        <p:nvPicPr>
          <p:cNvPr id="298" name="Google Shape;298;p44"/>
          <p:cNvPicPr preferRelativeResize="0"/>
          <p:nvPr/>
        </p:nvPicPr>
        <p:blipFill rotWithShape="1">
          <a:blip r:embed="rId3">
            <a:alphaModFix/>
          </a:blip>
          <a:srcRect b="-19957" l="-420" r="419" t="47515"/>
          <a:stretch/>
        </p:blipFill>
        <p:spPr>
          <a:xfrm>
            <a:off x="311700" y="1047750"/>
            <a:ext cx="8520600" cy="4050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5"/>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And many more…</a:t>
            </a:r>
            <a:endParaRPr/>
          </a:p>
        </p:txBody>
      </p:sp>
      <p:sp>
        <p:nvSpPr>
          <p:cNvPr id="304" name="Google Shape;304;p4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05" name="Google Shape;305;p4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1" name="Google Shape;311;p4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12" name="Google Shape;312;p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3" name="Google Shape;313;p46"/>
          <p:cNvPicPr preferRelativeResize="0"/>
          <p:nvPr/>
        </p:nvPicPr>
        <p:blipFill>
          <a:blip r:embed="rId3">
            <a:alphaModFix/>
          </a:blip>
          <a:stretch>
            <a:fillRect/>
          </a:stretch>
        </p:blipFill>
        <p:spPr>
          <a:xfrm>
            <a:off x="1117550" y="0"/>
            <a:ext cx="6557900" cy="4924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Contributions of Libraries to Machine Learning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Lots of Words</a:t>
            </a:r>
            <a:endParaRPr/>
          </a:p>
        </p:txBody>
      </p:sp>
      <p:sp>
        <p:nvSpPr>
          <p:cNvPr id="324" name="Google Shape;324;p4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25" name="Google Shape;325;p4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6" name="Google Shape;326;p48"/>
          <p:cNvPicPr preferRelativeResize="0"/>
          <p:nvPr/>
        </p:nvPicPr>
        <p:blipFill rotWithShape="1">
          <a:blip r:embed="rId3">
            <a:alphaModFix/>
          </a:blip>
          <a:srcRect b="10566" l="0" r="0" t="27895"/>
          <a:stretch/>
        </p:blipFill>
        <p:spPr>
          <a:xfrm>
            <a:off x="0" y="1022350"/>
            <a:ext cx="9144000" cy="4213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9"/>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Ontologies</a:t>
            </a:r>
            <a:endParaRPr/>
          </a:p>
        </p:txBody>
      </p:sp>
      <p:sp>
        <p:nvSpPr>
          <p:cNvPr id="332" name="Google Shape;332;p4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3" name="Google Shape;333;p4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4" name="Google Shape;334;p49"/>
          <p:cNvPicPr preferRelativeResize="0"/>
          <p:nvPr/>
        </p:nvPicPr>
        <p:blipFill rotWithShape="1">
          <a:blip r:embed="rId3">
            <a:alphaModFix/>
          </a:blip>
          <a:srcRect b="15916" l="0" r="0" t="0"/>
          <a:stretch/>
        </p:blipFill>
        <p:spPr>
          <a:xfrm>
            <a:off x="0" y="1017725"/>
            <a:ext cx="9144000" cy="426716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Provenance</a:t>
            </a:r>
            <a:endParaRPr/>
          </a:p>
        </p:txBody>
      </p:sp>
      <p:sp>
        <p:nvSpPr>
          <p:cNvPr id="340" name="Google Shape;340;p5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41" name="Google Shape;341;p5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2" name="Google Shape;342;p50"/>
          <p:cNvPicPr preferRelativeResize="0"/>
          <p:nvPr/>
        </p:nvPicPr>
        <p:blipFill>
          <a:blip r:embed="rId3">
            <a:alphaModFix/>
          </a:blip>
          <a:stretch>
            <a:fillRect/>
          </a:stretch>
        </p:blipFill>
        <p:spPr>
          <a:xfrm>
            <a:off x="-796963" y="1009650"/>
            <a:ext cx="10525163" cy="4210050"/>
          </a:xfrm>
          <a:prstGeom prst="rect">
            <a:avLst/>
          </a:prstGeom>
          <a:noFill/>
          <a:ln>
            <a:noFill/>
          </a:ln>
        </p:spPr>
      </p:pic>
      <p:pic>
        <p:nvPicPr>
          <p:cNvPr id="343" name="Google Shape;343;p50">
            <a:hlinkClick r:id="rId4"/>
          </p:cNvPr>
          <p:cNvPicPr preferRelativeResize="0"/>
          <p:nvPr/>
        </p:nvPicPr>
        <p:blipFill>
          <a:blip r:embed="rId5">
            <a:alphaModFix/>
          </a:blip>
          <a:stretch>
            <a:fillRect/>
          </a:stretch>
        </p:blipFill>
        <p:spPr>
          <a:xfrm>
            <a:off x="5503325" y="0"/>
            <a:ext cx="3640675" cy="2038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1"/>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1"/>
          <p:cNvSpPr txBox="1"/>
          <p:nvPr>
            <p:ph idx="1" type="subTitle"/>
          </p:nvPr>
        </p:nvSpPr>
        <p:spPr>
          <a:xfrm>
            <a:off x="311700" y="3412300"/>
            <a:ext cx="8520600" cy="631800"/>
          </a:xfrm>
          <a:prstGeom prst="rect">
            <a:avLst/>
          </a:prstGeom>
        </p:spPr>
        <p:txBody>
          <a:bodyPr anchorCtr="0" anchor="t" bIns="0" lIns="0" spcFirstLastPara="1" rIns="0" wrap="square" tIns="0">
            <a:normAutofit fontScale="47500"/>
          </a:bodyPr>
          <a:lstStyle/>
          <a:p>
            <a:pPr indent="0" lvl="0" marL="0" rtl="0" algn="ctr">
              <a:lnSpc>
                <a:spcPct val="115000"/>
              </a:lnSpc>
              <a:spcBef>
                <a:spcPts val="0"/>
              </a:spcBef>
              <a:spcAft>
                <a:spcPts val="0"/>
              </a:spcAft>
              <a:buNone/>
            </a:pPr>
            <a:r>
              <a:rPr lang="en"/>
              <a:t>Wilhelmina Randtke, Head of Libraries Technologies and Systems, Georgia Southern University Libraries</a:t>
            </a:r>
            <a:endParaRPr/>
          </a:p>
          <a:p>
            <a:pPr indent="0" lvl="0" marL="0" rtl="0" algn="ctr">
              <a:lnSpc>
                <a:spcPct val="115000"/>
              </a:lnSpc>
              <a:spcBef>
                <a:spcPts val="0"/>
              </a:spcBef>
              <a:spcAft>
                <a:spcPts val="0"/>
              </a:spcAft>
              <a:buNone/>
            </a:pPr>
            <a:r>
              <a:rPr lang="en"/>
              <a:t>NASIG Autumn, October 17, 2023, Virtual</a:t>
            </a:r>
            <a:endParaRPr/>
          </a:p>
        </p:txBody>
      </p:sp>
      <p:sp>
        <p:nvSpPr>
          <p:cNvPr id="350" name="Google Shape;350;p51"/>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1"/>
          <p:cNvSpPr txBox="1"/>
          <p:nvPr>
            <p:ph type="ctrTitle"/>
          </p:nvPr>
        </p:nvSpPr>
        <p:spPr>
          <a:xfrm>
            <a:off x="1729200" y="1439225"/>
            <a:ext cx="5685600" cy="1272300"/>
          </a:xfrm>
          <a:prstGeom prst="rect">
            <a:avLst/>
          </a:prstGeom>
          <a:noFill/>
          <a:effectLst>
            <a:outerShdw blurRad="257175" rotWithShape="0" algn="bl">
              <a:schemeClr val="lt2"/>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022">
                <a:solidFill>
                  <a:srgbClr val="041E42"/>
                </a:solidFill>
              </a:rPr>
              <a:t>Artificial intelligence history, and libraries:</a:t>
            </a:r>
            <a:endParaRPr sz="4022">
              <a:solidFill>
                <a:srgbClr val="041E42"/>
              </a:solidFill>
            </a:endParaRPr>
          </a:p>
          <a:p>
            <a:pPr indent="0" lvl="0" marL="0" rtl="0" algn="r">
              <a:spcBef>
                <a:spcPts val="0"/>
              </a:spcBef>
              <a:spcAft>
                <a:spcPts val="0"/>
              </a:spcAft>
              <a:buNone/>
            </a:pPr>
            <a:r>
              <a:rPr lang="en" sz="2800">
                <a:solidFill>
                  <a:srgbClr val="041E42"/>
                </a:solidFill>
              </a:rPr>
              <a:t>History and Legacy of Library Contributions to machine learning</a:t>
            </a:r>
            <a:endParaRPr sz="2800">
              <a:solidFill>
                <a:srgbClr val="041E4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9" name="Google Shape;79;p16"/>
          <p:cNvSpPr txBox="1"/>
          <p:nvPr>
            <p:ph idx="1" type="body"/>
          </p:nvPr>
        </p:nvSpPr>
        <p:spPr>
          <a:xfrm>
            <a:off x="314975" y="1115400"/>
            <a:ext cx="7757400" cy="34536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Char char="●"/>
            </a:pPr>
            <a:r>
              <a:t/>
            </a:r>
            <a:endParaRPr sz="2100">
              <a:solidFill>
                <a:schemeClr val="dk1"/>
              </a:solidFill>
            </a:endParaRPr>
          </a:p>
        </p:txBody>
      </p:sp>
      <p:sp>
        <p:nvSpPr>
          <p:cNvPr id="80" name="Google Shape;80;p16"/>
          <p:cNvSpPr/>
          <p:nvPr/>
        </p:nvSpPr>
        <p:spPr>
          <a:xfrm>
            <a:off x="-32125" y="-7550"/>
            <a:ext cx="9176100" cy="5151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81" name="Google Shape;81;p16">
            <a:hlinkClick r:id="rId3"/>
          </p:cNvPr>
          <p:cNvPicPr preferRelativeResize="0"/>
          <p:nvPr/>
        </p:nvPicPr>
        <p:blipFill>
          <a:blip r:embed="rId4">
            <a:alphaModFix/>
          </a:blip>
          <a:stretch>
            <a:fillRect/>
          </a:stretch>
        </p:blipFill>
        <p:spPr>
          <a:xfrm>
            <a:off x="314976" y="0"/>
            <a:ext cx="832979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is really new?</a:t>
            </a:r>
            <a:endParaRPr/>
          </a:p>
          <a:p>
            <a:pPr indent="0" lvl="0" marL="0" rtl="0" algn="r">
              <a:spcBef>
                <a:spcPts val="0"/>
              </a:spcBef>
              <a:spcAft>
                <a:spcPts val="0"/>
              </a:spcAft>
              <a:buNone/>
            </a:pPr>
            <a:r>
              <a:rPr lang="en"/>
              <a:t>Speed, scale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2" name="Google Shape;92;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3" name="Google Shape;93;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4" name="Google Shape;94;p18"/>
          <p:cNvPicPr preferRelativeResize="0"/>
          <p:nvPr/>
        </p:nvPicPr>
        <p:blipFill>
          <a:blip r:embed="rId3">
            <a:alphaModFix/>
          </a:blip>
          <a:stretch>
            <a:fillRect/>
          </a:stretch>
        </p:blipFill>
        <p:spPr>
          <a:xfrm>
            <a:off x="12" y="0"/>
            <a:ext cx="9143987"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0" name="Google Shape;100;p1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1" name="Google Shape;101;p1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2" name="Google Shape;102;p19"/>
          <p:cNvSpPr/>
          <p:nvPr/>
        </p:nvSpPr>
        <p:spPr>
          <a:xfrm>
            <a:off x="38000" y="3050"/>
            <a:ext cx="90012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03" name="Google Shape;103;p19"/>
          <p:cNvPicPr preferRelativeResize="0"/>
          <p:nvPr/>
        </p:nvPicPr>
        <p:blipFill>
          <a:blip r:embed="rId3">
            <a:alphaModFix/>
          </a:blip>
          <a:stretch>
            <a:fillRect/>
          </a:stretch>
        </p:blipFill>
        <p:spPr>
          <a:xfrm>
            <a:off x="1322661" y="0"/>
            <a:ext cx="6225078" cy="5143501"/>
          </a:xfrm>
          <a:prstGeom prst="rect">
            <a:avLst/>
          </a:prstGeom>
          <a:noFill/>
          <a:ln>
            <a:noFill/>
          </a:ln>
        </p:spPr>
      </p:pic>
      <p:sp>
        <p:nvSpPr>
          <p:cNvPr id="104" name="Google Shape;104;p19"/>
          <p:cNvSpPr/>
          <p:nvPr/>
        </p:nvSpPr>
        <p:spPr>
          <a:xfrm>
            <a:off x="2828625" y="1298025"/>
            <a:ext cx="501600" cy="246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is really new?</a:t>
            </a:r>
            <a:endParaRPr/>
          </a:p>
          <a:p>
            <a:pPr indent="0" lvl="0" marL="0" rtl="0" algn="r">
              <a:spcBef>
                <a:spcPts val="0"/>
              </a:spcBef>
              <a:spcAft>
                <a:spcPts val="0"/>
              </a:spcAft>
              <a:buNone/>
            </a:pPr>
            <a:r>
              <a:rPr lang="en"/>
              <a:t>Culture and attitudes?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5" name="Google Shape;115;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Mac</a:t>
            </a:r>
            <a:r>
              <a:rPr lang="en"/>
              <a:t>hine learning is good at making a prediction, and bad at giving an explanation of why it did what it did.</a:t>
            </a:r>
            <a:endParaRPr/>
          </a:p>
        </p:txBody>
      </p:sp>
      <p:sp>
        <p:nvSpPr>
          <p:cNvPr id="116" name="Google Shape;116;p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7" name="Google Shape;117;p21"/>
          <p:cNvSpPr/>
          <p:nvPr/>
        </p:nvSpPr>
        <p:spPr>
          <a:xfrm>
            <a:off x="0" y="3050"/>
            <a:ext cx="91440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18" name="Google Shape;118;p21"/>
          <p:cNvPicPr preferRelativeResize="0"/>
          <p:nvPr/>
        </p:nvPicPr>
        <p:blipFill>
          <a:blip r:embed="rId3">
            <a:alphaModFix/>
          </a:blip>
          <a:stretch>
            <a:fillRect/>
          </a:stretch>
        </p:blipFill>
        <p:spPr>
          <a:xfrm>
            <a:off x="0" y="157643"/>
            <a:ext cx="9144000" cy="4675815"/>
          </a:xfrm>
          <a:prstGeom prst="rect">
            <a:avLst/>
          </a:prstGeom>
          <a:noFill/>
          <a:ln>
            <a:noFill/>
          </a:ln>
        </p:spPr>
      </p:pic>
      <p:sp>
        <p:nvSpPr>
          <p:cNvPr id="119" name="Google Shape;119;p21"/>
          <p:cNvSpPr txBox="1"/>
          <p:nvPr/>
        </p:nvSpPr>
        <p:spPr>
          <a:xfrm>
            <a:off x="2350" y="4853950"/>
            <a:ext cx="9204300" cy="2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Nunito"/>
                <a:ea typeface="Nunito"/>
                <a:cs typeface="Nunito"/>
                <a:sym typeface="Nunito"/>
              </a:rPr>
              <a:t>Diagram from:  Artificial Intelligence:  An Accountability Framework for Federal Agencies and Other Entities, Government Accountability Office (GAO) (June 2021).</a:t>
            </a:r>
            <a:endParaRPr sz="900">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