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Nunito"/>
      <p:regular r:id="rId47"/>
      <p:bold r:id="rId48"/>
      <p:italic r:id="rId49"/>
      <p:boldItalic r:id="rId50"/>
    </p:embeddedFont>
    <p:embeddedFont>
      <p:font typeface="Montserrat Medium"/>
      <p:regular r:id="rId51"/>
      <p:bold r:id="rId52"/>
      <p:italic r:id="rId53"/>
      <p:boldItalic r:id="rId54"/>
    </p:embeddedFont>
    <p:embeddedFont>
      <p:font typeface="Nunito Medium"/>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bold.fntdata"/><Relationship Id="rId47" Type="http://schemas.openxmlformats.org/officeDocument/2006/relationships/font" Target="fonts/Nunito-regular.fntdata"/><Relationship Id="rId49"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Medium-regular.fntdata"/><Relationship Id="rId50" Type="http://schemas.openxmlformats.org/officeDocument/2006/relationships/font" Target="fonts/Nunito-boldItalic.fntdata"/><Relationship Id="rId53" Type="http://schemas.openxmlformats.org/officeDocument/2006/relationships/font" Target="fonts/MontserratMedium-italic.fntdata"/><Relationship Id="rId52" Type="http://schemas.openxmlformats.org/officeDocument/2006/relationships/font" Target="fonts/MontserratMedium-bold.fntdata"/><Relationship Id="rId11" Type="http://schemas.openxmlformats.org/officeDocument/2006/relationships/slide" Target="slides/slide6.xml"/><Relationship Id="rId55" Type="http://schemas.openxmlformats.org/officeDocument/2006/relationships/font" Target="fonts/NunitoMedium-regular.fntdata"/><Relationship Id="rId10" Type="http://schemas.openxmlformats.org/officeDocument/2006/relationships/slide" Target="slides/slide5.xml"/><Relationship Id="rId54" Type="http://schemas.openxmlformats.org/officeDocument/2006/relationships/font" Target="fonts/MontserratMedium-boldItalic.fntdata"/><Relationship Id="rId13" Type="http://schemas.openxmlformats.org/officeDocument/2006/relationships/slide" Target="slides/slide8.xml"/><Relationship Id="rId57" Type="http://schemas.openxmlformats.org/officeDocument/2006/relationships/font" Target="fonts/NunitoMedium-italic.fntdata"/><Relationship Id="rId12" Type="http://schemas.openxmlformats.org/officeDocument/2006/relationships/slide" Target="slides/slide7.xml"/><Relationship Id="rId56" Type="http://schemas.openxmlformats.org/officeDocument/2006/relationships/font" Target="fonts/NunitoMedium-bold.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NunitoMedium-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wrandtke@georgiasouthern.edu" TargetMode="External"/><Relationship Id="rId3" Type="http://schemas.openxmlformats.org/officeDocument/2006/relationships/hyperlink" Target="mailto:mljackson@georgiasouthern.edu"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so.org/obp/ui/#iso:std:iso-iec-ieee:29119:-1:ed-2:v1:en"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Faced_products_on_a_supermarket_shelf.JPG"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wrandtke@georgiasouthern.edu" TargetMode="External"/><Relationship Id="rId3" Type="http://schemas.openxmlformats.org/officeDocument/2006/relationships/hyperlink" Target="mailto:mljackson@georgiasouthern.edu"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Wilhelmina and Melissa:  introductions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Contact Information:</a:t>
            </a:r>
            <a:br>
              <a:rPr lang="en"/>
            </a:br>
            <a:r>
              <a:rPr lang="en"/>
              <a:t>    </a:t>
            </a:r>
            <a:r>
              <a:rPr lang="en" u="sng">
                <a:solidFill>
                  <a:schemeClr val="hlink"/>
                </a:solidFill>
                <a:hlinkClick r:id="rId2"/>
              </a:rPr>
              <a:t>wrandtke@georgiasouthern.edu</a:t>
            </a:r>
            <a:r>
              <a:rPr lang="en"/>
              <a:t>, </a:t>
            </a:r>
            <a:r>
              <a:rPr lang="en" u="sng">
                <a:solidFill>
                  <a:schemeClr val="hlink"/>
                </a:solidFill>
                <a:hlinkClick r:id="rId3"/>
              </a:rPr>
              <a:t>mljackson@georgiasouthern.edu</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806cb7880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806cb7880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As it turns out, big complicated projects are talking about software testing.</a:t>
            </a:r>
            <a:endParaRPr/>
          </a:p>
          <a:p>
            <a:pPr indent="0" lvl="0" marL="0" rtl="0" algn="l">
              <a:spcBef>
                <a:spcPts val="0"/>
              </a:spcBef>
              <a:spcAft>
                <a:spcPts val="0"/>
              </a:spcAft>
              <a:buNone/>
            </a:pPr>
            <a:r>
              <a:rPr lang="en"/>
              <a:t>That is an image search for “</a:t>
            </a:r>
            <a:r>
              <a:rPr lang="en"/>
              <a:t>software</a:t>
            </a:r>
            <a:r>
              <a:rPr lang="en"/>
              <a:t> testing diagram”.  These things are complicated, and if you pull them up and read them, each step actually breaks down into lots of steps.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85d45e1a4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85d45e1a4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There is even an ISO standard for software testing.  That’s at </a:t>
            </a:r>
            <a:r>
              <a:rPr lang="en" u="sng">
                <a:solidFill>
                  <a:schemeClr val="hlink"/>
                </a:solidFill>
                <a:hlinkClick r:id="rId2"/>
              </a:rPr>
              <a:t>https://www.iso.org/obp/ui/#iso:std:iso-iec-ieee:29119:-1:ed-2:v1:en</a:t>
            </a:r>
            <a:r>
              <a:rPr lang="en"/>
              <a:t> .  It is hundreds of pages long.  You can get it as a PDF, and the PDF is more than 1000 pages long!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has time to read this standard?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806cb7880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806cb7880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Who has heard of the term “DevOps”?</a:t>
            </a:r>
            <a:endParaRPr/>
          </a:p>
          <a:p>
            <a:pPr indent="0" lvl="0" marL="0" rtl="0" algn="l">
              <a:spcBef>
                <a:spcPts val="0"/>
              </a:spcBef>
              <a:spcAft>
                <a:spcPts val="0"/>
              </a:spcAft>
              <a:buNone/>
            </a:pPr>
            <a:r>
              <a:rPr lang="en"/>
              <a:t>DevOps is a contraction for “development” and “operations”.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slide has definitions for development and for operations in the context of software.</a:t>
            </a:r>
            <a:endParaRPr/>
          </a:p>
          <a:p>
            <a:pPr indent="0" lvl="0" marL="0" rtl="0" algn="l">
              <a:spcBef>
                <a:spcPts val="0"/>
              </a:spcBef>
              <a:spcAft>
                <a:spcPts val="0"/>
              </a:spcAft>
              <a:buNone/>
            </a:pPr>
            <a:r>
              <a:rPr lang="en"/>
              <a:t>The things to notice are that development is part of a more in depth process of “developing all aspects of software code”.  Operations is about maintaining, monitoring, and troubleshooting applications in production environments.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Fundamentally, instructions </a:t>
            </a:r>
            <a:r>
              <a:rPr lang="en"/>
              <a:t>about</a:t>
            </a:r>
            <a:r>
              <a:rPr lang="en"/>
              <a:t> software testing, literature about software testing, and certifications in </a:t>
            </a:r>
            <a:r>
              <a:rPr lang="en"/>
              <a:t>software</a:t>
            </a:r>
            <a:r>
              <a:rPr lang="en"/>
              <a:t> testing, are coming from the development field.  Meanwhile, all the software we run at Georgia Southern is more like operations.  For ILLiad, we get the code from Atlas and OCL and we run it on a server in house.  For the discovery tool, Primo VE, it’s fully hosted by Ex Libris, and sometimes their updates can make it to where our configuration settings get wiped.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library, we have a need to do </a:t>
            </a:r>
            <a:r>
              <a:rPr lang="en"/>
              <a:t>software testing.  Meanwhile, software testing is so so closely associated with this different area of software, that there isn’t training for where we are at over in operations.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806cb7880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806cb7880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Think about that complexity in development.  Software development is about everything that a </a:t>
            </a:r>
            <a:r>
              <a:rPr lang="en"/>
              <a:t>piece</a:t>
            </a:r>
            <a:r>
              <a:rPr lang="en"/>
              <a:t> of software could do.  Trying to test every single thing that ILLiad could do would not be realistic at Georgia Southern.  We are all wearing many hats.  And, we aren’t even necessarily using all the features in a piece of software.  An example is ILLiad has various Add Ons.  We are using just a few of those.   The need at the libraries is to test what’s most important to us.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06cb7880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06cb7880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06cb7880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06cb7880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For planning out how to do testing, these steps have tended to work with most software:</a:t>
            </a:r>
            <a:endParaRPr/>
          </a:p>
          <a:p>
            <a:pPr indent="-298450" lvl="0" marL="457200" rtl="0" algn="l">
              <a:spcBef>
                <a:spcPts val="0"/>
              </a:spcBef>
              <a:spcAft>
                <a:spcPts val="0"/>
              </a:spcAft>
              <a:buSzPts val="1100"/>
              <a:buAutoNum type="arabicParenR"/>
            </a:pPr>
            <a:r>
              <a:rPr lang="en"/>
              <a:t>Get your library’s training materials together.</a:t>
            </a:r>
            <a:endParaRPr/>
          </a:p>
          <a:p>
            <a:pPr indent="-298450" lvl="0" marL="457200" rtl="0" algn="l">
              <a:spcBef>
                <a:spcPts val="0"/>
              </a:spcBef>
              <a:spcAft>
                <a:spcPts val="0"/>
              </a:spcAft>
              <a:buSzPts val="1100"/>
              <a:buAutoNum type="arabicParenR"/>
            </a:pPr>
            <a:r>
              <a:rPr lang="en"/>
              <a:t>Look for each </a:t>
            </a:r>
            <a:r>
              <a:rPr lang="en"/>
              <a:t>single</a:t>
            </a:r>
            <a:r>
              <a:rPr lang="en"/>
              <a:t> </a:t>
            </a:r>
            <a:r>
              <a:rPr lang="en"/>
              <a:t>task</a:t>
            </a:r>
            <a:r>
              <a:rPr lang="en"/>
              <a:t> that you train on for that software.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a list of those tasks, and that is your testing plan.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06cb7880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806cb7880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5fc1c67e7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5fc1c67e7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8dca2274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8dca2274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Mention consolidation in 2018, and I became the official ILL Librarian for all campuses in 2021.</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8dca2274f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8dca2274f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GPM ILL has four people, GAC ILL has two.  Both locations use RAPID and Reprints Desk in addition to ILLiad.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06cb78800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806cb78800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First off, why would you want to have a plan for upgrades and testing?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dca2274f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8dca2274f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806cb7880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806cb7880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807e76e65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807e76e65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81c764ec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81c764ec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07e76e65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807e76e65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Melissa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The ILL Librarian uses ILLiad reports to create two lists of regular, if not daily users: students and fac/staff.  The latter is kept for future re-use.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5d45e1a4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85d45e1a4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0000"/>
                </a:solidFill>
              </a:rPr>
              <a:t>Wilhelmina</a:t>
            </a:r>
            <a:endParaRPr b="1">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Part of the prep is communication with main campus ITS. We have a different programmer assigned each time we do an upgrade.  They have the tech skills.  Whether they have the time to walk it through and coordinate the upgrade is a toss up.  It’s not a given that main campus ITS will walk it through, and the University Libraries assume we will coordinate the big picture.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Part of prep was to write all this down.  This is our Spring 2023 upgrade document.  Basically, the first time we scheduled an upgrade, we wrote up the steps ahead of time.  Part of this is the upgrade notes from the actual upgrade.  Each time we do a new one, I can make a copy of this and make any changes based on what happened last time.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start the upgrade process, I start a ticket with main campus ITS, and I include the this planning document with the ticket.  I also copy paste the Background section into the ticket.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5d45e1a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85d45e1a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Wilhelmina</a:t>
            </a:r>
            <a:endParaRPr b="1">
              <a:solidFill>
                <a:srgbClr val="FF0000"/>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That’s the Background section of the upgrade planning document.  It has information about the previous upgrade - to help main campus ITS find any notes in their system.  I will put information about the ILLiad server, and about what version of ILLiad we are going from and to.  This lets ITS research the actual code part of the upgrade.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I open the ticket, the programmer with ITS can use those links to research and plan for the code part of the upgrade.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862d6473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862d6473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Wilhelmina</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We will schedule the upgrade with ITS.  Ahead of time, ITS will work through instructions from the vendor or the open source community, and may ask questions based on research.  Here’s where the programmer asked a question about something in Illiad to where the upgrade instructions are different based on whether or not we are using this.  When these questions come in, I will tend to research these, look at settings in Illiad, and then email to Melissa to confirm the results of my research.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 also will update the upgrade steps to include the information - that we are not using this feature - so that on the day of the upgrade, that info is easy to find if it comes up again.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85d45e1a4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85d45e1a4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8dca2274f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8dca2274f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f9ca9e33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f9ca9e33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807e76e65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807e76e65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805aede1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805aede1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8dca2274f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8dca2274f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807d458c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807d458c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ILL staff act as borrowers and place requests from the patron login page. (I usually do 1 article and 1 book.)  Then sign into ILLiad to make sure they came through, and process them.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862d64732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862d64732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rPr>
              <a:t>Wilhelmina</a:t>
            </a:r>
            <a:endParaRPr b="1">
              <a:solidFill>
                <a:srgbClr val="FF0000"/>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Communication on the day of the upgrade:  We do a group chat.  That has everyone in Libraries Systems on it, the programmer from main campus ITS on it, and Melissa our ILL librarian on it.  When we’ve done the upgrade, we have a different programmer from ITS each time.  Sometimes they will go on group chat, sometimes they don’t post, and they do updates to the ticket only.  We also have an internal listserv, such that when the programmer from main campus ITS updates the ticket, it emails everyone working with ILLiad at the libraries.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807d458ce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807d458ce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over, the ILL Librarian collapses in relief.  After a few minutes, she gets back to work.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807e76e65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807e76e65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807e76e65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807e76e65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07e76e65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807e76e65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process also uses minimal involvement of campus ITS.  Since we need so little of their time and know exactly what path to follow, they’re more willing to work with us.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8dca2274f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8dca2274f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5c22e73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5c22e73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These same benefits apply to “off the shelf” software.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 from </a:t>
            </a:r>
            <a:r>
              <a:rPr lang="en" u="sng">
                <a:solidFill>
                  <a:schemeClr val="hlink"/>
                </a:solidFill>
                <a:hlinkClick r:id="rId2"/>
              </a:rPr>
              <a:t>https://commons.wikimedia.org/wiki/File:Faced_products_on_a_supermarket_shelf.JPG</a:t>
            </a:r>
            <a:r>
              <a:rPr lang="en"/>
              <a:t> (CC-BY-SA)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805aede1e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805aede1e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806cb78800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806cb7880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Contact Information:</a:t>
            </a:r>
            <a:br>
              <a:rPr lang="en"/>
            </a:br>
            <a:r>
              <a:rPr lang="en"/>
              <a:t>    </a:t>
            </a:r>
            <a:r>
              <a:rPr lang="en" u="sng">
                <a:solidFill>
                  <a:schemeClr val="hlink"/>
                </a:solidFill>
                <a:hlinkClick r:id="rId2"/>
              </a:rPr>
              <a:t>wrandtke@georgiasouthern.edu</a:t>
            </a:r>
            <a:r>
              <a:rPr lang="en"/>
              <a:t>, </a:t>
            </a:r>
            <a:r>
              <a:rPr lang="en" u="sng">
                <a:solidFill>
                  <a:schemeClr val="hlink"/>
                </a:solidFill>
                <a:hlinkClick r:id="rId3"/>
              </a:rPr>
              <a:t>mljackson@georgiasouthern.edu</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81c764ec7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81c764ec7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At Georgia Southern, we have lots of off the shelf software where we aren’t writing code or doing development, and we need that software, we configure it by clicking through settings.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81c764ec7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81c764ec7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Upgrades will tend to follow a set of basic steps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806cb7880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806cb7880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Doing a server upgrade will have these basic steps.</a:t>
            </a:r>
            <a:endParaRPr/>
          </a:p>
          <a:p>
            <a:pPr indent="-298450" lvl="0" marL="457200" rtl="0" algn="l">
              <a:spcBef>
                <a:spcPts val="0"/>
              </a:spcBef>
              <a:spcAft>
                <a:spcPts val="0"/>
              </a:spcAft>
              <a:buSzPts val="1100"/>
              <a:buChar char="-"/>
            </a:pPr>
            <a:r>
              <a:rPr lang="en"/>
              <a:t>Prep</a:t>
            </a:r>
            <a:endParaRPr/>
          </a:p>
          <a:p>
            <a:pPr indent="-298450" lvl="0" marL="457200" rtl="0" algn="l">
              <a:spcBef>
                <a:spcPts val="0"/>
              </a:spcBef>
              <a:spcAft>
                <a:spcPts val="0"/>
              </a:spcAft>
              <a:buSzPts val="1100"/>
              <a:buChar char="-"/>
            </a:pPr>
            <a:r>
              <a:rPr lang="en"/>
              <a:t>Upgrade</a:t>
            </a:r>
            <a:endParaRPr/>
          </a:p>
          <a:p>
            <a:pPr indent="-298450" lvl="0" marL="457200" rtl="0" algn="l">
              <a:spcBef>
                <a:spcPts val="0"/>
              </a:spcBef>
              <a:spcAft>
                <a:spcPts val="0"/>
              </a:spcAft>
              <a:buSzPts val="1100"/>
              <a:buChar char="-"/>
            </a:pPr>
            <a:r>
              <a:rPr lang="en"/>
              <a:t>Testing</a:t>
            </a:r>
            <a:endParaRPr/>
          </a:p>
          <a:p>
            <a:pPr indent="-298450" lvl="0" marL="457200" rtl="0" algn="l">
              <a:spcBef>
                <a:spcPts val="0"/>
              </a:spcBef>
              <a:spcAft>
                <a:spcPts val="0"/>
              </a:spcAft>
              <a:buSzPts val="1100"/>
              <a:buChar char="-"/>
            </a:pPr>
            <a:r>
              <a:rPr lang="en"/>
              <a:t>Launch</a:t>
            </a:r>
            <a:endParaRPr/>
          </a:p>
          <a:p>
            <a:pPr indent="0" lvl="0" marL="0" rtl="0" algn="l">
              <a:spcBef>
                <a:spcPts val="0"/>
              </a:spcBef>
              <a:spcAft>
                <a:spcPts val="0"/>
              </a:spcAft>
              <a:buNone/>
            </a:pPr>
            <a:r>
              <a:rPr lang="en"/>
              <a:t>IT can take the lead in Prep, doing the upgrade, and launching to the public.</a:t>
            </a:r>
            <a:endParaRPr/>
          </a:p>
          <a:p>
            <a:pPr indent="0" lvl="0" marL="0" rtl="0" algn="l">
              <a:spcBef>
                <a:spcPts val="0"/>
              </a:spcBef>
              <a:spcAft>
                <a:spcPts val="0"/>
              </a:spcAft>
              <a:buNone/>
            </a:pPr>
            <a:r>
              <a:rPr lang="en"/>
              <a:t>Prep should have a similar framework no matter what software it is.  For communication, it will </a:t>
            </a:r>
            <a:r>
              <a:rPr lang="en"/>
              <a:t>always</a:t>
            </a:r>
            <a:r>
              <a:rPr lang="en"/>
              <a:t> look similar: identify who will be impacted by down time, and let them know ahead of time.</a:t>
            </a:r>
            <a:endParaRPr/>
          </a:p>
          <a:p>
            <a:pPr indent="0" lvl="0" marL="0" rtl="0" algn="l">
              <a:spcBef>
                <a:spcPts val="0"/>
              </a:spcBef>
              <a:spcAft>
                <a:spcPts val="0"/>
              </a:spcAft>
              <a:buNone/>
            </a:pPr>
            <a:r>
              <a:rPr lang="en"/>
              <a:t>For the upgrade - like the tech of working with the code and server - the vendor or the open source community will have steps posted, and someone with a technical background should be able to work through notes.</a:t>
            </a:r>
            <a:endParaRPr/>
          </a:p>
          <a:p>
            <a:pPr indent="0" lvl="0" marL="0" rtl="0" algn="l">
              <a:spcBef>
                <a:spcPts val="0"/>
              </a:spcBef>
              <a:spcAft>
                <a:spcPts val="0"/>
              </a:spcAft>
              <a:buNone/>
            </a:pPr>
            <a:r>
              <a:rPr lang="en"/>
              <a:t>For testing…. There are certifications in </a:t>
            </a:r>
            <a:r>
              <a:rPr lang="en">
                <a:solidFill>
                  <a:schemeClr val="dk1"/>
                </a:solidFill>
              </a:rPr>
              <a:t>software </a:t>
            </a:r>
            <a:r>
              <a:rPr lang="en"/>
              <a:t>testing.  A huge part of getting certified in software testing is training in how to talk to someone who uses the software and to find out what is important about that </a:t>
            </a:r>
            <a:r>
              <a:rPr lang="en"/>
              <a:t>software</a:t>
            </a:r>
            <a:r>
              <a:rPr lang="en"/>
              <a:t>.  With IT, probably, you will have someone you are working with who doesn’t have formal training in software testing.  And, if you do have someone with formal training in software testing, they may not have time to go and interview you about how you use the software.</a:t>
            </a:r>
            <a:endParaRPr/>
          </a:p>
          <a:p>
            <a:pPr indent="0" lvl="0" marL="0" rtl="0" algn="l">
              <a:spcBef>
                <a:spcPts val="0"/>
              </a:spcBef>
              <a:spcAft>
                <a:spcPts val="0"/>
              </a:spcAft>
              <a:buNone/>
            </a:pPr>
            <a:r>
              <a:rPr lang="en"/>
              <a:t>Ultimately, this 3rd step, testing is an area where the librarians working with the software have to take the lead.</a:t>
            </a:r>
            <a:endParaRPr/>
          </a:p>
          <a:p>
            <a:pPr indent="0" lvl="0" marL="0" rtl="0" algn="l">
              <a:spcBef>
                <a:spcPts val="0"/>
              </a:spcBef>
              <a:spcAft>
                <a:spcPts val="0"/>
              </a:spcAft>
              <a:buNone/>
            </a:pPr>
            <a:r>
              <a:rPr lang="en"/>
              <a:t>(That’s why there’s a little more about testing in this presentation.)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06cb7880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806cb7880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Definition from IBM, What is Software Testing? available at https://www.ibm.com/topics/software-testing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806cb788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806cb788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Wilhelmina</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So… in an upgrade, out of those broad steps, software testing is the area where librarians have to lead.</a:t>
            </a:r>
            <a:endParaRPr/>
          </a:p>
          <a:p>
            <a:pPr indent="0" lvl="0" marL="0" rtl="0" algn="l">
              <a:spcBef>
                <a:spcPts val="0"/>
              </a:spcBef>
              <a:spcAft>
                <a:spcPts val="0"/>
              </a:spcAft>
              <a:buNone/>
            </a:pPr>
            <a:r>
              <a:rPr lang="en"/>
              <a:t>In contrast… who is talking about software testing?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2"/>
          <p:cNvPicPr preferRelativeResize="0"/>
          <p:nvPr/>
        </p:nvPicPr>
        <p:blipFill>
          <a:blip r:embed="rId2">
            <a:alphaModFix/>
          </a:blip>
          <a:stretch>
            <a:fillRect/>
          </a:stretch>
        </p:blipFill>
        <p:spPr>
          <a:xfrm>
            <a:off x="1354" y="0"/>
            <a:ext cx="9141293" cy="5143501"/>
          </a:xfrm>
          <a:prstGeom prst="rect">
            <a:avLst/>
          </a:prstGeom>
          <a:noFill/>
          <a:ln>
            <a:noFill/>
          </a:ln>
        </p:spPr>
      </p:pic>
      <p:sp>
        <p:nvSpPr>
          <p:cNvPr id="12" name="Google Shape;12;p2"/>
          <p:cNvSpPr txBox="1"/>
          <p:nvPr>
            <p:ph type="ctrTitle"/>
          </p:nvPr>
        </p:nvSpPr>
        <p:spPr>
          <a:xfrm>
            <a:off x="311700" y="2910650"/>
            <a:ext cx="8520600" cy="137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402617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EFEFEF"/>
              </a:buClr>
              <a:buSzPts val="2800"/>
              <a:buNone/>
              <a:defRPr sz="2800">
                <a:solidFill>
                  <a:srgbClr val="EFEFE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3">
            <a:alphaModFix/>
          </a:blip>
          <a:stretch>
            <a:fillRect/>
          </a:stretch>
        </p:blipFill>
        <p:spPr>
          <a:xfrm>
            <a:off x="7532625" y="-5"/>
            <a:ext cx="1231475" cy="1874200"/>
          </a:xfrm>
          <a:prstGeom prst="rect">
            <a:avLst/>
          </a:prstGeom>
          <a:noFill/>
          <a:ln>
            <a:noFill/>
          </a:ln>
        </p:spPr>
      </p:pic>
      <p:sp>
        <p:nvSpPr>
          <p:cNvPr id="16" name="Google Shape;16;p2"/>
          <p:cNvSpPr/>
          <p:nvPr/>
        </p:nvSpPr>
        <p:spPr>
          <a:xfrm>
            <a:off x="9700" y="3174200"/>
            <a:ext cx="9144000" cy="1261800"/>
          </a:xfrm>
          <a:prstGeom prst="rect">
            <a:avLst/>
          </a:prstGeom>
          <a:solidFill>
            <a:srgbClr val="041E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2" name="Google Shape;52;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3" name="Google Shape;5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365687" y="4586825"/>
            <a:ext cx="548700" cy="393600"/>
          </a:xfrm>
          <a:prstGeom prst="rect">
            <a:avLst/>
          </a:prstGeom>
        </p:spPr>
        <p:txBody>
          <a:bodyPr anchorCtr="0" anchor="ctr" bIns="91425" lIns="91425" spcFirstLastPara="1" rIns="91425" wrap="square" tIns="91425">
            <a:norm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57200" y="445025"/>
            <a:ext cx="8229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p:nvPr/>
        </p:nvSpPr>
        <p:spPr>
          <a:xfrm flipH="1">
            <a:off x="4181900" y="2957513"/>
            <a:ext cx="4659300" cy="1881000"/>
          </a:xfrm>
          <a:prstGeom prst="rtTriangl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8"/>
          <p:cNvSpPr/>
          <p:nvPr/>
        </p:nvSpPr>
        <p:spPr>
          <a:xfrm>
            <a:off x="300925" y="1912275"/>
            <a:ext cx="8561700" cy="1359000"/>
          </a:xfrm>
          <a:prstGeom prst="rect">
            <a:avLst/>
          </a:prstGeom>
          <a:solidFill>
            <a:srgbClr val="0013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8"/>
          <p:cNvSpPr txBox="1"/>
          <p:nvPr>
            <p:ph type="title"/>
          </p:nvPr>
        </p:nvSpPr>
        <p:spPr>
          <a:xfrm>
            <a:off x="490250" y="1912275"/>
            <a:ext cx="6367800" cy="1359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2"/>
              </a:buClr>
              <a:buSzPts val="4800"/>
              <a:buNone/>
              <a:defRPr sz="4800">
                <a:solidFill>
                  <a:schemeClr val="lt2"/>
                </a:solidFill>
              </a:defRPr>
            </a:lvl1pPr>
            <a:lvl2pPr lvl="1">
              <a:spcBef>
                <a:spcPts val="0"/>
              </a:spcBef>
              <a:spcAft>
                <a:spcPts val="0"/>
              </a:spcAft>
              <a:buClr>
                <a:schemeClr val="lt2"/>
              </a:buClr>
              <a:buSzPts val="4800"/>
              <a:buNone/>
              <a:defRPr sz="4800">
                <a:solidFill>
                  <a:schemeClr val="lt2"/>
                </a:solidFill>
              </a:defRPr>
            </a:lvl2pPr>
            <a:lvl3pPr lvl="2">
              <a:spcBef>
                <a:spcPts val="0"/>
              </a:spcBef>
              <a:spcAft>
                <a:spcPts val="0"/>
              </a:spcAft>
              <a:buClr>
                <a:schemeClr val="lt2"/>
              </a:buClr>
              <a:buSzPts val="4800"/>
              <a:buNone/>
              <a:defRPr sz="4800">
                <a:solidFill>
                  <a:schemeClr val="lt2"/>
                </a:solidFill>
              </a:defRPr>
            </a:lvl3pPr>
            <a:lvl4pPr lvl="3">
              <a:spcBef>
                <a:spcPts val="0"/>
              </a:spcBef>
              <a:spcAft>
                <a:spcPts val="0"/>
              </a:spcAft>
              <a:buClr>
                <a:schemeClr val="lt2"/>
              </a:buClr>
              <a:buSzPts val="4800"/>
              <a:buNone/>
              <a:defRPr sz="4800">
                <a:solidFill>
                  <a:schemeClr val="lt2"/>
                </a:solidFill>
              </a:defRPr>
            </a:lvl4pPr>
            <a:lvl5pPr lvl="4">
              <a:spcBef>
                <a:spcPts val="0"/>
              </a:spcBef>
              <a:spcAft>
                <a:spcPts val="0"/>
              </a:spcAft>
              <a:buClr>
                <a:schemeClr val="lt2"/>
              </a:buClr>
              <a:buSzPts val="4800"/>
              <a:buNone/>
              <a:defRPr sz="4800">
                <a:solidFill>
                  <a:schemeClr val="lt2"/>
                </a:solidFill>
              </a:defRPr>
            </a:lvl5pPr>
            <a:lvl6pPr lvl="5">
              <a:spcBef>
                <a:spcPts val="0"/>
              </a:spcBef>
              <a:spcAft>
                <a:spcPts val="0"/>
              </a:spcAft>
              <a:buClr>
                <a:schemeClr val="lt2"/>
              </a:buClr>
              <a:buSzPts val="4800"/>
              <a:buNone/>
              <a:defRPr sz="4800">
                <a:solidFill>
                  <a:schemeClr val="lt2"/>
                </a:solidFill>
              </a:defRPr>
            </a:lvl6pPr>
            <a:lvl7pPr lvl="6">
              <a:spcBef>
                <a:spcPts val="0"/>
              </a:spcBef>
              <a:spcAft>
                <a:spcPts val="0"/>
              </a:spcAft>
              <a:buClr>
                <a:schemeClr val="lt2"/>
              </a:buClr>
              <a:buSzPts val="4800"/>
              <a:buNone/>
              <a:defRPr sz="4800">
                <a:solidFill>
                  <a:schemeClr val="lt2"/>
                </a:solidFill>
              </a:defRPr>
            </a:lvl7pPr>
            <a:lvl8pPr lvl="7">
              <a:spcBef>
                <a:spcPts val="0"/>
              </a:spcBef>
              <a:spcAft>
                <a:spcPts val="0"/>
              </a:spcAft>
              <a:buClr>
                <a:schemeClr val="lt2"/>
              </a:buClr>
              <a:buSzPts val="4800"/>
              <a:buNone/>
              <a:defRPr sz="4800">
                <a:solidFill>
                  <a:schemeClr val="lt2"/>
                </a:solidFill>
              </a:defRPr>
            </a:lvl8pPr>
            <a:lvl9pPr lvl="8">
              <a:spcBef>
                <a:spcPts val="0"/>
              </a:spcBef>
              <a:spcAft>
                <a:spcPts val="0"/>
              </a:spcAft>
              <a:buClr>
                <a:schemeClr val="lt2"/>
              </a:buClr>
              <a:buSzPts val="4800"/>
              <a:buNone/>
              <a:defRPr sz="4800">
                <a:solidFill>
                  <a:schemeClr val="lt2"/>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 name="Google Shape;44;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6" name="Google Shape;4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9" name="Google Shape;4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8"/>
            <a:ext cx="9144000" cy="5143493"/>
          </a:xfrm>
          <a:prstGeom prst="rect">
            <a:avLst/>
          </a:prstGeom>
          <a:noFill/>
          <a:ln>
            <a:noFill/>
          </a:ln>
        </p:spPr>
      </p:pic>
      <p:sp>
        <p:nvSpPr>
          <p:cNvPr id="7" name="Google Shape;7;p1"/>
          <p:cNvSpPr txBox="1"/>
          <p:nvPr>
            <p:ph type="title"/>
          </p:nvPr>
        </p:nvSpPr>
        <p:spPr>
          <a:xfrm>
            <a:off x="457200" y="445025"/>
            <a:ext cx="8229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2pPr>
            <a:lvl3pPr lvl="2">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3pPr>
            <a:lvl4pPr lvl="3">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4pPr>
            <a:lvl5pPr lvl="4">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5pPr>
            <a:lvl6pPr lvl="5">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6pPr>
            <a:lvl7pPr lvl="6">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7pPr>
            <a:lvl8pPr lvl="7">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8pPr>
            <a:lvl9pPr lvl="8">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9pPr>
          </a:lstStyle>
          <a:p/>
        </p:txBody>
      </p:sp>
      <p:sp>
        <p:nvSpPr>
          <p:cNvPr id="8" name="Google Shape;8;p1"/>
          <p:cNvSpPr txBox="1"/>
          <p:nvPr>
            <p:ph idx="1" type="body"/>
          </p:nvPr>
        </p:nvSpPr>
        <p:spPr>
          <a:xfrm>
            <a:off x="457200" y="1152475"/>
            <a:ext cx="8229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digitalcommons.georgiasouthern.edu/lib-facpresent/" TargetMode="External"/><Relationship Id="rId4" Type="http://schemas.openxmlformats.org/officeDocument/2006/relationships/hyperlink" Target="mailto:mljackson@georgiasouthern.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mailto:wrandtke@georgiasouthern.edu" TargetMode="External"/><Relationship Id="rId4" Type="http://schemas.openxmlformats.org/officeDocument/2006/relationships/hyperlink" Target="mailto:mljackson@georgiasouthern.ed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3"/>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txBox="1"/>
          <p:nvPr>
            <p:ph idx="1" type="subTitle"/>
          </p:nvPr>
        </p:nvSpPr>
        <p:spPr>
          <a:xfrm>
            <a:off x="311700" y="3412300"/>
            <a:ext cx="8520600" cy="796800"/>
          </a:xfrm>
          <a:prstGeom prst="rect">
            <a:avLst/>
          </a:prstGeom>
        </p:spPr>
        <p:txBody>
          <a:bodyPr anchorCtr="0" anchor="t" bIns="0" lIns="0" spcFirstLastPara="1" rIns="0" wrap="square" tIns="0">
            <a:normAutofit fontScale="47500"/>
          </a:bodyPr>
          <a:lstStyle/>
          <a:p>
            <a:pPr indent="0" lvl="0" marL="0" rtl="0" algn="ctr">
              <a:lnSpc>
                <a:spcPct val="115000"/>
              </a:lnSpc>
              <a:spcBef>
                <a:spcPts val="0"/>
              </a:spcBef>
              <a:spcAft>
                <a:spcPts val="0"/>
              </a:spcAft>
              <a:buNone/>
            </a:pPr>
            <a:r>
              <a:rPr lang="en"/>
              <a:t>Wilhelmina Randtke, Head of Libraries Technologies and Systems, Georgia Southern University Libraries</a:t>
            </a:r>
            <a:endParaRPr/>
          </a:p>
          <a:p>
            <a:pPr indent="0" lvl="0" marL="0" rtl="0" algn="ctr">
              <a:lnSpc>
                <a:spcPct val="115000"/>
              </a:lnSpc>
              <a:spcBef>
                <a:spcPts val="0"/>
              </a:spcBef>
              <a:spcAft>
                <a:spcPts val="0"/>
              </a:spcAft>
              <a:buNone/>
            </a:pPr>
            <a:r>
              <a:rPr lang="en"/>
              <a:t>Melissa Jackson, ILL Librarian, Georgia Southern University Libraries</a:t>
            </a:r>
            <a:endParaRPr/>
          </a:p>
          <a:p>
            <a:pPr indent="0" lvl="0" marL="0" rtl="0" algn="ctr">
              <a:lnSpc>
                <a:spcPct val="115000"/>
              </a:lnSpc>
              <a:spcBef>
                <a:spcPts val="0"/>
              </a:spcBef>
              <a:spcAft>
                <a:spcPts val="0"/>
              </a:spcAft>
              <a:buNone/>
            </a:pPr>
            <a:r>
              <a:rPr i="1" lang="en"/>
              <a:t>Georgia Library Association Conference, October 4-6, 2023, Athens, GA</a:t>
            </a:r>
            <a:endParaRPr i="1"/>
          </a:p>
        </p:txBody>
      </p:sp>
      <p:sp>
        <p:nvSpPr>
          <p:cNvPr id="62" name="Google Shape;62;p13"/>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txBox="1"/>
          <p:nvPr>
            <p:ph type="ctrTitle"/>
          </p:nvPr>
        </p:nvSpPr>
        <p:spPr>
          <a:xfrm>
            <a:off x="1729200" y="1439225"/>
            <a:ext cx="5685600" cy="976800"/>
          </a:xfrm>
          <a:prstGeom prst="rect">
            <a:avLst/>
          </a:prstGeom>
          <a:noFill/>
          <a:effectLst>
            <a:outerShdw blurRad="257175" rotWithShape="0" algn="bl">
              <a:schemeClr val="lt2"/>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022">
                <a:solidFill>
                  <a:srgbClr val="041E42"/>
                </a:solidFill>
              </a:rPr>
              <a:t>Software Maintenance:</a:t>
            </a:r>
            <a:endParaRPr sz="4022">
              <a:solidFill>
                <a:srgbClr val="041E42"/>
              </a:solidFill>
            </a:endParaRPr>
          </a:p>
          <a:p>
            <a:pPr indent="0" lvl="0" marL="0" rtl="0" algn="r">
              <a:spcBef>
                <a:spcPts val="0"/>
              </a:spcBef>
              <a:spcAft>
                <a:spcPts val="0"/>
              </a:spcAft>
              <a:buNone/>
            </a:pPr>
            <a:r>
              <a:rPr lang="en" sz="2800">
                <a:solidFill>
                  <a:srgbClr val="041E42"/>
                </a:solidFill>
              </a:rPr>
              <a:t>Planning a server upgrade - a library perspective. </a:t>
            </a:r>
            <a:endParaRPr sz="2800">
              <a:solidFill>
                <a:srgbClr val="041E4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nvSpPr>
        <p:spPr>
          <a:xfrm>
            <a:off x="457200" y="445025"/>
            <a:ext cx="8229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rgbClr val="000000"/>
                </a:solidFill>
                <a:latin typeface="Montserrat Medium"/>
                <a:ea typeface="Montserrat Medium"/>
                <a:cs typeface="Montserrat Medium"/>
                <a:sym typeface="Montserrat Medium"/>
              </a:rPr>
              <a:t>Who is talking about software testing?</a:t>
            </a:r>
            <a:endParaRPr sz="2800">
              <a:solidFill>
                <a:srgbClr val="000000"/>
              </a:solidFill>
              <a:latin typeface="Montserrat Medium"/>
              <a:ea typeface="Montserrat Medium"/>
              <a:cs typeface="Montserrat Medium"/>
              <a:sym typeface="Montserrat Medium"/>
            </a:endParaRPr>
          </a:p>
        </p:txBody>
      </p:sp>
      <p:sp>
        <p:nvSpPr>
          <p:cNvPr id="118" name="Google Shape;118;p22"/>
          <p:cNvSpPr txBox="1"/>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a:solidFill>
                <a:srgbClr val="595959"/>
              </a:solidFill>
              <a:latin typeface="Nunito"/>
              <a:ea typeface="Nunito"/>
              <a:cs typeface="Nunito"/>
              <a:sym typeface="Nunito"/>
            </a:endParaRPr>
          </a:p>
        </p:txBody>
      </p:sp>
      <p:pic>
        <p:nvPicPr>
          <p:cNvPr id="119" name="Google Shape;119;p22"/>
          <p:cNvPicPr preferRelativeResize="0"/>
          <p:nvPr/>
        </p:nvPicPr>
        <p:blipFill rotWithShape="1">
          <a:blip r:embed="rId3">
            <a:alphaModFix/>
          </a:blip>
          <a:srcRect b="0" l="0" r="0" t="6542"/>
          <a:stretch/>
        </p:blipFill>
        <p:spPr>
          <a:xfrm>
            <a:off x="464100" y="1170125"/>
            <a:ext cx="8070148" cy="3963400"/>
          </a:xfrm>
          <a:prstGeom prst="rect">
            <a:avLst/>
          </a:prstGeom>
          <a:noFill/>
          <a:ln>
            <a:noFill/>
          </a:ln>
        </p:spPr>
      </p:pic>
      <p:sp>
        <p:nvSpPr>
          <p:cNvPr id="120" name="Google Shape;120;p22"/>
          <p:cNvSpPr txBox="1"/>
          <p:nvPr/>
        </p:nvSpPr>
        <p:spPr>
          <a:xfrm>
            <a:off x="579825" y="1017725"/>
            <a:ext cx="8009100" cy="3257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400">
                <a:latin typeface="Nunito"/>
                <a:ea typeface="Nunito"/>
                <a:cs typeface="Nunito"/>
                <a:sym typeface="Nunito"/>
              </a:rPr>
              <a:t>Big complicated projects tend to post more info!</a:t>
            </a:r>
            <a:endParaRPr sz="2400">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457200" y="445025"/>
            <a:ext cx="2187600" cy="318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Who is talking about software testing?</a:t>
            </a:r>
            <a:endParaRPr/>
          </a:p>
        </p:txBody>
      </p:sp>
      <p:pic>
        <p:nvPicPr>
          <p:cNvPr id="126" name="Google Shape;126;p23"/>
          <p:cNvPicPr preferRelativeResize="0"/>
          <p:nvPr/>
        </p:nvPicPr>
        <p:blipFill>
          <a:blip r:embed="rId3">
            <a:alphaModFix/>
          </a:blip>
          <a:stretch>
            <a:fillRect/>
          </a:stretch>
        </p:blipFill>
        <p:spPr>
          <a:xfrm>
            <a:off x="2728387" y="232025"/>
            <a:ext cx="6170164" cy="4911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DevOps</a:t>
            </a:r>
            <a:endParaRPr/>
          </a:p>
        </p:txBody>
      </p:sp>
      <p:sp>
        <p:nvSpPr>
          <p:cNvPr id="132" name="Google Shape;132;p24"/>
          <p:cNvSpPr txBox="1"/>
          <p:nvPr>
            <p:ph idx="1" type="body"/>
          </p:nvPr>
        </p:nvSpPr>
        <p:spPr>
          <a:xfrm>
            <a:off x="457200" y="1152475"/>
            <a:ext cx="3803100" cy="3416400"/>
          </a:xfrm>
          <a:prstGeom prst="rect">
            <a:avLst/>
          </a:prstGeom>
        </p:spPr>
        <p:txBody>
          <a:bodyPr anchorCtr="0" anchor="t" bIns="91425" lIns="91425" spcFirstLastPara="1" rIns="91425" wrap="square" tIns="91425">
            <a:normAutofit fontScale="62500"/>
          </a:bodyPr>
          <a:lstStyle/>
          <a:p>
            <a:pPr indent="0" lvl="0" marL="0" rtl="0" algn="ctr">
              <a:spcBef>
                <a:spcPts val="0"/>
              </a:spcBef>
              <a:spcAft>
                <a:spcPts val="0"/>
              </a:spcAft>
              <a:buNone/>
            </a:pPr>
            <a:r>
              <a:rPr lang="en" sz="2550"/>
              <a:t>Development</a:t>
            </a:r>
            <a:endParaRPr sz="2550"/>
          </a:p>
          <a:p>
            <a:pPr indent="0" lvl="0" marL="0" rtl="0" algn="l">
              <a:spcBef>
                <a:spcPts val="1200"/>
              </a:spcBef>
              <a:spcAft>
                <a:spcPts val="0"/>
              </a:spcAft>
              <a:buClr>
                <a:schemeClr val="dk1"/>
              </a:buClr>
              <a:buSzPct val="55000"/>
              <a:buFont typeface="Arial"/>
              <a:buNone/>
            </a:pPr>
            <a:r>
              <a:rPr lang="en" sz="2000"/>
              <a:t>“</a:t>
            </a:r>
            <a:r>
              <a:rPr lang="en" sz="2000"/>
              <a:t>The development phase includes all aspects of developing software code. In this phase, DevOps teams do the following tasks:</a:t>
            </a:r>
            <a:endParaRPr sz="2000"/>
          </a:p>
          <a:p>
            <a:pPr indent="-307975" lvl="0" marL="457200" rtl="0" algn="l">
              <a:spcBef>
                <a:spcPts val="1200"/>
              </a:spcBef>
              <a:spcAft>
                <a:spcPts val="0"/>
              </a:spcAft>
              <a:buSzPct val="100000"/>
              <a:buChar char="●"/>
            </a:pPr>
            <a:r>
              <a:rPr lang="en" sz="2000"/>
              <a:t>Select a development environment.</a:t>
            </a:r>
            <a:endParaRPr sz="2000"/>
          </a:p>
          <a:p>
            <a:pPr indent="-307975" lvl="0" marL="457200" rtl="0" algn="l">
              <a:spcBef>
                <a:spcPts val="0"/>
              </a:spcBef>
              <a:spcAft>
                <a:spcPts val="0"/>
              </a:spcAft>
              <a:buSzPct val="100000"/>
              <a:buChar char="●"/>
            </a:pPr>
            <a:r>
              <a:rPr lang="en" sz="2000"/>
              <a:t>Write, </a:t>
            </a:r>
            <a:r>
              <a:rPr lang="en" sz="2000">
                <a:highlight>
                  <a:schemeClr val="accent6"/>
                </a:highlight>
              </a:rPr>
              <a:t>test</a:t>
            </a:r>
            <a:r>
              <a:rPr lang="en" sz="2000"/>
              <a:t>, review, and integrate the code.</a:t>
            </a:r>
            <a:endParaRPr sz="2000"/>
          </a:p>
          <a:p>
            <a:pPr indent="-307975" lvl="0" marL="457200" rtl="0" algn="l">
              <a:spcBef>
                <a:spcPts val="0"/>
              </a:spcBef>
              <a:spcAft>
                <a:spcPts val="0"/>
              </a:spcAft>
              <a:buSzPct val="100000"/>
              <a:buChar char="●"/>
            </a:pPr>
            <a:r>
              <a:rPr lang="en" sz="2000"/>
              <a:t>Build the code into artifacts to deploy into various environments.</a:t>
            </a:r>
            <a:endParaRPr sz="2000"/>
          </a:p>
          <a:p>
            <a:pPr indent="-307975" lvl="0" marL="457200" rtl="0" algn="l">
              <a:spcBef>
                <a:spcPts val="0"/>
              </a:spcBef>
              <a:spcAft>
                <a:spcPts val="0"/>
              </a:spcAft>
              <a:buSzPct val="100000"/>
              <a:buChar char="●"/>
            </a:pPr>
            <a:r>
              <a:rPr lang="en" sz="2000"/>
              <a:t>Use version control, usually Git, to collaborate on code and work in parallel.”</a:t>
            </a:r>
            <a:endParaRPr sz="2000"/>
          </a:p>
          <a:p>
            <a:pPr indent="0" lvl="0" marL="0" rtl="0" algn="ctr">
              <a:spcBef>
                <a:spcPts val="1200"/>
              </a:spcBef>
              <a:spcAft>
                <a:spcPts val="0"/>
              </a:spcAft>
              <a:buClr>
                <a:schemeClr val="dk1"/>
              </a:buClr>
              <a:buSzPct val="61111"/>
              <a:buFont typeface="Arial"/>
              <a:buNone/>
            </a:pPr>
            <a:r>
              <a:t/>
            </a:r>
            <a:endParaRPr/>
          </a:p>
          <a:p>
            <a:pPr indent="0" lvl="0" marL="0" rtl="0" algn="ctr">
              <a:spcBef>
                <a:spcPts val="1200"/>
              </a:spcBef>
              <a:spcAft>
                <a:spcPts val="1200"/>
              </a:spcAft>
              <a:buNone/>
            </a:pPr>
            <a:r>
              <a:t/>
            </a:r>
            <a:endParaRPr/>
          </a:p>
        </p:txBody>
      </p:sp>
      <p:sp>
        <p:nvSpPr>
          <p:cNvPr id="133" name="Google Shape;133;p24"/>
          <p:cNvSpPr txBox="1"/>
          <p:nvPr>
            <p:ph idx="1" type="body"/>
          </p:nvPr>
        </p:nvSpPr>
        <p:spPr>
          <a:xfrm>
            <a:off x="4572000" y="1152475"/>
            <a:ext cx="38031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Operations</a:t>
            </a:r>
            <a:endParaRPr/>
          </a:p>
          <a:p>
            <a:pPr indent="0" lvl="0" marL="0" rtl="0" algn="l">
              <a:spcBef>
                <a:spcPts val="1200"/>
              </a:spcBef>
              <a:spcAft>
                <a:spcPts val="1200"/>
              </a:spcAft>
              <a:buNone/>
            </a:pPr>
            <a:r>
              <a:rPr lang="en" sz="1400"/>
              <a:t>“</a:t>
            </a:r>
            <a:r>
              <a:rPr lang="en" sz="1400"/>
              <a:t>The operations phase involves </a:t>
            </a:r>
            <a:r>
              <a:rPr lang="en" sz="1400">
                <a:highlight>
                  <a:schemeClr val="accent6"/>
                </a:highlight>
              </a:rPr>
              <a:t>maintaining</a:t>
            </a:r>
            <a:r>
              <a:rPr lang="en" sz="1400"/>
              <a:t>, monitoring, and troubleshooting applications in production environments.”</a:t>
            </a:r>
            <a:endParaRPr sz="1400"/>
          </a:p>
        </p:txBody>
      </p:sp>
      <p:sp>
        <p:nvSpPr>
          <p:cNvPr id="134" name="Google Shape;134;p24"/>
          <p:cNvSpPr txBox="1"/>
          <p:nvPr/>
        </p:nvSpPr>
        <p:spPr>
          <a:xfrm>
            <a:off x="411900" y="4395475"/>
            <a:ext cx="5946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Nunito"/>
                <a:ea typeface="Nunito"/>
                <a:cs typeface="Nunito"/>
                <a:sym typeface="Nunito"/>
              </a:rPr>
              <a:t>Definitions from: Microsoft, What is DevOps? (Jan. 24, 2023), https://learn.microsoft.com/en-us/devops/what-is-devops .</a:t>
            </a:r>
            <a:endParaRPr sz="1000">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nvSpPr>
        <p:spPr>
          <a:xfrm>
            <a:off x="457200" y="445025"/>
            <a:ext cx="8229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rgbClr val="000000"/>
                </a:solidFill>
                <a:latin typeface="Montserrat Medium"/>
                <a:ea typeface="Montserrat Medium"/>
                <a:cs typeface="Montserrat Medium"/>
                <a:sym typeface="Montserrat Medium"/>
              </a:rPr>
              <a:t>Who is talking about software testing?</a:t>
            </a:r>
            <a:endParaRPr sz="2800">
              <a:solidFill>
                <a:srgbClr val="000000"/>
              </a:solidFill>
              <a:latin typeface="Montserrat Medium"/>
              <a:ea typeface="Montserrat Medium"/>
              <a:cs typeface="Montserrat Medium"/>
              <a:sym typeface="Montserrat Medium"/>
            </a:endParaRPr>
          </a:p>
        </p:txBody>
      </p:sp>
      <p:sp>
        <p:nvSpPr>
          <p:cNvPr id="140" name="Google Shape;140;p25"/>
          <p:cNvSpPr txBox="1"/>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700">
                <a:solidFill>
                  <a:srgbClr val="595959"/>
                </a:solidFill>
                <a:latin typeface="Nunito"/>
                <a:ea typeface="Nunito"/>
                <a:cs typeface="Nunito"/>
                <a:sym typeface="Nunito"/>
              </a:rPr>
              <a:t>If a test procedure covers every workflow…</a:t>
            </a:r>
            <a:endParaRPr sz="1700">
              <a:solidFill>
                <a:srgbClr val="595959"/>
              </a:solidFill>
              <a:latin typeface="Nunito"/>
              <a:ea typeface="Nunito"/>
              <a:cs typeface="Nunito"/>
              <a:sym typeface="Nunito"/>
            </a:endParaRPr>
          </a:p>
          <a:p>
            <a:pPr indent="0" lvl="0" marL="0" rtl="0" algn="r">
              <a:lnSpc>
                <a:spcPct val="115000"/>
              </a:lnSpc>
              <a:spcBef>
                <a:spcPts val="1200"/>
              </a:spcBef>
              <a:spcAft>
                <a:spcPts val="1200"/>
              </a:spcAft>
              <a:buNone/>
            </a:pPr>
            <a:r>
              <a:rPr lang="en" sz="1700">
                <a:solidFill>
                  <a:srgbClr val="595959"/>
                </a:solidFill>
                <a:latin typeface="Nunito"/>
                <a:ea typeface="Nunito"/>
                <a:cs typeface="Nunito"/>
                <a:sym typeface="Nunito"/>
              </a:rPr>
              <a:t>… it’s going to be long and complicated.</a:t>
            </a:r>
            <a:endParaRPr sz="1700">
              <a:solidFill>
                <a:srgbClr val="595959"/>
              </a:solidFill>
              <a:latin typeface="Nunito"/>
              <a:ea typeface="Nunito"/>
              <a:cs typeface="Nunito"/>
              <a:sym typeface="Nunito"/>
            </a:endParaRPr>
          </a:p>
        </p:txBody>
      </p:sp>
      <p:sp>
        <p:nvSpPr>
          <p:cNvPr id="141" name="Google Shape;141;p25"/>
          <p:cNvSpPr txBox="1"/>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n" sz="1700">
                <a:solidFill>
                  <a:srgbClr val="595959"/>
                </a:solidFill>
                <a:latin typeface="Nunito"/>
                <a:ea typeface="Nunito"/>
                <a:cs typeface="Nunito"/>
                <a:sym typeface="Nunito"/>
              </a:rPr>
              <a:t>If a test procedure covers someone else’s workflow…</a:t>
            </a:r>
            <a:endParaRPr sz="1700">
              <a:solidFill>
                <a:srgbClr val="595959"/>
              </a:solidFill>
              <a:latin typeface="Nunito"/>
              <a:ea typeface="Nunito"/>
              <a:cs typeface="Nunito"/>
              <a:sym typeface="Nunito"/>
            </a:endParaRPr>
          </a:p>
          <a:p>
            <a:pPr indent="0" lvl="0" marL="0" rtl="0" algn="r">
              <a:lnSpc>
                <a:spcPct val="115000"/>
              </a:lnSpc>
              <a:spcBef>
                <a:spcPts val="1200"/>
              </a:spcBef>
              <a:spcAft>
                <a:spcPts val="1200"/>
              </a:spcAft>
              <a:buNone/>
            </a:pPr>
            <a:r>
              <a:rPr lang="en" sz="1700">
                <a:solidFill>
                  <a:srgbClr val="595959"/>
                </a:solidFill>
                <a:latin typeface="Nunito"/>
                <a:ea typeface="Nunito"/>
                <a:cs typeface="Nunito"/>
                <a:sym typeface="Nunito"/>
              </a:rPr>
              <a:t>… it probably doesn’t cover your workflow.</a:t>
            </a:r>
            <a:endParaRPr sz="1700">
              <a:solidFill>
                <a:srgbClr val="595959"/>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A Simple Approach to Testing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7"/>
          <p:cNvSpPr txBox="1"/>
          <p:nvPr/>
        </p:nvSpPr>
        <p:spPr>
          <a:xfrm>
            <a:off x="314975" y="1115400"/>
            <a:ext cx="8570700" cy="34536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Font typeface="Nunito"/>
              <a:buAutoNum type="arabicParenR"/>
            </a:pPr>
            <a:r>
              <a:rPr lang="en" sz="2200">
                <a:solidFill>
                  <a:srgbClr val="000000"/>
                </a:solidFill>
                <a:latin typeface="Nunito"/>
                <a:ea typeface="Nunito"/>
                <a:cs typeface="Nunito"/>
                <a:sym typeface="Nunito"/>
              </a:rPr>
              <a:t>Take your own library's training material.</a:t>
            </a:r>
            <a:endParaRPr sz="2200">
              <a:solidFill>
                <a:srgbClr val="000000"/>
              </a:solidFill>
              <a:latin typeface="Nunito"/>
              <a:ea typeface="Nunito"/>
              <a:cs typeface="Nunito"/>
              <a:sym typeface="Nunito"/>
            </a:endParaRPr>
          </a:p>
          <a:p>
            <a:pPr indent="-368300" lvl="0" marL="457200" rtl="0" algn="l">
              <a:lnSpc>
                <a:spcPct val="115000"/>
              </a:lnSpc>
              <a:spcBef>
                <a:spcPts val="0"/>
              </a:spcBef>
              <a:spcAft>
                <a:spcPts val="0"/>
              </a:spcAft>
              <a:buClr>
                <a:srgbClr val="000000"/>
              </a:buClr>
              <a:buSzPts val="2200"/>
              <a:buFont typeface="Nunito"/>
              <a:buAutoNum type="arabicParenR"/>
            </a:pPr>
            <a:r>
              <a:rPr lang="en" sz="2200">
                <a:solidFill>
                  <a:srgbClr val="000000"/>
                </a:solidFill>
                <a:latin typeface="Nunito"/>
                <a:ea typeface="Nunito"/>
                <a:cs typeface="Nunito"/>
                <a:sym typeface="Nunito"/>
              </a:rPr>
              <a:t>Click through each task that you train employees</a:t>
            </a:r>
            <a:r>
              <a:rPr lang="en" sz="2200">
                <a:latin typeface="Nunito"/>
                <a:ea typeface="Nunito"/>
                <a:cs typeface="Nunito"/>
                <a:sym typeface="Nunito"/>
              </a:rPr>
              <a:t> or patrons </a:t>
            </a:r>
            <a:r>
              <a:rPr lang="en" sz="2200">
                <a:solidFill>
                  <a:srgbClr val="000000"/>
                </a:solidFill>
                <a:latin typeface="Nunito"/>
                <a:ea typeface="Nunito"/>
                <a:cs typeface="Nunito"/>
                <a:sym typeface="Nunito"/>
              </a:rPr>
              <a:t>on.</a:t>
            </a:r>
            <a:endParaRPr sz="2200">
              <a:solidFill>
                <a:srgbClr val="000000"/>
              </a:solidFill>
              <a:latin typeface="Nunito"/>
              <a:ea typeface="Nunito"/>
              <a:cs typeface="Nunito"/>
              <a:sym typeface="Nunito"/>
            </a:endParaRPr>
          </a:p>
        </p:txBody>
      </p:sp>
      <p:sp>
        <p:nvSpPr>
          <p:cNvPr id="152" name="Google Shape;152;p27"/>
          <p:cNvSpPr txBox="1"/>
          <p:nvPr/>
        </p:nvSpPr>
        <p:spPr>
          <a:xfrm>
            <a:off x="372750" y="329425"/>
            <a:ext cx="7753500" cy="6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20">
                <a:solidFill>
                  <a:srgbClr val="000000"/>
                </a:solidFill>
                <a:latin typeface="Montserrat Medium"/>
                <a:ea typeface="Montserrat Medium"/>
                <a:cs typeface="Montserrat Medium"/>
                <a:sym typeface="Montserrat Medium"/>
              </a:rPr>
              <a:t>A Simple Approach to Testing</a:t>
            </a:r>
            <a:endParaRPr sz="2720">
              <a:solidFill>
                <a:srgbClr val="000000"/>
              </a:solidFill>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nvSpPr>
        <p:spPr>
          <a:xfrm>
            <a:off x="457200" y="445025"/>
            <a:ext cx="8229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720">
                <a:solidFill>
                  <a:srgbClr val="000000"/>
                </a:solidFill>
                <a:latin typeface="Montserrat Medium"/>
                <a:ea typeface="Montserrat Medium"/>
                <a:cs typeface="Montserrat Medium"/>
                <a:sym typeface="Montserrat Medium"/>
              </a:rPr>
              <a:t>A Simple Approach</a:t>
            </a:r>
            <a:endParaRPr sz="2800">
              <a:solidFill>
                <a:srgbClr val="000000"/>
              </a:solidFill>
              <a:latin typeface="Montserrat Medium"/>
              <a:ea typeface="Montserrat Medium"/>
              <a:cs typeface="Montserrat Medium"/>
              <a:sym typeface="Montserrat Medium"/>
            </a:endParaRPr>
          </a:p>
        </p:txBody>
      </p:sp>
      <p:sp>
        <p:nvSpPr>
          <p:cNvPr id="158" name="Google Shape;158;p28"/>
          <p:cNvSpPr txBox="1"/>
          <p:nvPr/>
        </p:nvSpPr>
        <p:spPr>
          <a:xfrm>
            <a:off x="457200" y="1152475"/>
            <a:ext cx="8229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595959"/>
              </a:buClr>
              <a:buSzPts val="1800"/>
              <a:buFont typeface="Nunito"/>
              <a:buChar char="●"/>
            </a:pPr>
            <a:r>
              <a:rPr lang="en" sz="1800">
                <a:solidFill>
                  <a:srgbClr val="595959"/>
                </a:solidFill>
                <a:latin typeface="Nunito"/>
                <a:ea typeface="Nunito"/>
                <a:cs typeface="Nunito"/>
                <a:sym typeface="Nunito"/>
              </a:rPr>
              <a:t>You control the time commitment.</a:t>
            </a:r>
            <a:endParaRPr sz="1800">
              <a:solidFill>
                <a:srgbClr val="595959"/>
              </a:solidFill>
              <a:latin typeface="Nunito"/>
              <a:ea typeface="Nunito"/>
              <a:cs typeface="Nunito"/>
              <a:sym typeface="Nunito"/>
            </a:endParaRPr>
          </a:p>
          <a:p>
            <a:pPr indent="-317500" lvl="1" marL="914400" rtl="0" algn="l">
              <a:lnSpc>
                <a:spcPct val="115000"/>
              </a:lnSpc>
              <a:spcBef>
                <a:spcPts val="0"/>
              </a:spcBef>
              <a:spcAft>
                <a:spcPts val="0"/>
              </a:spcAft>
              <a:buClr>
                <a:srgbClr val="595959"/>
              </a:buClr>
              <a:buSzPts val="1400"/>
              <a:buFont typeface="Nunito"/>
              <a:buChar char="○"/>
            </a:pPr>
            <a:r>
              <a:rPr lang="en">
                <a:solidFill>
                  <a:srgbClr val="595959"/>
                </a:solidFill>
                <a:latin typeface="Nunito"/>
                <a:ea typeface="Nunito"/>
                <a:cs typeface="Nunito"/>
                <a:sym typeface="Nunito"/>
              </a:rPr>
              <a:t>You can predict how long it will take, and you can prioritize what to test.</a:t>
            </a:r>
            <a:endParaRPr>
              <a:solidFill>
                <a:srgbClr val="595959"/>
              </a:solidFill>
              <a:latin typeface="Nunito"/>
              <a:ea typeface="Nunito"/>
              <a:cs typeface="Nunito"/>
              <a:sym typeface="Nunito"/>
            </a:endParaRPr>
          </a:p>
          <a:p>
            <a:pPr indent="-342900" lvl="0" marL="457200" rtl="0" algn="l">
              <a:lnSpc>
                <a:spcPct val="115000"/>
              </a:lnSpc>
              <a:spcBef>
                <a:spcPts val="0"/>
              </a:spcBef>
              <a:spcAft>
                <a:spcPts val="0"/>
              </a:spcAft>
              <a:buClr>
                <a:srgbClr val="595959"/>
              </a:buClr>
              <a:buSzPts val="1800"/>
              <a:buFont typeface="Nunito"/>
              <a:buChar char="●"/>
            </a:pPr>
            <a:r>
              <a:rPr lang="en" sz="1800">
                <a:solidFill>
                  <a:srgbClr val="595959"/>
                </a:solidFill>
                <a:latin typeface="Nunito"/>
                <a:ea typeface="Nunito"/>
                <a:cs typeface="Nunito"/>
                <a:sym typeface="Nunito"/>
              </a:rPr>
              <a:t>You will test out your library’s most important tasks.  If you train someone on it, then it’s important to you.</a:t>
            </a:r>
            <a:endParaRPr sz="1800">
              <a:solidFill>
                <a:srgbClr val="595959"/>
              </a:solidFill>
              <a:latin typeface="Nunito"/>
              <a:ea typeface="Nunito"/>
              <a:cs typeface="Nunito"/>
              <a:sym typeface="Nunito"/>
            </a:endParaRPr>
          </a:p>
          <a:p>
            <a:pPr indent="-342900" lvl="0" marL="457200" rtl="0" algn="l">
              <a:lnSpc>
                <a:spcPct val="115000"/>
              </a:lnSpc>
              <a:spcBef>
                <a:spcPts val="0"/>
              </a:spcBef>
              <a:spcAft>
                <a:spcPts val="0"/>
              </a:spcAft>
              <a:buClr>
                <a:srgbClr val="595959"/>
              </a:buClr>
              <a:buSzPts val="1800"/>
              <a:buFont typeface="Nunito"/>
              <a:buChar char="●"/>
            </a:pPr>
            <a:r>
              <a:rPr lang="en" sz="1800">
                <a:solidFill>
                  <a:srgbClr val="595959"/>
                </a:solidFill>
                <a:latin typeface="Nunito"/>
                <a:ea typeface="Nunito"/>
                <a:cs typeface="Nunito"/>
                <a:sym typeface="Nunito"/>
              </a:rPr>
              <a:t>Your instructions probably already have screenshots.</a:t>
            </a:r>
            <a:endParaRPr sz="1800">
              <a:solidFill>
                <a:srgbClr val="595959"/>
              </a:solidFill>
              <a:latin typeface="Nunito"/>
              <a:ea typeface="Nunito"/>
              <a:cs typeface="Nunito"/>
              <a:sym typeface="Nunito"/>
            </a:endParaRPr>
          </a:p>
          <a:p>
            <a:pPr indent="-317500" lvl="1" marL="914400" rtl="0" algn="l">
              <a:lnSpc>
                <a:spcPct val="115000"/>
              </a:lnSpc>
              <a:spcBef>
                <a:spcPts val="0"/>
              </a:spcBef>
              <a:spcAft>
                <a:spcPts val="0"/>
              </a:spcAft>
              <a:buClr>
                <a:srgbClr val="595959"/>
              </a:buClr>
              <a:buSzPts val="1400"/>
              <a:buFont typeface="Nunito"/>
              <a:buChar char="○"/>
            </a:pPr>
            <a:r>
              <a:rPr lang="en">
                <a:solidFill>
                  <a:srgbClr val="595959"/>
                </a:solidFill>
                <a:latin typeface="Nunito"/>
                <a:ea typeface="Nunito"/>
                <a:cs typeface="Nunito"/>
                <a:sym typeface="Nunito"/>
              </a:rPr>
              <a:t>If anything goes wrong, you have a screenshot of what was supposed to happen.  You can send that to tech support.  You can send that to someone who doesn’t work at your library.  Tech support can see exactly what was supposed to happen.</a:t>
            </a:r>
            <a:endParaRPr>
              <a:solidFill>
                <a:srgbClr val="595959"/>
              </a:solidFill>
              <a:latin typeface="Nunito"/>
              <a:ea typeface="Nunito"/>
              <a:cs typeface="Nunito"/>
              <a:sym typeface="Nunito"/>
            </a:endParaRPr>
          </a:p>
          <a:p>
            <a:pPr indent="-342900" lvl="0" marL="457200" rtl="0" algn="l">
              <a:lnSpc>
                <a:spcPct val="115000"/>
              </a:lnSpc>
              <a:spcBef>
                <a:spcPts val="0"/>
              </a:spcBef>
              <a:spcAft>
                <a:spcPts val="0"/>
              </a:spcAft>
              <a:buClr>
                <a:srgbClr val="595959"/>
              </a:buClr>
              <a:buSzPts val="1800"/>
              <a:buFont typeface="Nunito"/>
              <a:buChar char="●"/>
            </a:pPr>
            <a:r>
              <a:rPr lang="en" sz="1800">
                <a:solidFill>
                  <a:srgbClr val="595959"/>
                </a:solidFill>
                <a:latin typeface="Nunito"/>
                <a:ea typeface="Nunito"/>
                <a:cs typeface="Nunito"/>
                <a:sym typeface="Nunito"/>
              </a:rPr>
              <a:t>Anything custom at your library is already in your instructions.</a:t>
            </a:r>
            <a:endParaRPr sz="1800">
              <a:solidFill>
                <a:srgbClr val="595959"/>
              </a:solidFill>
              <a:latin typeface="Nunito"/>
              <a:ea typeface="Nunito"/>
              <a:cs typeface="Nunito"/>
              <a:sym typeface="Nunito"/>
            </a:endParaRPr>
          </a:p>
          <a:p>
            <a:pPr indent="-317500" lvl="1" marL="914400" rtl="0" algn="l">
              <a:lnSpc>
                <a:spcPct val="115000"/>
              </a:lnSpc>
              <a:spcBef>
                <a:spcPts val="0"/>
              </a:spcBef>
              <a:spcAft>
                <a:spcPts val="0"/>
              </a:spcAft>
              <a:buClr>
                <a:srgbClr val="595959"/>
              </a:buClr>
              <a:buSzPts val="1400"/>
              <a:buFont typeface="Nunito"/>
              <a:buChar char="○"/>
            </a:pPr>
            <a:r>
              <a:rPr lang="en">
                <a:solidFill>
                  <a:srgbClr val="595959"/>
                </a:solidFill>
                <a:latin typeface="Nunito"/>
                <a:ea typeface="Nunito"/>
                <a:cs typeface="Nunito"/>
                <a:sym typeface="Nunito"/>
              </a:rPr>
              <a:t>Your locations are there.  Quirks about how patron identifiers are assigned are there.  What options are in a customized drop down are there.</a:t>
            </a:r>
            <a:endParaRPr>
              <a:solidFill>
                <a:srgbClr val="595959"/>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ph type="title"/>
          </p:nvPr>
        </p:nvSpPr>
        <p:spPr>
          <a:xfrm>
            <a:off x="490250" y="1912275"/>
            <a:ext cx="8351700" cy="1359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ILLiad upgrades - the easy way</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Georgia Southern University intro</a:t>
            </a:r>
            <a:endParaRPr/>
          </a:p>
        </p:txBody>
      </p:sp>
      <p:sp>
        <p:nvSpPr>
          <p:cNvPr id="169" name="Google Shape;169;p30"/>
          <p:cNvSpPr txBox="1"/>
          <p:nvPr>
            <p:ph idx="1" type="body"/>
          </p:nvPr>
        </p:nvSpPr>
        <p:spPr>
          <a:xfrm>
            <a:off x="457200" y="1152475"/>
            <a:ext cx="8229600" cy="3416400"/>
          </a:xfrm>
          <a:prstGeom prst="rect">
            <a:avLst/>
          </a:prstGeom>
        </p:spPr>
        <p:txBody>
          <a:bodyPr anchorCtr="0" anchor="t" bIns="91425" lIns="91425" spcFirstLastPara="1" rIns="91425" wrap="square" tIns="91425">
            <a:normAutofit lnSpcReduction="20000"/>
          </a:bodyPr>
          <a:lstStyle/>
          <a:p>
            <a:pPr indent="-368300" lvl="0" marL="457200" rtl="0" algn="l">
              <a:spcBef>
                <a:spcPts val="0"/>
              </a:spcBef>
              <a:spcAft>
                <a:spcPts val="0"/>
              </a:spcAft>
              <a:buClr>
                <a:schemeClr val="dk1"/>
              </a:buClr>
              <a:buSzPts val="2200"/>
              <a:buChar char="●"/>
            </a:pPr>
            <a:r>
              <a:rPr lang="en" sz="2200">
                <a:solidFill>
                  <a:schemeClr val="dk1"/>
                </a:solidFill>
              </a:rPr>
              <a:t>GSU is c</a:t>
            </a:r>
            <a:r>
              <a:rPr lang="en" sz="2200">
                <a:solidFill>
                  <a:schemeClr val="dk1"/>
                </a:solidFill>
              </a:rPr>
              <a:t>lassified as an R2 Carnegie institution, offering doctoral degrees with high levels of research activity.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The main campus is in Statesboro, with a second location in Savannah and a third at the Liberty Center at Fort Stewart.</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GSU has 708 Tenured and Tenure track faculty members.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As of Fall 2023, enrollment was 26,488 over three campus locations.</a:t>
            </a:r>
            <a:endParaRPr sz="2200">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457200" y="435650"/>
            <a:ext cx="7273200" cy="47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Georgia Southern University Libraries</a:t>
            </a:r>
            <a:endParaRPr sz="2500"/>
          </a:p>
        </p:txBody>
      </p:sp>
      <p:sp>
        <p:nvSpPr>
          <p:cNvPr id="175" name="Google Shape;175;p31"/>
          <p:cNvSpPr txBox="1"/>
          <p:nvPr>
            <p:ph idx="1" type="body"/>
          </p:nvPr>
        </p:nvSpPr>
        <p:spPr>
          <a:xfrm>
            <a:off x="457200" y="97382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chemeClr val="dk1"/>
                </a:solidFill>
              </a:rPr>
              <a:t>GSU uses ILLiad as its primary ILL software, and is self-hosted.  It</a:t>
            </a:r>
            <a:r>
              <a:rPr lang="en" sz="2200">
                <a:solidFill>
                  <a:schemeClr val="dk1"/>
                </a:solidFill>
              </a:rPr>
              <a:t> has two libraries in OCLC:</a:t>
            </a:r>
            <a:endParaRPr sz="2200">
              <a:solidFill>
                <a:schemeClr val="dk1"/>
              </a:solidFill>
            </a:endParaRPr>
          </a:p>
          <a:p>
            <a:pPr indent="0" lvl="0" marL="0" rtl="0" algn="l">
              <a:spcBef>
                <a:spcPts val="1200"/>
              </a:spcBef>
              <a:spcAft>
                <a:spcPts val="0"/>
              </a:spcAft>
              <a:buNone/>
            </a:pPr>
            <a:r>
              <a:rPr lang="en" sz="2200">
                <a:solidFill>
                  <a:schemeClr val="dk1"/>
                </a:solidFill>
              </a:rPr>
              <a:t>Henderson Library (GPM) on the main campus in Statesboro, and Lane Library (GAC) on the Armstrong campus in Savannah.  </a:t>
            </a:r>
            <a:endParaRPr sz="2200">
              <a:solidFill>
                <a:schemeClr val="dk1"/>
              </a:solidFill>
            </a:endParaRPr>
          </a:p>
          <a:p>
            <a:pPr indent="0" lvl="0" marL="0" rtl="0" algn="l">
              <a:spcBef>
                <a:spcPts val="1200"/>
              </a:spcBef>
              <a:spcAft>
                <a:spcPts val="1200"/>
              </a:spcAft>
              <a:buNone/>
            </a:pPr>
            <a:r>
              <a:rPr lang="en" sz="2200">
                <a:solidFill>
                  <a:schemeClr val="dk1"/>
                </a:solidFill>
              </a:rPr>
              <a:t>The ILL Librarian is located on the Armstrong campus, but has full access to ILLiad for both campuses.</a:t>
            </a:r>
            <a:endParaRPr sz="2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Benefits of an </a:t>
            </a:r>
            <a:r>
              <a:rPr lang="en"/>
              <a:t>Upgrade Plan and Testing Plan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Old upgrade workflow	?</a:t>
            </a:r>
            <a:endParaRPr/>
          </a:p>
        </p:txBody>
      </p:sp>
      <p:sp>
        <p:nvSpPr>
          <p:cNvPr id="181" name="Google Shape;181;p32"/>
          <p:cNvSpPr txBox="1"/>
          <p:nvPr>
            <p:ph idx="1" type="body"/>
          </p:nvPr>
        </p:nvSpPr>
        <p:spPr>
          <a:xfrm>
            <a:off x="457200" y="945600"/>
            <a:ext cx="82296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dk1"/>
              </a:buClr>
              <a:buSzPts val="2400"/>
              <a:buFont typeface="Nunito Medium"/>
              <a:buChar char="●"/>
            </a:pPr>
            <a:r>
              <a:rPr lang="en" sz="2400">
                <a:solidFill>
                  <a:schemeClr val="dk1"/>
                </a:solidFill>
                <a:latin typeface="Nunito Medium"/>
                <a:ea typeface="Nunito Medium"/>
                <a:cs typeface="Nunito Medium"/>
                <a:sym typeface="Nunito Medium"/>
              </a:rPr>
              <a:t>Due to regular staff turnover, we kept having to re-teach ourselves how to upgrade. </a:t>
            </a:r>
            <a:endParaRPr sz="2400">
              <a:solidFill>
                <a:schemeClr val="dk1"/>
              </a:solidFill>
              <a:latin typeface="Nunito Medium"/>
              <a:ea typeface="Nunito Medium"/>
              <a:cs typeface="Nunito Medium"/>
              <a:sym typeface="Nunito Medium"/>
            </a:endParaRPr>
          </a:p>
          <a:p>
            <a:pPr indent="-381000" lvl="0" marL="457200" rtl="0" algn="l">
              <a:spcBef>
                <a:spcPts val="0"/>
              </a:spcBef>
              <a:spcAft>
                <a:spcPts val="0"/>
              </a:spcAft>
              <a:buClr>
                <a:schemeClr val="dk1"/>
              </a:buClr>
              <a:buSzPts val="2400"/>
              <a:buFont typeface="Nunito Medium"/>
              <a:buChar char="●"/>
            </a:pPr>
            <a:r>
              <a:rPr lang="en" sz="2400">
                <a:solidFill>
                  <a:schemeClr val="dk1"/>
                </a:solidFill>
                <a:latin typeface="Nunito Medium"/>
                <a:ea typeface="Nunito Medium"/>
                <a:cs typeface="Nunito Medium"/>
                <a:sym typeface="Nunito Medium"/>
              </a:rPr>
              <a:t>We would pull from 50 different onboarding and staff training files to figure out what to do.   Plus beg for help on the listserv and from OCLC.</a:t>
            </a:r>
            <a:endParaRPr sz="2400">
              <a:solidFill>
                <a:schemeClr val="dk1"/>
              </a:solidFill>
              <a:latin typeface="Nunito Medium"/>
              <a:ea typeface="Nunito Medium"/>
              <a:cs typeface="Nunito Medium"/>
              <a:sym typeface="Nunito Medium"/>
            </a:endParaRPr>
          </a:p>
          <a:p>
            <a:pPr indent="-381000" lvl="0" marL="457200" rtl="0" algn="l">
              <a:lnSpc>
                <a:spcPct val="100000"/>
              </a:lnSpc>
              <a:spcBef>
                <a:spcPts val="0"/>
              </a:spcBef>
              <a:spcAft>
                <a:spcPts val="0"/>
              </a:spcAft>
              <a:buClr>
                <a:schemeClr val="dk1"/>
              </a:buClr>
              <a:buSzPts val="2400"/>
              <a:buFont typeface="Nunito Medium"/>
              <a:buChar char="●"/>
            </a:pPr>
            <a:r>
              <a:rPr lang="en" sz="2400">
                <a:solidFill>
                  <a:schemeClr val="dk1"/>
                </a:solidFill>
                <a:latin typeface="Nunito Medium"/>
                <a:ea typeface="Nunito Medium"/>
                <a:cs typeface="Nunito Medium"/>
                <a:sym typeface="Nunito Medium"/>
              </a:rPr>
              <a:t>Additionally, we were at the mercy of the University’s ITS department.</a:t>
            </a:r>
            <a:endParaRPr sz="2400">
              <a:solidFill>
                <a:schemeClr val="dk1"/>
              </a:solidFill>
              <a:latin typeface="Nunito Medium"/>
              <a:ea typeface="Nunito Medium"/>
              <a:cs typeface="Nunito Medium"/>
              <a:sym typeface="Nunito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3"/>
          <p:cNvSpPr txBox="1"/>
          <p:nvPr>
            <p:ph type="title"/>
          </p:nvPr>
        </p:nvSpPr>
        <p:spPr>
          <a:xfrm>
            <a:off x="372750" y="329425"/>
            <a:ext cx="7047600" cy="58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00"/>
              <a:t>Onboarding documentation examples</a:t>
            </a:r>
            <a:endParaRPr sz="2500"/>
          </a:p>
        </p:txBody>
      </p:sp>
      <p:pic>
        <p:nvPicPr>
          <p:cNvPr id="187" name="Google Shape;187;p33"/>
          <p:cNvPicPr preferRelativeResize="0"/>
          <p:nvPr/>
        </p:nvPicPr>
        <p:blipFill>
          <a:blip r:embed="rId3">
            <a:alphaModFix/>
          </a:blip>
          <a:stretch>
            <a:fillRect/>
          </a:stretch>
        </p:blipFill>
        <p:spPr>
          <a:xfrm>
            <a:off x="718650" y="1187775"/>
            <a:ext cx="3194502" cy="2767950"/>
          </a:xfrm>
          <a:prstGeom prst="rect">
            <a:avLst/>
          </a:prstGeom>
          <a:noFill/>
          <a:ln>
            <a:noFill/>
          </a:ln>
        </p:spPr>
      </p:pic>
      <p:pic>
        <p:nvPicPr>
          <p:cNvPr id="188" name="Google Shape;188;p33"/>
          <p:cNvPicPr preferRelativeResize="0"/>
          <p:nvPr/>
        </p:nvPicPr>
        <p:blipFill>
          <a:blip r:embed="rId4">
            <a:alphaModFix/>
          </a:blip>
          <a:stretch>
            <a:fillRect/>
          </a:stretch>
        </p:blipFill>
        <p:spPr>
          <a:xfrm>
            <a:off x="4630202" y="1071800"/>
            <a:ext cx="3742353" cy="27679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we felt about upgrading</a:t>
            </a:r>
            <a:endParaRPr/>
          </a:p>
        </p:txBody>
      </p:sp>
      <p:sp>
        <p:nvSpPr>
          <p:cNvPr id="194" name="Google Shape;194;p34"/>
          <p:cNvSpPr txBox="1"/>
          <p:nvPr>
            <p:ph idx="1" type="body"/>
          </p:nvPr>
        </p:nvSpPr>
        <p:spPr>
          <a:xfrm>
            <a:off x="457200" y="1152475"/>
            <a:ext cx="8229600" cy="1473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2400">
              <a:solidFill>
                <a:schemeClr val="dk1"/>
              </a:solidFill>
              <a:latin typeface="Nunito Medium"/>
              <a:ea typeface="Nunito Medium"/>
              <a:cs typeface="Nunito Medium"/>
              <a:sym typeface="Nunito Medium"/>
            </a:endParaRPr>
          </a:p>
        </p:txBody>
      </p:sp>
      <p:pic>
        <p:nvPicPr>
          <p:cNvPr id="195" name="Google Shape;195;p34"/>
          <p:cNvPicPr preferRelativeResize="0"/>
          <p:nvPr/>
        </p:nvPicPr>
        <p:blipFill>
          <a:blip r:embed="rId3">
            <a:alphaModFix/>
          </a:blip>
          <a:stretch>
            <a:fillRect/>
          </a:stretch>
        </p:blipFill>
        <p:spPr>
          <a:xfrm>
            <a:off x="4781250" y="1959725"/>
            <a:ext cx="3044952" cy="1706304"/>
          </a:xfrm>
          <a:prstGeom prst="rect">
            <a:avLst/>
          </a:prstGeom>
          <a:noFill/>
          <a:ln>
            <a:noFill/>
          </a:ln>
        </p:spPr>
      </p:pic>
      <p:pic>
        <p:nvPicPr>
          <p:cNvPr id="196" name="Google Shape;196;p34"/>
          <p:cNvPicPr preferRelativeResize="0"/>
          <p:nvPr/>
        </p:nvPicPr>
        <p:blipFill>
          <a:blip r:embed="rId4">
            <a:alphaModFix/>
          </a:blip>
          <a:stretch>
            <a:fillRect/>
          </a:stretch>
        </p:blipFill>
        <p:spPr>
          <a:xfrm>
            <a:off x="807175" y="1701550"/>
            <a:ext cx="2313432" cy="231343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5"/>
          <p:cNvSpPr txBox="1"/>
          <p:nvPr>
            <p:ph type="title"/>
          </p:nvPr>
        </p:nvSpPr>
        <p:spPr>
          <a:xfrm>
            <a:off x="457200" y="416800"/>
            <a:ext cx="8229600" cy="629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500"/>
              <a:t>Enter Mina!</a:t>
            </a:r>
            <a:endParaRPr sz="2500">
              <a:solidFill>
                <a:srgbClr val="FF0000"/>
              </a:solidFill>
            </a:endParaRPr>
          </a:p>
        </p:txBody>
      </p:sp>
      <p:sp>
        <p:nvSpPr>
          <p:cNvPr id="202" name="Google Shape;202;p35"/>
          <p:cNvSpPr txBox="1"/>
          <p:nvPr>
            <p:ph idx="1" type="body"/>
          </p:nvPr>
        </p:nvSpPr>
        <p:spPr>
          <a:xfrm>
            <a:off x="457200" y="1158700"/>
            <a:ext cx="8229600" cy="3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When Wilhelmina came to GSU as the new head of Libraries Technology and Systems she knew this was unsustainable.  She worked with ILL staff, Systems staff and University ITS to create a better process, and make sure every step was recorded for future reuse.  The basic steps are:</a:t>
            </a:r>
            <a:endParaRPr sz="2000">
              <a:solidFill>
                <a:schemeClr val="dk1"/>
              </a:solidFill>
            </a:endParaRPr>
          </a:p>
          <a:p>
            <a:pPr indent="-355600" lvl="0" marL="457200" rtl="0" algn="l">
              <a:spcBef>
                <a:spcPts val="1200"/>
              </a:spcBef>
              <a:spcAft>
                <a:spcPts val="0"/>
              </a:spcAft>
              <a:buClr>
                <a:schemeClr val="dk1"/>
              </a:buClr>
              <a:buSzPts val="2000"/>
              <a:buChar char="●"/>
            </a:pPr>
            <a:r>
              <a:rPr b="1" lang="en" sz="2000">
                <a:solidFill>
                  <a:schemeClr val="dk1"/>
                </a:solidFill>
              </a:rPr>
              <a:t>Prep</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Upgrade</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Test</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Launch</a:t>
            </a:r>
            <a:endParaRPr b="1" sz="2000">
              <a:solidFill>
                <a:schemeClr val="dk1"/>
              </a:solidFill>
            </a:endParaRPr>
          </a:p>
          <a:p>
            <a:pPr indent="0" lvl="0" marL="0" rtl="0" algn="l">
              <a:spcBef>
                <a:spcPts val="1200"/>
              </a:spcBef>
              <a:spcAft>
                <a:spcPts val="1200"/>
              </a:spcAft>
              <a:buNone/>
            </a:pPr>
            <a:r>
              <a:t/>
            </a:r>
            <a:endParaRPr b="1" sz="22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 workflow - much more </a:t>
            </a:r>
            <a:r>
              <a:rPr lang="en"/>
              <a:t>straightforward</a:t>
            </a:r>
            <a:r>
              <a:rPr lang="en"/>
              <a:t>!</a:t>
            </a:r>
            <a:endParaRPr/>
          </a:p>
        </p:txBody>
      </p:sp>
      <p:sp>
        <p:nvSpPr>
          <p:cNvPr id="208" name="Google Shape;208;p36"/>
          <p:cNvSpPr txBox="1"/>
          <p:nvPr>
            <p:ph idx="1" type="body"/>
          </p:nvPr>
        </p:nvSpPr>
        <p:spPr>
          <a:xfrm>
            <a:off x="457200" y="1017725"/>
            <a:ext cx="8229600" cy="35097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b="1" lang="en" sz="1600">
                <a:solidFill>
                  <a:srgbClr val="222222"/>
                </a:solidFill>
                <a:highlight>
                  <a:srgbClr val="FFFFFF"/>
                </a:highlight>
              </a:rPr>
              <a:t>PREP, part one</a:t>
            </a:r>
            <a:endParaRPr sz="1200">
              <a:solidFill>
                <a:srgbClr val="222222"/>
              </a:solidFill>
              <a:highlight>
                <a:srgbClr val="FFFFFF"/>
              </a:highlight>
              <a:latin typeface="Nunito Medium"/>
              <a:ea typeface="Nunito Medium"/>
              <a:cs typeface="Nunito Medium"/>
              <a:sym typeface="Nunito Medium"/>
            </a:endParaRPr>
          </a:p>
          <a:p>
            <a:pPr indent="0" lvl="0" marL="457200" rtl="0" algn="l">
              <a:spcBef>
                <a:spcPts val="1200"/>
              </a:spcBef>
              <a:spcAft>
                <a:spcPts val="0"/>
              </a:spcAft>
              <a:buNone/>
            </a:pPr>
            <a:r>
              <a:rPr lang="en">
                <a:solidFill>
                  <a:srgbClr val="222222"/>
                </a:solidFill>
                <a:highlight>
                  <a:schemeClr val="lt1"/>
                </a:highlight>
                <a:latin typeface="Nunito Medium"/>
                <a:ea typeface="Nunito Medium"/>
                <a:cs typeface="Nunito Medium"/>
                <a:sym typeface="Nunito Medium"/>
              </a:rPr>
              <a:t>Schedule with main campus ITS:  Provide basic information about workflow and expectations, confirm with ITS and answer any questions, choose a date.</a:t>
            </a:r>
            <a:endParaRPr>
              <a:solidFill>
                <a:srgbClr val="222222"/>
              </a:solidFill>
              <a:highlight>
                <a:schemeClr val="lt1"/>
              </a:highlight>
              <a:latin typeface="Nunito Medium"/>
              <a:ea typeface="Nunito Medium"/>
              <a:cs typeface="Nunito Medium"/>
              <a:sym typeface="Nunito Medium"/>
            </a:endParaRPr>
          </a:p>
          <a:p>
            <a:pPr indent="0" lvl="0" marL="457200" rtl="0" algn="l">
              <a:spcBef>
                <a:spcPts val="1200"/>
              </a:spcBef>
              <a:spcAft>
                <a:spcPts val="0"/>
              </a:spcAft>
              <a:buNone/>
            </a:pPr>
            <a:r>
              <a:rPr lang="en">
                <a:solidFill>
                  <a:srgbClr val="222222"/>
                </a:solidFill>
                <a:highlight>
                  <a:srgbClr val="FFFFFF"/>
                </a:highlight>
                <a:latin typeface="Nunito Medium"/>
                <a:ea typeface="Nunito Medium"/>
                <a:cs typeface="Nunito Medium"/>
                <a:sym typeface="Nunito Medium"/>
              </a:rPr>
              <a:t>Two weeks beforehand, the ILL Librarian sends a targeted email to the“power users” about the coming upgrade.  3-4 days before the upgrade, she sends the message to the power users again.</a:t>
            </a:r>
            <a:endParaRPr>
              <a:solidFill>
                <a:srgbClr val="222222"/>
              </a:solidFill>
              <a:highlight>
                <a:srgbClr val="FFFFFF"/>
              </a:highlight>
              <a:latin typeface="Nunito Medium"/>
              <a:ea typeface="Nunito Medium"/>
              <a:cs typeface="Nunito Medium"/>
              <a:sym typeface="Nunito Medium"/>
            </a:endParaRPr>
          </a:p>
          <a:p>
            <a:pPr indent="0" lvl="0" marL="0" rtl="0" algn="l">
              <a:spcBef>
                <a:spcPts val="1200"/>
              </a:spcBef>
              <a:spcAft>
                <a:spcPts val="0"/>
              </a:spcAft>
              <a:buNone/>
            </a:pPr>
            <a:r>
              <a:t/>
            </a:r>
            <a:endParaRPr>
              <a:solidFill>
                <a:srgbClr val="222222"/>
              </a:solidFill>
              <a:highlight>
                <a:srgbClr val="FFFFFF"/>
              </a:highlight>
              <a:latin typeface="Nunito Medium"/>
              <a:ea typeface="Nunito Medium"/>
              <a:cs typeface="Nunito Medium"/>
              <a:sym typeface="Nunito Medium"/>
            </a:endParaRPr>
          </a:p>
          <a:p>
            <a:pPr indent="0" lvl="0" marL="457200" rtl="0" algn="l">
              <a:spcBef>
                <a:spcPts val="1200"/>
              </a:spcBef>
              <a:spcAft>
                <a:spcPts val="1200"/>
              </a:spcAft>
              <a:buNone/>
            </a:pPr>
            <a:r>
              <a:t/>
            </a:r>
            <a:endParaRPr sz="1400">
              <a:solidFill>
                <a:srgbClr val="FF0000"/>
              </a:solidFill>
              <a:highlight>
                <a:srgbClr val="FFFFFF"/>
              </a:highlight>
              <a:latin typeface="Nunito Medium"/>
              <a:ea typeface="Nunito Medium"/>
              <a:cs typeface="Nunito Medium"/>
              <a:sym typeface="Nunito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457200" y="445025"/>
            <a:ext cx="3132000" cy="1749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Prep:</a:t>
            </a:r>
            <a:endParaRPr/>
          </a:p>
          <a:p>
            <a:pPr indent="0" lvl="0" marL="0" rtl="0" algn="l">
              <a:spcBef>
                <a:spcPts val="0"/>
              </a:spcBef>
              <a:spcAft>
                <a:spcPts val="0"/>
              </a:spcAft>
              <a:buNone/>
            </a:pPr>
            <a:r>
              <a:rPr lang="en"/>
              <a:t>Communication with </a:t>
            </a:r>
            <a:r>
              <a:rPr lang="en"/>
              <a:t>the team</a:t>
            </a:r>
            <a:endParaRPr/>
          </a:p>
        </p:txBody>
      </p:sp>
      <p:pic>
        <p:nvPicPr>
          <p:cNvPr id="214" name="Google Shape;214;p37"/>
          <p:cNvPicPr preferRelativeResize="0"/>
          <p:nvPr/>
        </p:nvPicPr>
        <p:blipFill>
          <a:blip r:embed="rId3">
            <a:alphaModFix/>
          </a:blip>
          <a:stretch>
            <a:fillRect/>
          </a:stretch>
        </p:blipFill>
        <p:spPr>
          <a:xfrm>
            <a:off x="3589052" y="357031"/>
            <a:ext cx="5157215" cy="442945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0" name="Google Shape;220;p38"/>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1" name="Google Shape;221;p38"/>
          <p:cNvPicPr preferRelativeResize="0"/>
          <p:nvPr/>
        </p:nvPicPr>
        <p:blipFill>
          <a:blip r:embed="rId3">
            <a:alphaModFix/>
          </a:blip>
          <a:stretch>
            <a:fillRect/>
          </a:stretch>
        </p:blipFill>
        <p:spPr>
          <a:xfrm>
            <a:off x="152400" y="0"/>
            <a:ext cx="888179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9"/>
          <p:cNvSpPr txBox="1"/>
          <p:nvPr>
            <p:ph type="title"/>
          </p:nvPr>
        </p:nvSpPr>
        <p:spPr>
          <a:xfrm>
            <a:off x="457200" y="445025"/>
            <a:ext cx="8025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Prep - communication with main campus ITS</a:t>
            </a:r>
            <a:endParaRPr/>
          </a:p>
        </p:txBody>
      </p:sp>
      <p:sp>
        <p:nvSpPr>
          <p:cNvPr id="227" name="Google Shape;227;p39"/>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8" name="Google Shape;228;p39"/>
          <p:cNvPicPr preferRelativeResize="0"/>
          <p:nvPr/>
        </p:nvPicPr>
        <p:blipFill rotWithShape="1">
          <a:blip r:embed="rId3">
            <a:alphaModFix/>
          </a:blip>
          <a:srcRect b="2657" l="0" r="2676" t="0"/>
          <a:stretch/>
        </p:blipFill>
        <p:spPr>
          <a:xfrm>
            <a:off x="1241325" y="1152475"/>
            <a:ext cx="5303520" cy="3694485"/>
          </a:xfrm>
          <a:prstGeom prst="rect">
            <a:avLst/>
          </a:prstGeom>
          <a:noFill/>
          <a:ln>
            <a:noFill/>
          </a:ln>
        </p:spPr>
      </p:pic>
      <p:sp>
        <p:nvSpPr>
          <p:cNvPr id="229" name="Google Shape;229;p39"/>
          <p:cNvSpPr/>
          <p:nvPr/>
        </p:nvSpPr>
        <p:spPr>
          <a:xfrm>
            <a:off x="3245750" y="2974950"/>
            <a:ext cx="242400" cy="111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 workflow - much more straightforward!</a:t>
            </a:r>
            <a:endParaRPr/>
          </a:p>
        </p:txBody>
      </p:sp>
      <p:sp>
        <p:nvSpPr>
          <p:cNvPr id="235" name="Google Shape;235;p40"/>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PREP, part two</a:t>
            </a:r>
            <a:endParaRPr b="1">
              <a:solidFill>
                <a:schemeClr val="dk1"/>
              </a:solidFill>
            </a:endParaRPr>
          </a:p>
          <a:p>
            <a:pPr indent="0" lvl="0" marL="457200" rtl="0" algn="l">
              <a:spcBef>
                <a:spcPts val="1200"/>
              </a:spcBef>
              <a:spcAft>
                <a:spcPts val="1200"/>
              </a:spcAft>
              <a:buClr>
                <a:schemeClr val="dk1"/>
              </a:buClr>
              <a:buSzPts val="1100"/>
              <a:buFont typeface="Arial"/>
              <a:buNone/>
            </a:pPr>
            <a:r>
              <a:rPr lang="en" sz="2000">
                <a:solidFill>
                  <a:schemeClr val="dk1"/>
                </a:solidFill>
                <a:highlight>
                  <a:schemeClr val="lt1"/>
                </a:highlight>
                <a:latin typeface="Nunito Medium"/>
                <a:ea typeface="Nunito Medium"/>
                <a:cs typeface="Nunito Medium"/>
                <a:sym typeface="Nunito Medium"/>
              </a:rPr>
              <a:t>The day before:  the ILL Librarian sets both campuses to non-supplier in ILLiad, so no lending requests are lost if a rollback is needed.  Systems staff puts a message on ILLiad login page saying "ILLiad is undergoing maintenance on xx/yy/zz .  Please do not submit requests on that date."   </a:t>
            </a:r>
            <a:endParaRPr sz="20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1"/>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New workflow - much more straightforward!</a:t>
            </a:r>
            <a:endParaRPr/>
          </a:p>
        </p:txBody>
      </p:sp>
      <p:sp>
        <p:nvSpPr>
          <p:cNvPr id="241" name="Google Shape;241;p41"/>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b="1" lang="en" sz="2000">
                <a:solidFill>
                  <a:srgbClr val="222222"/>
                </a:solidFill>
                <a:highlight>
                  <a:schemeClr val="lt1"/>
                </a:highlight>
              </a:rPr>
              <a:t>PREP, part three</a:t>
            </a:r>
            <a:endParaRPr b="1" sz="2000">
              <a:solidFill>
                <a:srgbClr val="222222"/>
              </a:solidFill>
              <a:highlight>
                <a:schemeClr val="lt1"/>
              </a:highlight>
            </a:endParaRPr>
          </a:p>
          <a:p>
            <a:pPr indent="0" lvl="0" marL="457200" rtl="0" algn="l">
              <a:spcBef>
                <a:spcPts val="1200"/>
              </a:spcBef>
              <a:spcAft>
                <a:spcPts val="0"/>
              </a:spcAft>
              <a:buNone/>
            </a:pPr>
            <a:r>
              <a:rPr lang="en" sz="2000">
                <a:solidFill>
                  <a:srgbClr val="222222"/>
                </a:solidFill>
                <a:highlight>
                  <a:schemeClr val="lt1"/>
                </a:highlight>
                <a:latin typeface="Nunito Medium"/>
                <a:ea typeface="Nunito Medium"/>
                <a:cs typeface="Nunito Medium"/>
                <a:sym typeface="Nunito Medium"/>
              </a:rPr>
              <a:t>The day before, </a:t>
            </a:r>
            <a:r>
              <a:rPr lang="en" sz="2000">
                <a:solidFill>
                  <a:srgbClr val="222222"/>
                </a:solidFill>
                <a:highlight>
                  <a:schemeClr val="lt1"/>
                </a:highlight>
                <a:latin typeface="Nunito Medium"/>
                <a:ea typeface="Nunito Medium"/>
                <a:cs typeface="Nunito Medium"/>
                <a:sym typeface="Nunito Medium"/>
              </a:rPr>
              <a:t>continued</a:t>
            </a:r>
            <a:r>
              <a:rPr lang="en" sz="2000">
                <a:solidFill>
                  <a:srgbClr val="222222"/>
                </a:solidFill>
                <a:highlight>
                  <a:schemeClr val="lt1"/>
                </a:highlight>
                <a:latin typeface="Nunito Medium"/>
                <a:ea typeface="Nunito Medium"/>
                <a:cs typeface="Nunito Medium"/>
                <a:sym typeface="Nunito Medium"/>
              </a:rPr>
              <a:t>:</a:t>
            </a:r>
            <a:endParaRPr sz="2000">
              <a:solidFill>
                <a:srgbClr val="222222"/>
              </a:solidFill>
              <a:highlight>
                <a:schemeClr val="lt1"/>
              </a:highlight>
              <a:latin typeface="Nunito Medium"/>
              <a:ea typeface="Nunito Medium"/>
              <a:cs typeface="Nunito Medium"/>
              <a:sym typeface="Nunito Medium"/>
            </a:endParaRPr>
          </a:p>
          <a:p>
            <a:pPr indent="0" lvl="0" marL="457200" rtl="0" algn="l">
              <a:spcBef>
                <a:spcPts val="1200"/>
              </a:spcBef>
              <a:spcAft>
                <a:spcPts val="0"/>
              </a:spcAft>
              <a:buClr>
                <a:schemeClr val="dk1"/>
              </a:buClr>
              <a:buSzPts val="1100"/>
              <a:buFont typeface="Arial"/>
              <a:buNone/>
            </a:pPr>
            <a:r>
              <a:rPr lang="en" sz="2000">
                <a:solidFill>
                  <a:srgbClr val="222222"/>
                </a:solidFill>
                <a:highlight>
                  <a:schemeClr val="lt1"/>
                </a:highlight>
                <a:latin typeface="Nunito Medium"/>
                <a:ea typeface="Nunito Medium"/>
                <a:cs typeface="Nunito Medium"/>
                <a:sym typeface="Nunito Medium"/>
              </a:rPr>
              <a:t>The ILL Librarian s</a:t>
            </a:r>
            <a:r>
              <a:rPr lang="en" sz="2000">
                <a:solidFill>
                  <a:srgbClr val="222222"/>
                </a:solidFill>
                <a:highlight>
                  <a:schemeClr val="lt1"/>
                </a:highlight>
                <a:latin typeface="Nunito Medium"/>
                <a:ea typeface="Nunito Medium"/>
                <a:cs typeface="Nunito Medium"/>
                <a:sym typeface="Nunito Medium"/>
              </a:rPr>
              <a:t>ends a brief email to the faculty/staff listserv  letting them know about the imminent upgrade.  Wording can be pulled from the targeted email sent to power users.  She also sends the email to power users one final time.</a:t>
            </a:r>
            <a:endParaRPr sz="2000">
              <a:solidFill>
                <a:srgbClr val="FF0000"/>
              </a:solidFill>
              <a:highlight>
                <a:schemeClr val="lt1"/>
              </a:highlight>
              <a:latin typeface="Nunito Medium"/>
              <a:ea typeface="Nunito Medium"/>
              <a:cs typeface="Nunito Medium"/>
              <a:sym typeface="Nunito Medium"/>
            </a:endParaRPr>
          </a:p>
          <a:p>
            <a:pPr indent="0" lvl="0" marL="0" rtl="0" algn="l">
              <a:spcBef>
                <a:spcPts val="1200"/>
              </a:spcBef>
              <a:spcAft>
                <a:spcPts val="1200"/>
              </a:spcAft>
              <a:buNone/>
            </a:pPr>
            <a:r>
              <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of planned upgrades and testing</a:t>
            </a:r>
            <a:endParaRPr/>
          </a:p>
        </p:txBody>
      </p:sp>
      <p:sp>
        <p:nvSpPr>
          <p:cNvPr id="74" name="Google Shape;74;p15"/>
          <p:cNvSpPr txBox="1"/>
          <p:nvPr>
            <p:ph idx="1" type="body"/>
          </p:nvPr>
        </p:nvSpPr>
        <p:spPr>
          <a:xfrm>
            <a:off x="314975" y="1115400"/>
            <a:ext cx="7757400" cy="34536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Char char="●"/>
            </a:pPr>
            <a:r>
              <a:rPr b="1" lang="en" sz="2300">
                <a:solidFill>
                  <a:schemeClr val="dk1"/>
                </a:solidFill>
              </a:rPr>
              <a:t>Better service:</a:t>
            </a:r>
            <a:r>
              <a:rPr lang="en" sz="2200">
                <a:solidFill>
                  <a:schemeClr val="dk1"/>
                </a:solidFill>
              </a:rPr>
              <a:t>  </a:t>
            </a:r>
            <a:r>
              <a:rPr lang="en" sz="2100">
                <a:solidFill>
                  <a:schemeClr val="dk1"/>
                </a:solidFill>
              </a:rPr>
              <a:t>Anything special that your library is doing will get attention early and comprehensively.  (ex. something unique that we do is to have multiple locations in ILLiad for campuses in Savannah and Statesboro)</a:t>
            </a:r>
            <a:endParaRPr sz="2100">
              <a:solidFill>
                <a:schemeClr val="dk1"/>
              </a:solidFill>
            </a:endParaRPr>
          </a:p>
          <a:p>
            <a:pPr indent="-368300" lvl="0" marL="457200" rtl="0" algn="l">
              <a:spcBef>
                <a:spcPts val="0"/>
              </a:spcBef>
              <a:spcAft>
                <a:spcPts val="0"/>
              </a:spcAft>
              <a:buClr>
                <a:schemeClr val="dk1"/>
              </a:buClr>
              <a:buSzPts val="2200"/>
              <a:buChar char="●"/>
            </a:pPr>
            <a:r>
              <a:rPr b="1" lang="en" sz="2300">
                <a:solidFill>
                  <a:schemeClr val="dk1"/>
                </a:solidFill>
              </a:rPr>
              <a:t>Better scheduling:</a:t>
            </a:r>
            <a:r>
              <a:rPr lang="en" sz="2200">
                <a:solidFill>
                  <a:schemeClr val="dk1"/>
                </a:solidFill>
              </a:rPr>
              <a:t>  </a:t>
            </a:r>
            <a:r>
              <a:rPr lang="en" sz="2100">
                <a:solidFill>
                  <a:schemeClr val="dk1"/>
                </a:solidFill>
              </a:rPr>
              <a:t>You can plan out the time to do testing, instead of having unscheduled fixes later.</a:t>
            </a:r>
            <a:endParaRPr sz="2100">
              <a:solidFill>
                <a:schemeClr val="dk1"/>
              </a:solidFill>
            </a:endParaRPr>
          </a:p>
          <a:p>
            <a:pPr indent="-361950" lvl="1" marL="914400" rtl="0" algn="l">
              <a:spcBef>
                <a:spcPts val="0"/>
              </a:spcBef>
              <a:spcAft>
                <a:spcPts val="0"/>
              </a:spcAft>
              <a:buClr>
                <a:schemeClr val="dk1"/>
              </a:buClr>
              <a:buSzPts val="2100"/>
              <a:buChar char="○"/>
            </a:pPr>
            <a:r>
              <a:rPr lang="en" sz="2100">
                <a:solidFill>
                  <a:schemeClr val="dk1"/>
                </a:solidFill>
              </a:rPr>
              <a:t>Typically, schedule testing </a:t>
            </a:r>
            <a:r>
              <a:rPr lang="en" sz="2100">
                <a:solidFill>
                  <a:schemeClr val="dk1"/>
                </a:solidFill>
              </a:rPr>
              <a:t>just</a:t>
            </a:r>
            <a:r>
              <a:rPr lang="en" sz="2100">
                <a:solidFill>
                  <a:schemeClr val="dk1"/>
                </a:solidFill>
              </a:rPr>
              <a:t> after a planned change (ie. routine upgrade when Atlas does a release).</a:t>
            </a:r>
            <a:endParaRPr sz="21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2"/>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the email to power users</a:t>
            </a:r>
            <a:endParaRPr/>
          </a:p>
        </p:txBody>
      </p:sp>
      <p:sp>
        <p:nvSpPr>
          <p:cNvPr id="247" name="Google Shape;247;p42"/>
          <p:cNvSpPr txBox="1"/>
          <p:nvPr>
            <p:ph idx="1" type="body"/>
          </p:nvPr>
        </p:nvSpPr>
        <p:spPr>
          <a:xfrm>
            <a:off x="457200" y="1152475"/>
            <a:ext cx="8229600" cy="3416400"/>
          </a:xfrm>
          <a:prstGeom prst="rect">
            <a:avLst/>
          </a:prstGeom>
        </p:spPr>
        <p:txBody>
          <a:bodyPr anchorCtr="0" anchor="t" bIns="91425" lIns="91425" spcFirstLastPara="1" rIns="91425" wrap="square" tIns="91425">
            <a:normAutofit fontScale="55000" lnSpcReduction="20000"/>
          </a:bodyPr>
          <a:lstStyle/>
          <a:p>
            <a:pPr indent="0" lvl="0" marL="0" rtl="0" algn="l">
              <a:spcBef>
                <a:spcPts val="0"/>
              </a:spcBef>
              <a:spcAft>
                <a:spcPts val="0"/>
              </a:spcAft>
              <a:buClr>
                <a:schemeClr val="dk1"/>
              </a:buClr>
              <a:buSzPct val="33846"/>
              <a:buFont typeface="Arial"/>
              <a:buNone/>
            </a:pPr>
            <a:r>
              <a:rPr lang="en" sz="3250">
                <a:solidFill>
                  <a:schemeClr val="dk1"/>
                </a:solidFill>
              </a:rPr>
              <a:t>Hi everyone!</a:t>
            </a:r>
            <a:endParaRPr sz="3250">
              <a:solidFill>
                <a:schemeClr val="dk1"/>
              </a:solidFill>
            </a:endParaRPr>
          </a:p>
          <a:p>
            <a:pPr indent="0" lvl="0" marL="0" rtl="0" algn="l">
              <a:spcBef>
                <a:spcPts val="1200"/>
              </a:spcBef>
              <a:spcAft>
                <a:spcPts val="0"/>
              </a:spcAft>
              <a:buClr>
                <a:schemeClr val="dk1"/>
              </a:buClr>
              <a:buSzPct val="33846"/>
              <a:buFont typeface="Arial"/>
              <a:buNone/>
            </a:pPr>
            <a:r>
              <a:rPr lang="en" sz="3250">
                <a:solidFill>
                  <a:schemeClr val="dk1"/>
                </a:solidFill>
              </a:rPr>
              <a:t>We will be doing an upgrade of the ILLiad servers on XX/YY/ZZ first thing in the morning.  I'm sending this email to ask all of you to NOT place any requests in ILLiad on that date until you get the all-clear from me.</a:t>
            </a:r>
            <a:endParaRPr sz="3250">
              <a:solidFill>
                <a:schemeClr val="dk1"/>
              </a:solidFill>
            </a:endParaRPr>
          </a:p>
          <a:p>
            <a:pPr indent="0" lvl="0" marL="0" rtl="0" algn="l">
              <a:spcBef>
                <a:spcPts val="1200"/>
              </a:spcBef>
              <a:spcAft>
                <a:spcPts val="0"/>
              </a:spcAft>
              <a:buClr>
                <a:schemeClr val="dk1"/>
              </a:buClr>
              <a:buSzPct val="33846"/>
              <a:buFont typeface="Arial"/>
              <a:buNone/>
            </a:pPr>
            <a:r>
              <a:rPr lang="en" sz="3250">
                <a:solidFill>
                  <a:schemeClr val="dk1"/>
                </a:solidFill>
              </a:rPr>
              <a:t>We will take a snapshot of the database at 8 AM, and then get to work.  If things go wrong we'll roll back to the snapshot and try again.  Any requests added during the attempt will be lost forever.  This is why I'm asking you to stay out of ILLiad - I don't want you to lose your research.</a:t>
            </a:r>
            <a:endParaRPr sz="3250">
              <a:solidFill>
                <a:schemeClr val="dk1"/>
              </a:solidFill>
            </a:endParaRPr>
          </a:p>
          <a:p>
            <a:pPr indent="0" lvl="0" marL="0" rtl="0" algn="l">
              <a:spcBef>
                <a:spcPts val="1200"/>
              </a:spcBef>
              <a:spcAft>
                <a:spcPts val="0"/>
              </a:spcAft>
              <a:buClr>
                <a:schemeClr val="dk1"/>
              </a:buClr>
              <a:buSzPct val="33846"/>
              <a:buFont typeface="Arial"/>
              <a:buNone/>
            </a:pPr>
            <a:r>
              <a:rPr lang="en" sz="3250">
                <a:solidFill>
                  <a:schemeClr val="dk1"/>
                </a:solidFill>
              </a:rPr>
              <a:t>Wish us luck!</a:t>
            </a:r>
            <a:endParaRPr sz="3250">
              <a:solidFill>
                <a:schemeClr val="dk1"/>
              </a:solidFill>
            </a:endParaRPr>
          </a:p>
          <a:p>
            <a:pPr indent="0" lvl="0" marL="0" rtl="0" algn="l">
              <a:spcBef>
                <a:spcPts val="1200"/>
              </a:spcBef>
              <a:spcAft>
                <a:spcPts val="1200"/>
              </a:spcAft>
              <a:buNone/>
            </a:pPr>
            <a:r>
              <a:rPr lang="en" sz="3250">
                <a:solidFill>
                  <a:schemeClr val="dk1"/>
                </a:solidFill>
              </a:rPr>
              <a:t>Melissa Jackson, ILL Librarian</a:t>
            </a: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3"/>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New workflow - much more straightforward!</a:t>
            </a:r>
            <a:endParaRPr/>
          </a:p>
          <a:p>
            <a:pPr indent="0" lvl="0" marL="0" rtl="0" algn="l">
              <a:spcBef>
                <a:spcPts val="0"/>
              </a:spcBef>
              <a:spcAft>
                <a:spcPts val="0"/>
              </a:spcAft>
              <a:buNone/>
            </a:pPr>
            <a:r>
              <a:t/>
            </a:r>
            <a:endParaRPr/>
          </a:p>
        </p:txBody>
      </p:sp>
      <p:sp>
        <p:nvSpPr>
          <p:cNvPr id="253" name="Google Shape;253;p43"/>
          <p:cNvSpPr txBox="1"/>
          <p:nvPr>
            <p:ph idx="1" type="body"/>
          </p:nvPr>
        </p:nvSpPr>
        <p:spPr>
          <a:xfrm>
            <a:off x="457200" y="1152475"/>
            <a:ext cx="8229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UPGRADE</a:t>
            </a:r>
            <a:endParaRPr b="1" sz="2000">
              <a:solidFill>
                <a:schemeClr val="dk1"/>
              </a:solidFill>
            </a:endParaRPr>
          </a:p>
          <a:p>
            <a:pPr indent="0" lvl="0" marL="0" rtl="0" algn="l">
              <a:spcBef>
                <a:spcPts val="1200"/>
              </a:spcBef>
              <a:spcAft>
                <a:spcPts val="0"/>
              </a:spcAft>
              <a:buNone/>
            </a:pPr>
            <a:r>
              <a:rPr lang="en" sz="2000">
                <a:solidFill>
                  <a:schemeClr val="dk1"/>
                </a:solidFill>
              </a:rPr>
              <a:t>At 8 AM the University ITS department makes a snapshot of the database and does the upgrade.</a:t>
            </a:r>
            <a:endParaRPr sz="2000">
              <a:solidFill>
                <a:schemeClr val="dk1"/>
              </a:solidFill>
            </a:endParaRPr>
          </a:p>
          <a:p>
            <a:pPr indent="0" lvl="0" marL="0" rtl="0" algn="l">
              <a:spcBef>
                <a:spcPts val="1200"/>
              </a:spcBef>
              <a:spcAft>
                <a:spcPts val="0"/>
              </a:spcAft>
              <a:buNone/>
            </a:pPr>
            <a:r>
              <a:rPr lang="en" sz="2000">
                <a:solidFill>
                  <a:schemeClr val="dk1"/>
                </a:solidFill>
              </a:rPr>
              <a:t>All library employees and patrons stay the heck out of ILLiad during this process.</a:t>
            </a:r>
            <a:endParaRPr sz="2000">
              <a:solidFill>
                <a:schemeClr val="dk1"/>
              </a:solidFill>
            </a:endParaRPr>
          </a:p>
          <a:p>
            <a:pPr indent="0" lvl="0" marL="0" rtl="0" algn="l">
              <a:spcBef>
                <a:spcPts val="1200"/>
              </a:spcBef>
              <a:spcAft>
                <a:spcPts val="0"/>
              </a:spcAft>
              <a:buNone/>
            </a:pPr>
            <a:r>
              <a:t/>
            </a:r>
            <a:endParaRPr sz="2000"/>
          </a:p>
          <a:p>
            <a:pPr indent="0" lvl="0" marL="0" rtl="0" algn="l">
              <a:spcBef>
                <a:spcPts val="1200"/>
              </a:spcBef>
              <a:spcAft>
                <a:spcPts val="12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4"/>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I feel at this stage</a:t>
            </a:r>
            <a:endParaRPr/>
          </a:p>
        </p:txBody>
      </p:sp>
      <p:sp>
        <p:nvSpPr>
          <p:cNvPr id="259" name="Google Shape;259;p44"/>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0" name="Google Shape;260;p44"/>
          <p:cNvPicPr preferRelativeResize="0"/>
          <p:nvPr/>
        </p:nvPicPr>
        <p:blipFill>
          <a:blip r:embed="rId3">
            <a:alphaModFix/>
          </a:blip>
          <a:stretch>
            <a:fillRect/>
          </a:stretch>
        </p:blipFill>
        <p:spPr>
          <a:xfrm>
            <a:off x="2366913" y="1269650"/>
            <a:ext cx="3236976" cy="3299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5"/>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New workflow - much more straightforward!</a:t>
            </a:r>
            <a:endParaRPr/>
          </a:p>
          <a:p>
            <a:pPr indent="0" lvl="0" marL="0" rtl="0" algn="l">
              <a:spcBef>
                <a:spcPts val="0"/>
              </a:spcBef>
              <a:spcAft>
                <a:spcPts val="0"/>
              </a:spcAft>
              <a:buNone/>
            </a:pPr>
            <a:r>
              <a:t/>
            </a:r>
            <a:endParaRPr/>
          </a:p>
        </p:txBody>
      </p:sp>
      <p:sp>
        <p:nvSpPr>
          <p:cNvPr id="266" name="Google Shape;266;p45"/>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TEST, part one</a:t>
            </a:r>
            <a:endParaRPr>
              <a:solidFill>
                <a:schemeClr val="dk1"/>
              </a:solidFill>
            </a:endParaRPr>
          </a:p>
          <a:p>
            <a:pPr indent="0" lvl="0" marL="0" rtl="0" algn="l">
              <a:spcBef>
                <a:spcPts val="1200"/>
              </a:spcBef>
              <a:spcAft>
                <a:spcPts val="0"/>
              </a:spcAft>
              <a:buNone/>
            </a:pPr>
            <a:r>
              <a:rPr lang="en" sz="2000">
                <a:solidFill>
                  <a:schemeClr val="dk1"/>
                </a:solidFill>
              </a:rPr>
              <a:t>Once complete, the ILL departments on both campuses test the upgrade.  If there are new patrons to be cleared, they test that as well.</a:t>
            </a:r>
            <a:endParaRPr sz="2000">
              <a:solidFill>
                <a:schemeClr val="dk1"/>
              </a:solidFill>
            </a:endParaRPr>
          </a:p>
          <a:p>
            <a:pPr indent="0" lvl="0" marL="0" rtl="0" algn="l">
              <a:spcBef>
                <a:spcPts val="1200"/>
              </a:spcBef>
              <a:spcAft>
                <a:spcPts val="0"/>
              </a:spcAft>
              <a:buNone/>
            </a:pPr>
            <a:r>
              <a:rPr lang="en" sz="2000">
                <a:solidFill>
                  <a:schemeClr val="dk1"/>
                </a:solidFill>
              </a:rPr>
              <a:t>If there are any problems, they call for Systems staff.  Systems and ITS will grab the log files, roll back to the snapshot and try again.</a:t>
            </a:r>
            <a:endParaRPr sz="2000">
              <a:solidFill>
                <a:schemeClr val="dk1"/>
              </a:solidFill>
            </a:endParaRPr>
          </a:p>
          <a:p>
            <a:pPr indent="0" lvl="0" marL="0" rtl="0" algn="l">
              <a:spcBef>
                <a:spcPts val="1200"/>
              </a:spcBef>
              <a:spcAft>
                <a:spcPts val="1200"/>
              </a:spcAft>
              <a:buNone/>
            </a:pPr>
            <a:r>
              <a:rPr lang="en" sz="2000">
                <a:solidFill>
                  <a:schemeClr val="dk1"/>
                </a:solidFill>
              </a:rPr>
              <a:t>If no problems, we’re done!</a:t>
            </a:r>
            <a:endParaRPr sz="20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6"/>
          <p:cNvSpPr txBox="1"/>
          <p:nvPr>
            <p:ph type="title"/>
          </p:nvPr>
        </p:nvSpPr>
        <p:spPr>
          <a:xfrm>
            <a:off x="457200" y="445025"/>
            <a:ext cx="2225400" cy="309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Upgrade:</a:t>
            </a:r>
            <a:endParaRPr/>
          </a:p>
          <a:p>
            <a:pPr indent="0" lvl="0" marL="0" rtl="0" algn="l">
              <a:spcBef>
                <a:spcPts val="0"/>
              </a:spcBef>
              <a:spcAft>
                <a:spcPts val="0"/>
              </a:spcAft>
              <a:buClr>
                <a:schemeClr val="dk1"/>
              </a:buClr>
              <a:buSzPts val="1100"/>
              <a:buFont typeface="Arial"/>
              <a:buNone/>
            </a:pPr>
            <a:r>
              <a:rPr lang="en"/>
              <a:t>The chat chain</a:t>
            </a:r>
            <a:endParaRPr/>
          </a:p>
          <a:p>
            <a:pPr indent="0" lvl="0" marL="0" rtl="0" algn="l">
              <a:spcBef>
                <a:spcPts val="0"/>
              </a:spcBef>
              <a:spcAft>
                <a:spcPts val="0"/>
              </a:spcAft>
              <a:buNone/>
            </a:pPr>
            <a:r>
              <a:t/>
            </a:r>
            <a:endParaRPr/>
          </a:p>
        </p:txBody>
      </p:sp>
      <p:pic>
        <p:nvPicPr>
          <p:cNvPr id="272" name="Google Shape;272;p46"/>
          <p:cNvPicPr preferRelativeResize="0"/>
          <p:nvPr/>
        </p:nvPicPr>
        <p:blipFill>
          <a:blip r:embed="rId3">
            <a:alphaModFix/>
          </a:blip>
          <a:stretch>
            <a:fillRect/>
          </a:stretch>
        </p:blipFill>
        <p:spPr>
          <a:xfrm>
            <a:off x="2761977" y="301950"/>
            <a:ext cx="6078250" cy="4521475"/>
          </a:xfrm>
          <a:prstGeom prst="rect">
            <a:avLst/>
          </a:prstGeom>
          <a:noFill/>
          <a:ln>
            <a:noFill/>
          </a:ln>
        </p:spPr>
      </p:pic>
      <p:sp>
        <p:nvSpPr>
          <p:cNvPr id="273" name="Google Shape;273;p46"/>
          <p:cNvSpPr/>
          <p:nvPr/>
        </p:nvSpPr>
        <p:spPr>
          <a:xfrm>
            <a:off x="4781725" y="2449475"/>
            <a:ext cx="212100" cy="7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274" name="Google Shape;274;p46"/>
          <p:cNvSpPr/>
          <p:nvPr/>
        </p:nvSpPr>
        <p:spPr>
          <a:xfrm>
            <a:off x="4842375" y="3924825"/>
            <a:ext cx="212100" cy="7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New workflow - much more straightforward!</a:t>
            </a:r>
            <a:endParaRPr/>
          </a:p>
          <a:p>
            <a:pPr indent="0" lvl="0" marL="0" rtl="0" algn="l">
              <a:spcBef>
                <a:spcPts val="0"/>
              </a:spcBef>
              <a:spcAft>
                <a:spcPts val="0"/>
              </a:spcAft>
              <a:buNone/>
            </a:pPr>
            <a:r>
              <a:t/>
            </a:r>
            <a:endParaRPr/>
          </a:p>
        </p:txBody>
      </p:sp>
      <p:sp>
        <p:nvSpPr>
          <p:cNvPr id="280" name="Google Shape;280;p47"/>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LAUNCH</a:t>
            </a:r>
            <a:endParaRPr>
              <a:solidFill>
                <a:schemeClr val="dk1"/>
              </a:solidFill>
            </a:endParaRPr>
          </a:p>
          <a:p>
            <a:pPr indent="0" lvl="0" marL="0" rtl="0" algn="l">
              <a:spcBef>
                <a:spcPts val="1200"/>
              </a:spcBef>
              <a:spcAft>
                <a:spcPts val="0"/>
              </a:spcAft>
              <a:buNone/>
            </a:pPr>
            <a:r>
              <a:rPr lang="en">
                <a:solidFill>
                  <a:schemeClr val="dk1"/>
                </a:solidFill>
              </a:rPr>
              <a:t>Systems staff replaces the message on </a:t>
            </a:r>
            <a:r>
              <a:rPr lang="en">
                <a:solidFill>
                  <a:schemeClr val="dk1"/>
                </a:solidFill>
              </a:rPr>
              <a:t>the</a:t>
            </a:r>
            <a:r>
              <a:rPr lang="en">
                <a:solidFill>
                  <a:schemeClr val="dk1"/>
                </a:solidFill>
              </a:rPr>
              <a:t> ILLiad login page with an ‘all clear’ message.</a:t>
            </a:r>
            <a:endParaRPr>
              <a:solidFill>
                <a:schemeClr val="dk1"/>
              </a:solidFill>
            </a:endParaRPr>
          </a:p>
          <a:p>
            <a:pPr indent="0" lvl="0" marL="0" rtl="0" algn="l">
              <a:spcBef>
                <a:spcPts val="1200"/>
              </a:spcBef>
              <a:spcAft>
                <a:spcPts val="0"/>
              </a:spcAft>
              <a:buNone/>
            </a:pPr>
            <a:r>
              <a:rPr lang="en">
                <a:solidFill>
                  <a:schemeClr val="dk1"/>
                </a:solidFill>
              </a:rPr>
              <a:t>The ILL Librarian sends the all-clear by email to the faculty/staff listserv and to  the power users.</a:t>
            </a:r>
            <a:endParaRPr>
              <a:solidFill>
                <a:schemeClr val="dk1"/>
              </a:solidFill>
            </a:endParaRPr>
          </a:p>
          <a:p>
            <a:pPr indent="0" lvl="0" marL="0" rtl="0" algn="l">
              <a:spcBef>
                <a:spcPts val="1200"/>
              </a:spcBef>
              <a:spcAft>
                <a:spcPts val="0"/>
              </a:spcAft>
              <a:buNone/>
            </a:pPr>
            <a:r>
              <a:rPr lang="en">
                <a:solidFill>
                  <a:schemeClr val="dk1"/>
                </a:solidFill>
              </a:rPr>
              <a:t>The ILL Librarian turns lending back on in OCLC.</a:t>
            </a:r>
            <a:endParaRPr>
              <a:solidFill>
                <a:schemeClr val="dk1"/>
              </a:solidFill>
            </a:endParaRPr>
          </a:p>
          <a:p>
            <a:pPr indent="0" lvl="0" marL="0" rtl="0" algn="l">
              <a:spcBef>
                <a:spcPts val="1200"/>
              </a:spcBef>
              <a:spcAft>
                <a:spcPts val="1200"/>
              </a:spcAft>
              <a:buNone/>
            </a:pPr>
            <a:r>
              <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8"/>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of the all-clear email to power users</a:t>
            </a:r>
            <a:endParaRPr/>
          </a:p>
        </p:txBody>
      </p:sp>
      <p:sp>
        <p:nvSpPr>
          <p:cNvPr id="286" name="Google Shape;286;p48"/>
          <p:cNvSpPr txBox="1"/>
          <p:nvPr>
            <p:ph idx="1" type="body"/>
          </p:nvPr>
        </p:nvSpPr>
        <p:spPr>
          <a:xfrm>
            <a:off x="457200" y="1152475"/>
            <a:ext cx="8229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rPr>
              <a:t>Hi everyone!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We’ve finished the ILLiad upgrade, and everything went well.  Please feel free to log back into the software and ask for anything you need.  The message on the login page is being updated and word is being spread online that we’re back in business.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Happy researching!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Melissa Jackson, ILL Librarian</a:t>
            </a:r>
            <a:endParaRPr>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9"/>
          <p:cNvSpPr txBox="1"/>
          <p:nvPr>
            <p:ph type="title"/>
          </p:nvPr>
        </p:nvSpPr>
        <p:spPr>
          <a:xfrm>
            <a:off x="457200" y="426225"/>
            <a:ext cx="8229600" cy="66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How we feel afterwards  </a:t>
            </a:r>
            <a:endParaRPr/>
          </a:p>
        </p:txBody>
      </p:sp>
      <p:sp>
        <p:nvSpPr>
          <p:cNvPr id="292" name="Google Shape;292;p49"/>
          <p:cNvSpPr txBox="1"/>
          <p:nvPr>
            <p:ph idx="1" type="body"/>
          </p:nvPr>
        </p:nvSpPr>
        <p:spPr>
          <a:xfrm>
            <a:off x="596775" y="1337625"/>
            <a:ext cx="8090100" cy="3231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3" name="Google Shape;293;p49"/>
          <p:cNvPicPr preferRelativeResize="0"/>
          <p:nvPr/>
        </p:nvPicPr>
        <p:blipFill>
          <a:blip r:embed="rId3">
            <a:alphaModFix/>
          </a:blip>
          <a:stretch>
            <a:fillRect/>
          </a:stretch>
        </p:blipFill>
        <p:spPr>
          <a:xfrm>
            <a:off x="4712772" y="1593338"/>
            <a:ext cx="1956818" cy="1956818"/>
          </a:xfrm>
          <a:prstGeom prst="rect">
            <a:avLst/>
          </a:prstGeom>
          <a:noFill/>
          <a:ln>
            <a:noFill/>
          </a:ln>
        </p:spPr>
      </p:pic>
      <p:pic>
        <p:nvPicPr>
          <p:cNvPr id="294" name="Google Shape;294;p49"/>
          <p:cNvPicPr preferRelativeResize="0"/>
          <p:nvPr/>
        </p:nvPicPr>
        <p:blipFill>
          <a:blip r:embed="rId4">
            <a:alphaModFix/>
          </a:blip>
          <a:stretch>
            <a:fillRect/>
          </a:stretch>
        </p:blipFill>
        <p:spPr>
          <a:xfrm>
            <a:off x="640075" y="1474088"/>
            <a:ext cx="3931919" cy="286664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0"/>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Benefits to this method:</a:t>
            </a:r>
            <a:endParaRPr/>
          </a:p>
        </p:txBody>
      </p:sp>
      <p:sp>
        <p:nvSpPr>
          <p:cNvPr id="300" name="Google Shape;300;p50"/>
          <p:cNvSpPr txBox="1"/>
          <p:nvPr>
            <p:ph idx="1" type="body"/>
          </p:nvPr>
        </p:nvSpPr>
        <p:spPr>
          <a:xfrm>
            <a:off x="457200" y="1152475"/>
            <a:ext cx="8229600" cy="346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We can do this on </a:t>
            </a:r>
            <a:r>
              <a:rPr lang="en" sz="2000" u="sng">
                <a:solidFill>
                  <a:schemeClr val="dk1"/>
                </a:solidFill>
              </a:rPr>
              <a:t>our</a:t>
            </a:r>
            <a:r>
              <a:rPr lang="en" sz="2000">
                <a:solidFill>
                  <a:schemeClr val="dk1"/>
                </a:solidFill>
              </a:rPr>
              <a:t> schedule, based on Atlas releases. </a:t>
            </a:r>
            <a:endParaRPr sz="2000">
              <a:solidFill>
                <a:schemeClr val="dk1"/>
              </a:solidFill>
            </a:endParaRPr>
          </a:p>
          <a:p>
            <a:pPr indent="0" lvl="0" marL="0" rtl="0" algn="l">
              <a:spcBef>
                <a:spcPts val="1200"/>
              </a:spcBef>
              <a:spcAft>
                <a:spcPts val="0"/>
              </a:spcAft>
              <a:buNone/>
            </a:pPr>
            <a:r>
              <a:rPr lang="en" sz="2000">
                <a:solidFill>
                  <a:schemeClr val="dk1"/>
                </a:solidFill>
              </a:rPr>
              <a:t>We can structure the process to suit our </a:t>
            </a:r>
            <a:r>
              <a:rPr lang="en" sz="2000">
                <a:solidFill>
                  <a:schemeClr val="dk1"/>
                </a:solidFill>
              </a:rPr>
              <a:t>needs, versus what a big corporation or R1 international institution would require.</a:t>
            </a:r>
            <a:endParaRPr sz="2000">
              <a:solidFill>
                <a:schemeClr val="dk1"/>
              </a:solidFill>
            </a:endParaRPr>
          </a:p>
          <a:p>
            <a:pPr indent="0" lvl="0" marL="0" rtl="0" algn="l">
              <a:spcBef>
                <a:spcPts val="1200"/>
              </a:spcBef>
              <a:spcAft>
                <a:spcPts val="0"/>
              </a:spcAft>
              <a:buNone/>
            </a:pPr>
            <a:r>
              <a:rPr lang="en" sz="2000">
                <a:solidFill>
                  <a:schemeClr val="dk1"/>
                </a:solidFill>
              </a:rPr>
              <a:t>Steps and documentation are saved in a shared </a:t>
            </a:r>
            <a:r>
              <a:rPr lang="en" sz="2000">
                <a:solidFill>
                  <a:schemeClr val="dk1"/>
                </a:solidFill>
              </a:rPr>
              <a:t>folder for quick access.</a:t>
            </a:r>
            <a:endParaRPr sz="2000">
              <a:solidFill>
                <a:schemeClr val="dk1"/>
              </a:solidFill>
            </a:endParaRPr>
          </a:p>
          <a:p>
            <a:pPr indent="0" lvl="0" marL="0" rtl="0" algn="l">
              <a:spcBef>
                <a:spcPts val="1200"/>
              </a:spcBef>
              <a:spcAft>
                <a:spcPts val="0"/>
              </a:spcAft>
              <a:buNone/>
            </a:pPr>
            <a:r>
              <a:rPr lang="en" sz="2000">
                <a:solidFill>
                  <a:schemeClr val="dk1"/>
                </a:solidFill>
              </a:rPr>
              <a:t>Requires minimal time commitment from the </a:t>
            </a:r>
            <a:r>
              <a:rPr lang="en" sz="2000">
                <a:solidFill>
                  <a:schemeClr val="dk1"/>
                </a:solidFill>
              </a:rPr>
              <a:t>University’s</a:t>
            </a:r>
            <a:r>
              <a:rPr lang="en" sz="2000">
                <a:solidFill>
                  <a:schemeClr val="dk1"/>
                </a:solidFill>
              </a:rPr>
              <a:t> ITS department.</a:t>
            </a:r>
            <a:endParaRPr sz="2000">
              <a:solidFill>
                <a:schemeClr val="dk1"/>
              </a:solidFill>
            </a:endParaRPr>
          </a:p>
          <a:p>
            <a:pPr indent="0" lvl="0" marL="0" rtl="0" algn="l">
              <a:spcBef>
                <a:spcPts val="1200"/>
              </a:spcBef>
              <a:spcAft>
                <a:spcPts val="0"/>
              </a:spcAft>
              <a:buClr>
                <a:schemeClr val="dk1"/>
              </a:buClr>
              <a:buSzPts val="1100"/>
              <a:buFont typeface="Arial"/>
              <a:buNone/>
            </a:pPr>
            <a:r>
              <a:rPr lang="en" sz="2000">
                <a:solidFill>
                  <a:schemeClr val="dk1"/>
                </a:solidFill>
              </a:rPr>
              <a:t>Easy to teach new employees how it’s done.</a:t>
            </a:r>
            <a:endParaRPr sz="2000">
              <a:solidFill>
                <a:schemeClr val="dk1"/>
              </a:solidFill>
            </a:endParaRPr>
          </a:p>
          <a:p>
            <a:pPr indent="0" lvl="0" marL="0" rtl="0" algn="l">
              <a:spcBef>
                <a:spcPts val="1200"/>
              </a:spcBef>
              <a:spcAft>
                <a:spcPts val="1200"/>
              </a:spcAft>
              <a:buNone/>
            </a:pPr>
            <a:r>
              <a:t/>
            </a:r>
            <a:endParaRPr sz="20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1"/>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Handout and slides</a:t>
            </a:r>
            <a:endParaRPr/>
          </a:p>
        </p:txBody>
      </p:sp>
      <p:sp>
        <p:nvSpPr>
          <p:cNvPr id="306" name="Google Shape;306;p51"/>
          <p:cNvSpPr txBox="1"/>
          <p:nvPr>
            <p:ph idx="1" type="body"/>
          </p:nvPr>
        </p:nvSpPr>
        <p:spPr>
          <a:xfrm>
            <a:off x="457200" y="941525"/>
            <a:ext cx="8229600" cy="3392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solidFill>
                  <a:schemeClr val="dk1"/>
                </a:solidFill>
              </a:rPr>
              <a:t>Additional copies of the handout for the ILLiad portion of this presentation (as well as the slides) will be available shortly in our institutional repository: </a:t>
            </a:r>
            <a:endParaRPr sz="2000">
              <a:solidFill>
                <a:schemeClr val="dk1"/>
              </a:solidFill>
            </a:endParaRPr>
          </a:p>
          <a:p>
            <a:pPr indent="0" lvl="0" marL="0" rtl="0" algn="l">
              <a:spcBef>
                <a:spcPts val="1200"/>
              </a:spcBef>
              <a:spcAft>
                <a:spcPts val="0"/>
              </a:spcAft>
              <a:buNone/>
            </a:pPr>
            <a:r>
              <a:rPr lang="en" sz="2000" u="sng">
                <a:solidFill>
                  <a:schemeClr val="accent1"/>
                </a:solidFill>
                <a:hlinkClick r:id="rId3">
                  <a:extLst>
                    <a:ext uri="{A12FA001-AC4F-418D-AE19-62706E023703}">
                      <ahyp:hlinkClr val="tx"/>
                    </a:ext>
                  </a:extLst>
                </a:hlinkClick>
              </a:rPr>
              <a:t>https://digitalcommons.georgiasouthern.edu/lib-facpresent/</a:t>
            </a:r>
            <a:endParaRPr sz="2000">
              <a:solidFill>
                <a:schemeClr val="accent1"/>
              </a:solidFill>
            </a:endParaRPr>
          </a:p>
          <a:p>
            <a:pPr indent="0" lvl="0" marL="0" rtl="0" algn="l">
              <a:spcBef>
                <a:spcPts val="1200"/>
              </a:spcBef>
              <a:spcAft>
                <a:spcPts val="0"/>
              </a:spcAft>
              <a:buNone/>
            </a:pPr>
            <a:r>
              <a:t/>
            </a:r>
            <a:endParaRPr sz="2000">
              <a:solidFill>
                <a:schemeClr val="dk1"/>
              </a:solidFill>
            </a:endParaRPr>
          </a:p>
          <a:p>
            <a:pPr indent="0" lvl="0" marL="0" rtl="0" algn="l">
              <a:spcBef>
                <a:spcPts val="1200"/>
              </a:spcBef>
              <a:spcAft>
                <a:spcPts val="1200"/>
              </a:spcAft>
              <a:buNone/>
            </a:pPr>
            <a:r>
              <a:rPr lang="en" sz="2000">
                <a:solidFill>
                  <a:schemeClr val="dk1"/>
                </a:solidFill>
              </a:rPr>
              <a:t>Search by Wilhelmina Randtke or Melissa Jackson in the box to the left to find them.  Or contact Melissa at </a:t>
            </a:r>
            <a:r>
              <a:rPr lang="en" sz="2000" u="sng">
                <a:solidFill>
                  <a:schemeClr val="hlink"/>
                </a:solidFill>
                <a:hlinkClick r:id="rId4"/>
              </a:rPr>
              <a:t>mljackson@georgiasouthern.edu</a:t>
            </a:r>
            <a:r>
              <a:rPr lang="en" sz="2000">
                <a:solidFill>
                  <a:schemeClr val="dk1"/>
                </a:solidFill>
              </a:rPr>
              <a:t> to get them emailed to you.</a:t>
            </a:r>
            <a:endParaRPr sz="2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Upgrading and testing “off the shelf software”</a:t>
            </a:r>
            <a:endParaRPr/>
          </a:p>
        </p:txBody>
      </p:sp>
      <p:sp>
        <p:nvSpPr>
          <p:cNvPr id="80" name="Google Shape;80;p1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1" name="Google Shape;81;p1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2" name="Google Shape;82;p16"/>
          <p:cNvPicPr preferRelativeResize="0"/>
          <p:nvPr/>
        </p:nvPicPr>
        <p:blipFill rotWithShape="1">
          <a:blip r:embed="rId3">
            <a:alphaModFix/>
          </a:blip>
          <a:srcRect b="34414" l="0" r="0" t="7550"/>
          <a:stretch/>
        </p:blipFill>
        <p:spPr>
          <a:xfrm>
            <a:off x="311700" y="1152475"/>
            <a:ext cx="8520600" cy="3708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2"/>
          <p:cNvSpPr txBox="1"/>
          <p:nvPr>
            <p:ph type="title"/>
          </p:nvPr>
        </p:nvSpPr>
        <p:spPr>
          <a:xfrm>
            <a:off x="457200" y="445025"/>
            <a:ext cx="8229600" cy="676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 or Comments?</a:t>
            </a:r>
            <a:endParaRPr/>
          </a:p>
        </p:txBody>
      </p:sp>
      <p:sp>
        <p:nvSpPr>
          <p:cNvPr id="312" name="Google Shape;312;p52"/>
          <p:cNvSpPr txBox="1"/>
          <p:nvPr>
            <p:ph idx="1" type="body"/>
          </p:nvPr>
        </p:nvSpPr>
        <p:spPr>
          <a:xfrm>
            <a:off x="457200" y="1368750"/>
            <a:ext cx="8229600" cy="2225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900">
                <a:solidFill>
                  <a:schemeClr val="dk1"/>
                </a:solidFill>
              </a:rPr>
              <a:t>Please feel free to contact Wilhelmina Randtke (</a:t>
            </a:r>
            <a:r>
              <a:rPr lang="en" sz="2900" u="sng">
                <a:solidFill>
                  <a:schemeClr val="hlink"/>
                </a:solidFill>
                <a:hlinkClick r:id="rId3"/>
              </a:rPr>
              <a:t>wrandtke@georgiasouthern.edu</a:t>
            </a:r>
            <a:r>
              <a:rPr lang="en" sz="2900">
                <a:solidFill>
                  <a:schemeClr val="dk1"/>
                </a:solidFill>
              </a:rPr>
              <a:t>) and/or Melissa Jackson  (</a:t>
            </a:r>
            <a:r>
              <a:rPr lang="en" sz="2900" u="sng">
                <a:solidFill>
                  <a:schemeClr val="hlink"/>
                </a:solidFill>
                <a:hlinkClick r:id="rId4"/>
              </a:rPr>
              <a:t>mljackson@georgiasouthern.edu</a:t>
            </a:r>
            <a:r>
              <a:rPr lang="en" sz="2900">
                <a:solidFill>
                  <a:schemeClr val="dk1"/>
                </a:solidFill>
              </a:rPr>
              <a:t>).</a:t>
            </a:r>
            <a:endParaRPr sz="29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3"/>
          <p:cNvSpPr/>
          <p:nvPr/>
        </p:nvSpPr>
        <p:spPr>
          <a:xfrm>
            <a:off x="1729200" y="0"/>
            <a:ext cx="5685600" cy="31818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53"/>
          <p:cNvSpPr txBox="1"/>
          <p:nvPr>
            <p:ph idx="1" type="subTitle"/>
          </p:nvPr>
        </p:nvSpPr>
        <p:spPr>
          <a:xfrm>
            <a:off x="311700" y="3412300"/>
            <a:ext cx="8520600" cy="796800"/>
          </a:xfrm>
          <a:prstGeom prst="rect">
            <a:avLst/>
          </a:prstGeom>
        </p:spPr>
        <p:txBody>
          <a:bodyPr anchorCtr="0" anchor="t" bIns="0" lIns="0" spcFirstLastPara="1" rIns="0" wrap="square" tIns="0">
            <a:normAutofit fontScale="47500"/>
          </a:bodyPr>
          <a:lstStyle/>
          <a:p>
            <a:pPr indent="0" lvl="0" marL="0" rtl="0" algn="ctr">
              <a:lnSpc>
                <a:spcPct val="115000"/>
              </a:lnSpc>
              <a:spcBef>
                <a:spcPts val="0"/>
              </a:spcBef>
              <a:spcAft>
                <a:spcPts val="0"/>
              </a:spcAft>
              <a:buNone/>
            </a:pPr>
            <a:r>
              <a:rPr lang="en"/>
              <a:t>Wilhelmina Randtke, Head of Libraries Technologies and Systems, Georgia Southern University Libraries</a:t>
            </a:r>
            <a:endParaRPr/>
          </a:p>
          <a:p>
            <a:pPr indent="0" lvl="0" marL="0" rtl="0" algn="ctr">
              <a:lnSpc>
                <a:spcPct val="115000"/>
              </a:lnSpc>
              <a:spcBef>
                <a:spcPts val="0"/>
              </a:spcBef>
              <a:spcAft>
                <a:spcPts val="0"/>
              </a:spcAft>
              <a:buNone/>
            </a:pPr>
            <a:r>
              <a:rPr lang="en"/>
              <a:t>Melissa Jackson, ILL Librarian, Georgia Southern University Libraries</a:t>
            </a:r>
            <a:endParaRPr/>
          </a:p>
          <a:p>
            <a:pPr indent="0" lvl="0" marL="0" rtl="0" algn="ctr">
              <a:lnSpc>
                <a:spcPct val="115000"/>
              </a:lnSpc>
              <a:spcBef>
                <a:spcPts val="0"/>
              </a:spcBef>
              <a:spcAft>
                <a:spcPts val="0"/>
              </a:spcAft>
              <a:buNone/>
            </a:pPr>
            <a:r>
              <a:rPr i="1" lang="en"/>
              <a:t>Georgia Library Association Conference, October 4-6, 2023, Athens, GA</a:t>
            </a:r>
            <a:endParaRPr i="1"/>
          </a:p>
        </p:txBody>
      </p:sp>
      <p:sp>
        <p:nvSpPr>
          <p:cNvPr id="319" name="Google Shape;319;p53"/>
          <p:cNvSpPr/>
          <p:nvPr/>
        </p:nvSpPr>
        <p:spPr>
          <a:xfrm>
            <a:off x="1729200" y="4438025"/>
            <a:ext cx="5685600" cy="705600"/>
          </a:xfrm>
          <a:prstGeom prst="rect">
            <a:avLst/>
          </a:prstGeom>
          <a:solidFill>
            <a:srgbClr val="EEEE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3"/>
          <p:cNvSpPr txBox="1"/>
          <p:nvPr>
            <p:ph type="ctrTitle"/>
          </p:nvPr>
        </p:nvSpPr>
        <p:spPr>
          <a:xfrm>
            <a:off x="1729200" y="1439225"/>
            <a:ext cx="5685600" cy="976800"/>
          </a:xfrm>
          <a:prstGeom prst="rect">
            <a:avLst/>
          </a:prstGeom>
          <a:noFill/>
          <a:effectLst>
            <a:outerShdw blurRad="257175" rotWithShape="0" algn="bl">
              <a:schemeClr val="lt2"/>
            </a:outerShdw>
          </a:effectLst>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4022">
                <a:solidFill>
                  <a:srgbClr val="041E42"/>
                </a:solidFill>
              </a:rPr>
              <a:t>Software Maintenance:</a:t>
            </a:r>
            <a:endParaRPr sz="4022">
              <a:solidFill>
                <a:srgbClr val="041E42"/>
              </a:solidFill>
            </a:endParaRPr>
          </a:p>
          <a:p>
            <a:pPr indent="0" lvl="0" marL="0" rtl="0" algn="r">
              <a:spcBef>
                <a:spcPts val="0"/>
              </a:spcBef>
              <a:spcAft>
                <a:spcPts val="0"/>
              </a:spcAft>
              <a:buNone/>
            </a:pPr>
            <a:r>
              <a:rPr lang="en" sz="2800">
                <a:solidFill>
                  <a:srgbClr val="041E42"/>
                </a:solidFill>
              </a:rPr>
              <a:t>Planning a server upgrade - a library perspective. </a:t>
            </a:r>
            <a:endParaRPr sz="2800">
              <a:solidFill>
                <a:srgbClr val="041E4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457200" y="445025"/>
            <a:ext cx="8229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Examples of configured “off the shelf” software at Georgia Southern</a:t>
            </a:r>
            <a:endParaRPr/>
          </a:p>
        </p:txBody>
      </p:sp>
      <p:sp>
        <p:nvSpPr>
          <p:cNvPr id="88" name="Google Shape;88;p17"/>
          <p:cNvSpPr txBox="1"/>
          <p:nvPr>
            <p:ph idx="1" type="body"/>
          </p:nvPr>
        </p:nvSpPr>
        <p:spPr>
          <a:xfrm>
            <a:off x="457200" y="1544275"/>
            <a:ext cx="8229600" cy="18786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Char char="●"/>
            </a:pPr>
            <a:r>
              <a:rPr lang="en"/>
              <a:t>ILLiad (customization = Add Ons, multiple OCLC symbols with separate databases for each campus)</a:t>
            </a:r>
            <a:endParaRPr/>
          </a:p>
          <a:p>
            <a:pPr indent="-342900" lvl="0" marL="457200" rtl="0" algn="l">
              <a:spcBef>
                <a:spcPts val="0"/>
              </a:spcBef>
              <a:spcAft>
                <a:spcPts val="0"/>
              </a:spcAft>
              <a:buSzPts val="1800"/>
              <a:buChar char="●"/>
            </a:pPr>
            <a:r>
              <a:rPr lang="en"/>
              <a:t>Discovery Tool Primo VE (customization = facets on search are configured for our physical buildings and collections)</a:t>
            </a:r>
            <a:endParaRPr/>
          </a:p>
          <a:p>
            <a:pPr indent="-342900" lvl="0" marL="457200" rtl="0" algn="l">
              <a:spcBef>
                <a:spcPts val="0"/>
              </a:spcBef>
              <a:spcAft>
                <a:spcPts val="0"/>
              </a:spcAft>
              <a:buSzPts val="1800"/>
              <a:buChar char="●"/>
            </a:pPr>
            <a:r>
              <a:rPr lang="en"/>
              <a:t>Student printing with PaperCut (customization = printing from PDF plus .docx, sending prints to a specific building)</a:t>
            </a:r>
            <a:endParaRPr/>
          </a:p>
        </p:txBody>
      </p:sp>
      <p:sp>
        <p:nvSpPr>
          <p:cNvPr id="89" name="Google Shape;89;p17"/>
          <p:cNvSpPr txBox="1"/>
          <p:nvPr/>
        </p:nvSpPr>
        <p:spPr>
          <a:xfrm>
            <a:off x="466625" y="3641800"/>
            <a:ext cx="5517300" cy="1048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Nunito"/>
              <a:buChar char="●"/>
            </a:pPr>
            <a:r>
              <a:rPr lang="en" sz="1800">
                <a:solidFill>
                  <a:schemeClr val="dk2"/>
                </a:solidFill>
                <a:latin typeface="Nunito"/>
                <a:ea typeface="Nunito"/>
                <a:cs typeface="Nunito"/>
                <a:sym typeface="Nunito"/>
              </a:rPr>
              <a:t>Lots of off-the-shelf software with Georgia Southern’s special settings</a:t>
            </a:r>
            <a:endParaRPr>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490250" y="1912275"/>
            <a:ext cx="8351700" cy="1359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Upgrade steps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nvSpPr>
        <p:spPr>
          <a:xfrm>
            <a:off x="314975" y="1115400"/>
            <a:ext cx="8136600" cy="24078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Font typeface="Nunito"/>
              <a:buAutoNum type="arabicPeriod"/>
            </a:pPr>
            <a:r>
              <a:rPr lang="en" sz="2200">
                <a:latin typeface="Nunito"/>
                <a:ea typeface="Nunito"/>
                <a:cs typeface="Nunito"/>
                <a:sym typeface="Nunito"/>
              </a:rPr>
              <a:t>Prep (communication, disable logins, take the service offline)</a:t>
            </a:r>
            <a:endParaRPr sz="2200">
              <a:latin typeface="Nunito"/>
              <a:ea typeface="Nunito"/>
              <a:cs typeface="Nunito"/>
              <a:sym typeface="Nunito"/>
            </a:endParaRPr>
          </a:p>
          <a:p>
            <a:pPr indent="-368300" lvl="0" marL="457200" rtl="0" algn="l">
              <a:lnSpc>
                <a:spcPct val="115000"/>
              </a:lnSpc>
              <a:spcBef>
                <a:spcPts val="0"/>
              </a:spcBef>
              <a:spcAft>
                <a:spcPts val="0"/>
              </a:spcAft>
              <a:buSzPts val="2200"/>
              <a:buFont typeface="Nunito"/>
              <a:buAutoNum type="arabicPeriod"/>
            </a:pPr>
            <a:r>
              <a:rPr lang="en" sz="2200">
                <a:latin typeface="Nunito"/>
                <a:ea typeface="Nunito"/>
                <a:cs typeface="Nunito"/>
                <a:sym typeface="Nunito"/>
              </a:rPr>
              <a:t>Upgrade</a:t>
            </a:r>
            <a:endParaRPr sz="2200">
              <a:latin typeface="Nunito"/>
              <a:ea typeface="Nunito"/>
              <a:cs typeface="Nunito"/>
              <a:sym typeface="Nunito"/>
            </a:endParaRPr>
          </a:p>
          <a:p>
            <a:pPr indent="-368300" lvl="0" marL="457200" rtl="0" algn="l">
              <a:lnSpc>
                <a:spcPct val="115000"/>
              </a:lnSpc>
              <a:spcBef>
                <a:spcPts val="0"/>
              </a:spcBef>
              <a:spcAft>
                <a:spcPts val="0"/>
              </a:spcAft>
              <a:buSzPts val="2200"/>
              <a:buFont typeface="Nunito"/>
              <a:buAutoNum type="arabicPeriod"/>
            </a:pPr>
            <a:r>
              <a:rPr lang="en" sz="2200">
                <a:latin typeface="Nunito"/>
                <a:ea typeface="Nunito"/>
                <a:cs typeface="Nunito"/>
                <a:sym typeface="Nunito"/>
              </a:rPr>
              <a:t>Test</a:t>
            </a:r>
            <a:endParaRPr sz="2200">
              <a:latin typeface="Nunito"/>
              <a:ea typeface="Nunito"/>
              <a:cs typeface="Nunito"/>
              <a:sym typeface="Nunito"/>
            </a:endParaRPr>
          </a:p>
          <a:p>
            <a:pPr indent="-368300" lvl="1" marL="914400" rtl="0" algn="l">
              <a:lnSpc>
                <a:spcPct val="115000"/>
              </a:lnSpc>
              <a:spcBef>
                <a:spcPts val="0"/>
              </a:spcBef>
              <a:spcAft>
                <a:spcPts val="0"/>
              </a:spcAft>
              <a:buSzPts val="2200"/>
              <a:buFont typeface="Nunito"/>
              <a:buChar char="○"/>
            </a:pPr>
            <a:r>
              <a:rPr lang="en" sz="2200">
                <a:latin typeface="Nunito"/>
                <a:ea typeface="Nunito"/>
                <a:cs typeface="Nunito"/>
                <a:sym typeface="Nunito"/>
              </a:rPr>
              <a:t>If testing finds problems, fix problems.</a:t>
            </a:r>
            <a:endParaRPr sz="2200">
              <a:latin typeface="Nunito"/>
              <a:ea typeface="Nunito"/>
              <a:cs typeface="Nunito"/>
              <a:sym typeface="Nunito"/>
            </a:endParaRPr>
          </a:p>
          <a:p>
            <a:pPr indent="-368300" lvl="1" marL="914400" rtl="0" algn="l">
              <a:lnSpc>
                <a:spcPct val="115000"/>
              </a:lnSpc>
              <a:spcBef>
                <a:spcPts val="0"/>
              </a:spcBef>
              <a:spcAft>
                <a:spcPts val="0"/>
              </a:spcAft>
              <a:buSzPts val="2200"/>
              <a:buFont typeface="Nunito"/>
              <a:buChar char="○"/>
            </a:pPr>
            <a:r>
              <a:rPr lang="en" sz="2200">
                <a:latin typeface="Nunito"/>
                <a:ea typeface="Nunito"/>
                <a:cs typeface="Nunito"/>
                <a:sym typeface="Nunito"/>
              </a:rPr>
              <a:t>Once testing no longer finds </a:t>
            </a:r>
            <a:r>
              <a:rPr lang="en" sz="2200">
                <a:latin typeface="Nunito"/>
                <a:ea typeface="Nunito"/>
                <a:cs typeface="Nunito"/>
                <a:sym typeface="Nunito"/>
              </a:rPr>
              <a:t>problem</a:t>
            </a:r>
            <a:r>
              <a:rPr lang="en" sz="2200">
                <a:latin typeface="Nunito"/>
                <a:ea typeface="Nunito"/>
                <a:cs typeface="Nunito"/>
                <a:sym typeface="Nunito"/>
              </a:rPr>
              <a:t>, go live.</a:t>
            </a:r>
            <a:endParaRPr sz="2200">
              <a:latin typeface="Nunito"/>
              <a:ea typeface="Nunito"/>
              <a:cs typeface="Nunito"/>
              <a:sym typeface="Nunito"/>
            </a:endParaRPr>
          </a:p>
          <a:p>
            <a:pPr indent="-368300" lvl="0" marL="457200" rtl="0" algn="l">
              <a:lnSpc>
                <a:spcPct val="115000"/>
              </a:lnSpc>
              <a:spcBef>
                <a:spcPts val="0"/>
              </a:spcBef>
              <a:spcAft>
                <a:spcPts val="0"/>
              </a:spcAft>
              <a:buSzPts val="2200"/>
              <a:buFont typeface="Nunito"/>
              <a:buAutoNum type="arabicPeriod"/>
            </a:pPr>
            <a:r>
              <a:rPr lang="en" sz="2200">
                <a:latin typeface="Nunito"/>
                <a:ea typeface="Nunito"/>
                <a:cs typeface="Nunito"/>
                <a:sym typeface="Nunito"/>
              </a:rPr>
              <a:t>Launch</a:t>
            </a:r>
            <a:endParaRPr sz="2200">
              <a:latin typeface="Nunito"/>
              <a:ea typeface="Nunito"/>
              <a:cs typeface="Nunito"/>
              <a:sym typeface="Nunito"/>
            </a:endParaRPr>
          </a:p>
        </p:txBody>
      </p:sp>
      <p:sp>
        <p:nvSpPr>
          <p:cNvPr id="100" name="Google Shape;100;p19"/>
          <p:cNvSpPr txBox="1"/>
          <p:nvPr/>
        </p:nvSpPr>
        <p:spPr>
          <a:xfrm>
            <a:off x="372750" y="329425"/>
            <a:ext cx="7416900" cy="6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20">
                <a:latin typeface="Montserrat Medium"/>
                <a:ea typeface="Montserrat Medium"/>
                <a:cs typeface="Montserrat Medium"/>
                <a:sym typeface="Montserrat Medium"/>
              </a:rPr>
              <a:t>Upgrade steps (for all software)</a:t>
            </a:r>
            <a:endParaRPr sz="2720">
              <a:solidFill>
                <a:srgbClr val="000000"/>
              </a:solidFill>
              <a:latin typeface="Montserrat Medium"/>
              <a:ea typeface="Montserrat Medium"/>
              <a:cs typeface="Montserrat Medium"/>
              <a:sym typeface="Montserrat Medium"/>
            </a:endParaRPr>
          </a:p>
        </p:txBody>
      </p:sp>
      <p:sp>
        <p:nvSpPr>
          <p:cNvPr id="101" name="Google Shape;101;p19"/>
          <p:cNvSpPr txBox="1"/>
          <p:nvPr/>
        </p:nvSpPr>
        <p:spPr>
          <a:xfrm>
            <a:off x="314975" y="3912350"/>
            <a:ext cx="66813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600">
                <a:solidFill>
                  <a:schemeClr val="dk1"/>
                </a:solidFill>
                <a:latin typeface="Nunito"/>
                <a:ea typeface="Nunito"/>
                <a:cs typeface="Nunito"/>
                <a:sym typeface="Nunito"/>
              </a:rPr>
              <a:t>Testing will be different for every piece of software, and has to be planned by someone who understands how the software is used.</a:t>
            </a:r>
            <a:endParaRPr sz="800">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nvSpPr>
        <p:spPr>
          <a:xfrm>
            <a:off x="457200" y="445025"/>
            <a:ext cx="8229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latin typeface="Montserrat Medium"/>
                <a:ea typeface="Montserrat Medium"/>
                <a:cs typeface="Montserrat Medium"/>
                <a:sym typeface="Montserrat Medium"/>
              </a:rPr>
              <a:t>Definition of </a:t>
            </a:r>
            <a:r>
              <a:rPr lang="en" sz="2800">
                <a:solidFill>
                  <a:srgbClr val="000000"/>
                </a:solidFill>
                <a:latin typeface="Montserrat Medium"/>
                <a:ea typeface="Montserrat Medium"/>
                <a:cs typeface="Montserrat Medium"/>
                <a:sym typeface="Montserrat Medium"/>
              </a:rPr>
              <a:t>Software Testing</a:t>
            </a:r>
            <a:endParaRPr sz="2800">
              <a:solidFill>
                <a:srgbClr val="000000"/>
              </a:solidFill>
              <a:latin typeface="Montserrat Medium"/>
              <a:ea typeface="Montserrat Medium"/>
              <a:cs typeface="Montserrat Medium"/>
              <a:sym typeface="Montserrat Medium"/>
            </a:endParaRPr>
          </a:p>
        </p:txBody>
      </p:sp>
      <p:sp>
        <p:nvSpPr>
          <p:cNvPr id="107" name="Google Shape;107;p20"/>
          <p:cNvSpPr txBox="1"/>
          <p:nvPr/>
        </p:nvSpPr>
        <p:spPr>
          <a:xfrm>
            <a:off x="885700" y="1152475"/>
            <a:ext cx="63750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100">
                <a:solidFill>
                  <a:srgbClr val="000000"/>
                </a:solidFill>
                <a:latin typeface="Nunito"/>
                <a:ea typeface="Nunito"/>
                <a:cs typeface="Nunito"/>
                <a:sym typeface="Nunito"/>
              </a:rPr>
              <a:t>= make sure the software does what it's supposed to do, without doing anything extra</a:t>
            </a:r>
            <a:endParaRPr sz="1900">
              <a:solidFill>
                <a:srgbClr val="000000"/>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490250" y="1912275"/>
            <a:ext cx="8351700" cy="13590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Who is talking about software testing?</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