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Montserrat Medium" panose="00000600000000000000" pitchFamily="2" charset="0"/>
      <p:regular r:id="rId18"/>
      <p:bold r:id="rId19"/>
      <p:italic r:id="rId20"/>
      <p:boldItalic r:id="rId21"/>
    </p:embeddedFont>
    <p:embeddedFont>
      <p:font typeface="Nunito"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4CCB6F-B326-45CB-9A40-4B7A3AA2CA44}">
  <a:tblStyle styleId="{084CCB6F-B326-45CB-9A40-4B7A3AA2CA4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upport.google.com/analytics/answer/1038573?hl=e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blog.coupler.io/how-to-export-google-analytics-data-guid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upport.google.com/analytics/answer/10089681?hl=en" TargetMode="External"/><Relationship Id="rId7" Type="http://schemas.openxmlformats.org/officeDocument/2006/relationships/hyperlink" Target="https://www.datadrivenu.com/google-analytics-tagging-guid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bradgerick.com/google-tag-manager/google-analytics-4-events-tracking-creation/" TargetMode="External"/><Relationship Id="rId5" Type="http://schemas.openxmlformats.org/officeDocument/2006/relationships/hyperlink" Target="https://support.google.com/analytics/answer/11986666?hl=en#zippy=%2Cin-this-article" TargetMode="External"/><Relationship Id="rId4" Type="http://schemas.openxmlformats.org/officeDocument/2006/relationships/hyperlink" Target="https://developers.google.com/analytics/devguides/collection/ga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Information:</a:t>
            </a:r>
            <a:br>
              <a:rPr lang="en"/>
            </a:br>
            <a:r>
              <a:rPr lang="en"/>
              <a:t>    wrandtke@georgiasouthern.edu </a:t>
            </a:r>
            <a:br>
              <a:rPr lang="en"/>
            </a:br>
            <a:r>
              <a:rPr lang="en"/>
              <a:t>    jbarnett@georgiasouthern.edu</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09f7fad8d8_2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09f7fad8d8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Mina</a:t>
            </a:r>
            <a:endParaRPr/>
          </a:p>
          <a:p>
            <a:pPr marL="0" lvl="0" indent="0" algn="l" rtl="0">
              <a:spcBef>
                <a:spcPts val="0"/>
              </a:spcBef>
              <a:spcAft>
                <a:spcPts val="0"/>
              </a:spcAft>
              <a:buNone/>
            </a:pPr>
            <a:r>
              <a:rPr lang="en"/>
              <a:t>If you work with Google Analytics on your campus, you may have gotten emails from Google with subject lines like, “We’ll soon configure Google Analytics 4 for you”.  It sounds oh-so-automatic.  But actually, that is not true.</a:t>
            </a:r>
            <a:endParaRPr/>
          </a:p>
          <a:p>
            <a:pPr marL="0" lvl="0" indent="0" algn="l" rtl="0">
              <a:spcBef>
                <a:spcPts val="0"/>
              </a:spcBef>
              <a:spcAft>
                <a:spcPts val="0"/>
              </a:spcAft>
              <a:buNone/>
            </a:pPr>
            <a:r>
              <a:rPr lang="en"/>
              <a:t>Most of the online coverage about the change is way deep into the settings for people who work full time in web development and are really digging into Google Analytics.</a:t>
            </a:r>
            <a:endParaRPr/>
          </a:p>
          <a:p>
            <a:pPr marL="0" lvl="0" indent="0" algn="l" rtl="0">
              <a:spcBef>
                <a:spcPts val="0"/>
              </a:spcBef>
              <a:spcAft>
                <a:spcPts val="0"/>
              </a:spcAft>
              <a:buNone/>
            </a:pPr>
            <a:r>
              <a:rPr lang="en"/>
              <a:t>We went through that, and pulled out the basic checklist for people who are using Google Analytics because it’s easy to set up, and maybe pulling a couple of basic statistics for an annual report.</a:t>
            </a:r>
            <a:endParaRPr/>
          </a:p>
          <a:p>
            <a:pPr marL="0" lvl="0" indent="0" algn="l" rtl="0">
              <a:spcBef>
                <a:spcPts val="0"/>
              </a:spcBef>
              <a:spcAft>
                <a:spcPts val="0"/>
              </a:spcAft>
              <a:buNone/>
            </a:pPr>
            <a:r>
              <a:rPr lang="en"/>
              <a:t>Here are the things you need to do about this change:</a:t>
            </a:r>
            <a:endParaRPr/>
          </a:p>
          <a:p>
            <a:pPr marL="0" lvl="0" indent="0" algn="l" rtl="0">
              <a:spcBef>
                <a:spcPts val="0"/>
              </a:spcBef>
              <a:spcAft>
                <a:spcPts val="0"/>
              </a:spcAft>
              <a:buNone/>
            </a:pPr>
            <a:r>
              <a:rPr lang="en"/>
              <a:t>1)</a:t>
            </a:r>
            <a:endParaRPr/>
          </a:p>
          <a:p>
            <a:pPr marL="0" lvl="0" indent="0" algn="l" rtl="0">
              <a:spcBef>
                <a:spcPts val="0"/>
              </a:spcBef>
              <a:spcAft>
                <a:spcPts val="0"/>
              </a:spcAft>
              <a:buNone/>
            </a:pPr>
            <a:r>
              <a:rPr lang="en"/>
              <a:t>2)</a:t>
            </a:r>
            <a:endParaRPr/>
          </a:p>
          <a:p>
            <a:pPr marL="0" lvl="0" indent="0" algn="l" rtl="0">
              <a:spcBef>
                <a:spcPts val="0"/>
              </a:spcBef>
              <a:spcAft>
                <a:spcPts val="0"/>
              </a:spcAft>
              <a:buNone/>
            </a:pPr>
            <a:r>
              <a:rPr lang="en"/>
              <a:t>3)</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09f7fad8d8_2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09f7fad8d8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Justin: The following slides aren’t likely to come up during the presentation due to time constraints, but we wanted to include them and some notes for people to potentially refer back to.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a4fcf16e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2a4fcf16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Justin: The big thing you need to do to keep getting data after June 30, 2023 is update the code snippet on your site. Most - if not all - of us use Libguides, which has a settings page specifically for adding those snippets. For now, you can happily just add the new one </a:t>
            </a:r>
            <a:r>
              <a:rPr lang="en" i="1"/>
              <a:t>alongside</a:t>
            </a:r>
            <a:r>
              <a:rPr lang="en"/>
              <a:t> the existing snippet - they work together just fine, each sending data to their respective version of Analytics. After the turnover (1 July), you can come back and remove the v3 (Universal Analytics) tracking code.</a:t>
            </a:r>
            <a:endParaRPr/>
          </a:p>
          <a:p>
            <a:pPr marL="0" lvl="0" indent="0" algn="l" rtl="0">
              <a:spcBef>
                <a:spcPts val="0"/>
              </a:spcBef>
              <a:spcAft>
                <a:spcPts val="0"/>
              </a:spcAft>
              <a:buNone/>
            </a:pPr>
            <a:endParaRPr/>
          </a:p>
          <a:p>
            <a:pPr marL="0" lvl="0" indent="0" algn="l" rtl="0">
              <a:spcBef>
                <a:spcPts val="0"/>
              </a:spcBef>
              <a:spcAft>
                <a:spcPts val="0"/>
              </a:spcAft>
              <a:buNone/>
            </a:pPr>
            <a:r>
              <a:rPr lang="en"/>
              <a:t>To find this in Libguides, you’ll need to be an admin, then go to “System Settings” and the “Custom Analytics” tab. If you’re going to be keeping the old Analytics code in there for now, make sure the code location is set to “Before Closing &lt;BODY&gt; Tag” - but if you’re just replacing it full-out with the v4 code, or when you drop the v3 code later in the year, you can switch it to “Within &lt;HEAD&gt; Tag” and things will run a little faster (and collect a little more data).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2a4fcf16e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2a4fcf16e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You’ll definitely want to download as much of your information from Universal Analytics as possible, since there’s no guarantee it will still be available after December of this year. Depending on your report setup and structure, there are lots of different ways you may need to go about it - but a good starting point is this Google help article: </a:t>
            </a:r>
            <a:r>
              <a:rPr lang="en" u="sng">
                <a:solidFill>
                  <a:schemeClr val="hlink"/>
                </a:solidFill>
                <a:hlinkClick r:id="rId3"/>
              </a:rPr>
              <a:t>https://support.google.com/analytics/answer/1038573?hl=en</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This guide, by Zakhar Yung, provides a more in-depth set of steps for getting different types and groupings of data out of Universal Analytics with an eye towards the v4 migration:  </a:t>
            </a:r>
            <a:r>
              <a:rPr lang="en" u="sng">
                <a:solidFill>
                  <a:schemeClr val="hlink"/>
                </a:solidFill>
                <a:hlinkClick r:id="rId4"/>
              </a:rPr>
              <a:t>https://blog.coupler.io/how-to-export-google-analytics-data-guide/</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2a4fcf16e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2a4fcf16e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following are a number of useful resources regarding how Analytics 4 works and putting your data to use. Most aren’t academic in focus, but obviously that doesn’t prevent them from being useful - after all, businesses who thrive on their SEO and page traffic are probably the most invested in gathering this information, anyway!</a:t>
            </a:r>
            <a:endParaRPr/>
          </a:p>
          <a:p>
            <a:pPr marL="0" lvl="0" indent="0" algn="l" rtl="0">
              <a:spcBef>
                <a:spcPts val="0"/>
              </a:spcBef>
              <a:spcAft>
                <a:spcPts val="0"/>
              </a:spcAft>
              <a:buNone/>
            </a:pPr>
            <a:endParaRPr/>
          </a:p>
          <a:p>
            <a:pPr marL="0" lvl="0" indent="0" algn="l" rtl="0">
              <a:spcBef>
                <a:spcPts val="0"/>
              </a:spcBef>
              <a:spcAft>
                <a:spcPts val="0"/>
              </a:spcAft>
              <a:buNone/>
            </a:pPr>
            <a:r>
              <a:rPr lang="en"/>
              <a:t>Introducing the Next Generation of Analytics: </a:t>
            </a:r>
            <a:r>
              <a:rPr lang="en" u="sng">
                <a:solidFill>
                  <a:schemeClr val="hlink"/>
                </a:solidFill>
                <a:hlinkClick r:id="rId3"/>
              </a:rPr>
              <a:t>https://support.google.com/analytics/answer/10089681?hl=en</a:t>
            </a:r>
            <a:br>
              <a:rPr lang="en"/>
            </a:br>
            <a:r>
              <a:rPr lang="en"/>
              <a:t>This is the official Google “getting started” help page. It’s not as detailed as some of the other links, but it’s the starting point many people will want to work with, and it </a:t>
            </a:r>
            <a:r>
              <a:rPr lang="en" i="1"/>
              <a:t>does</a:t>
            </a:r>
            <a:r>
              <a:rPr lang="en"/>
              <a:t> contain everything you need… it just might be a little scattered or lacking in context, because their documentation doesn’t take the time to explain the why of much.</a:t>
            </a:r>
            <a:endParaRPr/>
          </a:p>
          <a:p>
            <a:pPr marL="0" lvl="0" indent="0" algn="l" rtl="0">
              <a:spcBef>
                <a:spcPts val="0"/>
              </a:spcBef>
              <a:spcAft>
                <a:spcPts val="0"/>
              </a:spcAft>
              <a:buNone/>
            </a:pPr>
            <a:endParaRPr/>
          </a:p>
          <a:p>
            <a:pPr marL="0" lvl="0" indent="0" algn="l" rtl="0">
              <a:spcBef>
                <a:spcPts val="0"/>
              </a:spcBef>
              <a:spcAft>
                <a:spcPts val="0"/>
              </a:spcAft>
              <a:buNone/>
            </a:pPr>
            <a:r>
              <a:rPr lang="en"/>
              <a:t>Introduction to Google Analytics 4: </a:t>
            </a:r>
            <a:r>
              <a:rPr lang="en" u="sng">
                <a:solidFill>
                  <a:schemeClr val="hlink"/>
                </a:solidFill>
                <a:hlinkClick r:id="rId4"/>
              </a:rPr>
              <a:t>https://developers.google.com/analytics/devguides/collection/ga4</a:t>
            </a:r>
            <a:br>
              <a:rPr lang="en"/>
            </a:br>
            <a:r>
              <a:rPr lang="en"/>
              <a:t>Also by Google, this is a more technical set of information on setting it up, but it also contains links to a few useful resources for more “power user” settings.</a:t>
            </a:r>
            <a:endParaRPr/>
          </a:p>
          <a:p>
            <a:pPr marL="0" lvl="0" indent="0" algn="l" rtl="0">
              <a:spcBef>
                <a:spcPts val="0"/>
              </a:spcBef>
              <a:spcAft>
                <a:spcPts val="0"/>
              </a:spcAft>
              <a:buNone/>
            </a:pPr>
            <a:endParaRPr/>
          </a:p>
          <a:p>
            <a:pPr marL="0" lvl="0" indent="0" algn="l" rtl="0">
              <a:spcBef>
                <a:spcPts val="0"/>
              </a:spcBef>
              <a:spcAft>
                <a:spcPts val="0"/>
              </a:spcAft>
              <a:buNone/>
            </a:pPr>
            <a:r>
              <a:rPr lang="en"/>
              <a:t>Comparing metrics: Google Analytics 4 vs. Universal Analytics: </a:t>
            </a:r>
            <a:r>
              <a:rPr lang="en" u="sng">
                <a:solidFill>
                  <a:schemeClr val="hlink"/>
                </a:solidFill>
                <a:hlinkClick r:id="rId5"/>
              </a:rPr>
              <a:t>https://support.google.com/analytics/answer/11986666?hl=en#zippy=%2Cin-this-article</a:t>
            </a:r>
            <a:endParaRPr/>
          </a:p>
          <a:p>
            <a:pPr marL="0" lvl="0" indent="0" algn="l" rtl="0">
              <a:spcBef>
                <a:spcPts val="0"/>
              </a:spcBef>
              <a:spcAft>
                <a:spcPts val="0"/>
              </a:spcAft>
              <a:buNone/>
            </a:pPr>
            <a:r>
              <a:rPr lang="en"/>
              <a:t>Another Google link, this is their in-house guide on the differences between reporting methods from UA to v4, and where you can find similar reports to what you might have used in the past.</a:t>
            </a:r>
            <a:endParaRPr/>
          </a:p>
          <a:p>
            <a:pPr marL="0" lvl="0" indent="0" algn="l" rtl="0">
              <a:spcBef>
                <a:spcPts val="0"/>
              </a:spcBef>
              <a:spcAft>
                <a:spcPts val="0"/>
              </a:spcAft>
              <a:buNone/>
            </a:pPr>
            <a:endParaRPr/>
          </a:p>
          <a:p>
            <a:pPr marL="0" lvl="0" indent="0" algn="l" rtl="0">
              <a:spcBef>
                <a:spcPts val="0"/>
              </a:spcBef>
              <a:spcAft>
                <a:spcPts val="0"/>
              </a:spcAft>
              <a:buNone/>
            </a:pPr>
            <a:r>
              <a:rPr lang="en"/>
              <a:t>Google Analytics 4 Events Tracking &amp; Creation: </a:t>
            </a:r>
            <a:r>
              <a:rPr lang="en" u="sng">
                <a:solidFill>
                  <a:schemeClr val="hlink"/>
                </a:solidFill>
                <a:hlinkClick r:id="rId6"/>
              </a:rPr>
              <a:t>https://bradgerick.com/google-tag-manager/google-analytics-4-events-tracking-creation/</a:t>
            </a:r>
            <a:endParaRPr/>
          </a:p>
          <a:p>
            <a:pPr marL="0" lvl="0" indent="0" algn="l" rtl="0">
              <a:spcBef>
                <a:spcPts val="0"/>
              </a:spcBef>
              <a:spcAft>
                <a:spcPts val="0"/>
              </a:spcAft>
              <a:buNone/>
            </a:pPr>
            <a:r>
              <a:rPr lang="en"/>
              <a:t>This guide details the different event types in Analytics 4, how many of them compare to UA data, and how to go ahead and set up specific events for things you want to track.</a:t>
            </a:r>
            <a:endParaRPr/>
          </a:p>
          <a:p>
            <a:pPr marL="0" lvl="0" indent="0" algn="l" rtl="0">
              <a:spcBef>
                <a:spcPts val="0"/>
              </a:spcBef>
              <a:spcAft>
                <a:spcPts val="0"/>
              </a:spcAft>
              <a:buNone/>
            </a:pPr>
            <a:endParaRPr/>
          </a:p>
          <a:p>
            <a:pPr marL="0" lvl="0" indent="0" algn="l" rtl="0">
              <a:spcBef>
                <a:spcPts val="0"/>
              </a:spcBef>
              <a:spcAft>
                <a:spcPts val="0"/>
              </a:spcAft>
              <a:buNone/>
            </a:pPr>
            <a:r>
              <a:rPr lang="en"/>
              <a:t>Google Analytics Tagging Guide &amp; Checklist: </a:t>
            </a:r>
            <a:r>
              <a:rPr lang="en" u="sng">
                <a:solidFill>
                  <a:schemeClr val="hlink"/>
                </a:solidFill>
                <a:hlinkClick r:id="rId7"/>
              </a:rPr>
              <a:t>https://www.datadrivenu.com/google-analytics-tagging-guide/</a:t>
            </a:r>
            <a:endParaRPr/>
          </a:p>
          <a:p>
            <a:pPr marL="0" lvl="0" indent="0" algn="l" rtl="0">
              <a:spcBef>
                <a:spcPts val="0"/>
              </a:spcBef>
              <a:spcAft>
                <a:spcPts val="0"/>
              </a:spcAft>
              <a:buNone/>
            </a:pPr>
            <a:r>
              <a:rPr lang="en"/>
              <a:t>This guide requires you to sign up for a mailing list - ugh, I know - to get the full details (though even the short version on the webpage is helpful) but it’s a remarkably thorough checklist that covers where to find your new tracking code, related services you might want to set up, and where to get additional help.</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09f7fad8d8_2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09f7fad8d8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Contact Information:</a:t>
            </a:r>
            <a:br>
              <a:rPr lang="en">
                <a:solidFill>
                  <a:schemeClr val="dk1"/>
                </a:solidFill>
              </a:rPr>
            </a:br>
            <a:r>
              <a:rPr lang="en">
                <a:solidFill>
                  <a:schemeClr val="dk1"/>
                </a:solidFill>
              </a:rPr>
              <a:t>    wrandtke@georgiasouthern.edu </a:t>
            </a:r>
            <a:br>
              <a:rPr lang="en">
                <a:solidFill>
                  <a:schemeClr val="dk1"/>
                </a:solidFill>
              </a:rPr>
            </a:br>
            <a:r>
              <a:rPr lang="en">
                <a:solidFill>
                  <a:schemeClr val="dk1"/>
                </a:solidFill>
              </a:rPr>
              <a:t>    jbarnett@georgiasouthern.edu</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09f7fad8d8_2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09f7fad8d8_2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2a354179c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2a354179c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Mina:  Why do we care?  Statistics helps to show the value.</a:t>
            </a:r>
            <a:endParaRPr/>
          </a:p>
          <a:p>
            <a:pPr marL="0" lvl="0" indent="0" algn="l" rtl="0">
              <a:spcBef>
                <a:spcPts val="0"/>
              </a:spcBef>
              <a:spcAft>
                <a:spcPts val="0"/>
              </a:spcAft>
              <a:buNone/>
            </a:pPr>
            <a:endParaRPr/>
          </a:p>
          <a:p>
            <a:pPr marL="0" lvl="0" indent="0" algn="l" rtl="0">
              <a:spcBef>
                <a:spcPts val="0"/>
              </a:spcBef>
              <a:spcAft>
                <a:spcPts val="0"/>
              </a:spcAft>
              <a:buNone/>
            </a:pPr>
            <a:r>
              <a:rPr lang="en"/>
              <a:t>Here are the Google Analytics statistics for the entire Georgia Southern University campus.  Our main campus Marketing and Communications Department pulls them regularly.  The Libraries is a college on campus, and the Libraries gets waaaaayyyy more traffic to the homepage than any other college on campus.</a:t>
            </a:r>
            <a:endParaRPr/>
          </a:p>
          <a:p>
            <a:pPr marL="0" lvl="0" indent="0" algn="l" rtl="0">
              <a:spcBef>
                <a:spcPts val="0"/>
              </a:spcBef>
              <a:spcAft>
                <a:spcPts val="0"/>
              </a:spcAft>
              <a:buNone/>
            </a:pPr>
            <a:endParaRPr/>
          </a:p>
          <a:p>
            <a:pPr marL="0" lvl="0" indent="0" algn="l" rtl="0">
              <a:spcBef>
                <a:spcPts val="0"/>
              </a:spcBef>
              <a:spcAft>
                <a:spcPts val="0"/>
              </a:spcAft>
              <a:buNone/>
            </a:pPr>
            <a:r>
              <a:rPr lang="en"/>
              <a:t>In short, statistics helps to show the value.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09f7fad8d8_2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09f7fad8d8_2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a354179c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a354179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Justin: We’re talking about this because there’s a big shake up coming - and it’s soon. It’s been over a decade since the last analytics shift like this, and many people aren’t prepared or sure what to do about it.</a:t>
            </a:r>
            <a:endParaRPr/>
          </a:p>
          <a:p>
            <a:pPr marL="0" lvl="0" indent="0" algn="l" rtl="0">
              <a:spcBef>
                <a:spcPts val="0"/>
              </a:spcBef>
              <a:spcAft>
                <a:spcPts val="0"/>
              </a:spcAft>
              <a:buNone/>
            </a:pPr>
            <a:endParaRPr/>
          </a:p>
          <a:p>
            <a:pPr marL="0" lvl="0" indent="0" algn="l" rtl="0">
              <a:spcBef>
                <a:spcPts val="0"/>
              </a:spcBef>
              <a:spcAft>
                <a:spcPts val="0"/>
              </a:spcAft>
              <a:buNone/>
            </a:pPr>
            <a:r>
              <a:rPr lang="en"/>
              <a:t>So, what’s changing? Well - Google has released a new version of Analytics. They actually released it back in 2020, but the final cutover is this coming July, at which point Analytics 3 (also known as “Universal Analytics”) is going to stop collecting data. That means if you want to keep getting traffic data, you’ll need to have v4 up and running on your sites by the last day of June - earlier is better, though, because it means you’ll have more data in the Analytics 4 system.</a:t>
            </a:r>
            <a:endParaRPr/>
          </a:p>
          <a:p>
            <a:pPr marL="0" lvl="0" indent="0" algn="l" rtl="0">
              <a:spcBef>
                <a:spcPts val="0"/>
              </a:spcBef>
              <a:spcAft>
                <a:spcPts val="0"/>
              </a:spcAft>
              <a:buNone/>
            </a:pPr>
            <a:endParaRPr/>
          </a:p>
          <a:p>
            <a:pPr marL="0" lvl="0" indent="0" algn="l" rtl="0">
              <a:spcBef>
                <a:spcPts val="0"/>
              </a:spcBef>
              <a:spcAft>
                <a:spcPts val="0"/>
              </a:spcAft>
              <a:buNone/>
            </a:pPr>
            <a:r>
              <a:rPr lang="en"/>
              <a:t>Why is this happening? Well, that’s really a question about what’s </a:t>
            </a:r>
            <a:r>
              <a:rPr lang="en" i="1"/>
              <a:t>different</a:t>
            </a:r>
            <a:r>
              <a:rPr lang="en"/>
              <a:t> with GAv4, so…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2a354179c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2a354179c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Justin: We’re not going to spend a lot of time talking about the nitty-gritty code details of the two systems - we only get ten minutes, after all! - but there are a few things worth quickly touching on.</a:t>
            </a:r>
            <a:endParaRPr/>
          </a:p>
          <a:p>
            <a:pPr marL="0" lvl="0" indent="0" algn="l" rtl="0">
              <a:spcBef>
                <a:spcPts val="0"/>
              </a:spcBef>
              <a:spcAft>
                <a:spcPts val="0"/>
              </a:spcAft>
              <a:buNone/>
            </a:pPr>
            <a:endParaRPr/>
          </a:p>
          <a:p>
            <a:pPr marL="0" lvl="0" indent="0" algn="l" rtl="0">
              <a:spcBef>
                <a:spcPts val="0"/>
              </a:spcBef>
              <a:spcAft>
                <a:spcPts val="0"/>
              </a:spcAft>
              <a:buNone/>
            </a:pPr>
            <a:r>
              <a:rPr lang="en"/>
              <a:t>From a broad overview perspective, Analytics 4 collects data on “events” which can be just about anything that happens on a site, and defined by person managing your analytics. Universal Analytics had some support for events, but mostly was a bunch of pre-defined things - page views, time spent on page, and the like. For most of us? This isn’t a huge difference, because we were mostly interested in those simple events and data points, but it does give it a lot more flexibility to do things like count clicks on a LibChat in-page window or interactions with some sort of widget on the webpage. It’s potentially good data, but… it’s also way outside the scope of today. Just keep in mind that data like that will now be available if you choose to set it up, and this is why they’re making the change.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9f7fad8d8_2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09f7fad8d8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Justin: And on the note of setting it up, Mina is going to talk some more about the specific things you need to do before the cutoff to make sure you’re still gathering statistics.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09f7fad8d8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09f7fad8d8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Mina</a:t>
            </a:r>
            <a:endParaRPr/>
          </a:p>
          <a:p>
            <a:pPr marL="0" lvl="0" indent="0" algn="l" rtl="0">
              <a:spcBef>
                <a:spcPts val="0"/>
              </a:spcBef>
              <a:spcAft>
                <a:spcPts val="0"/>
              </a:spcAft>
              <a:buNone/>
            </a:pPr>
            <a:r>
              <a:rPr lang="en"/>
              <a:t>If you work with Google Analytics on your campus, you may have gotten emails from Google with subject lines like, “We’ll soon configure Google Analytics 4 for you”.  It sounds oh-so-automatic.  But actually, that is not true.</a:t>
            </a:r>
            <a:endParaRPr/>
          </a:p>
          <a:p>
            <a:pPr marL="0" lvl="0" indent="0" algn="l" rtl="0">
              <a:spcBef>
                <a:spcPts val="0"/>
              </a:spcBef>
              <a:spcAft>
                <a:spcPts val="0"/>
              </a:spcAft>
              <a:buNone/>
            </a:pPr>
            <a:r>
              <a:rPr lang="en"/>
              <a:t>Most of the online coverage about the change is way deep into the settings for people who work full time in web development and are really digging into Google Analytics.</a:t>
            </a:r>
            <a:endParaRPr/>
          </a:p>
          <a:p>
            <a:pPr marL="0" lvl="0" indent="0" algn="l" rtl="0">
              <a:spcBef>
                <a:spcPts val="0"/>
              </a:spcBef>
              <a:spcAft>
                <a:spcPts val="0"/>
              </a:spcAft>
              <a:buNone/>
            </a:pPr>
            <a:r>
              <a:rPr lang="en"/>
              <a:t>We went through that, and pulled out the basic checklist for people who are using Google Analytics because it’s easy to set up, and maybe pulling a couple of basic statistics for an annual report.</a:t>
            </a:r>
            <a:endParaRPr/>
          </a:p>
          <a:p>
            <a:pPr marL="0" lvl="0" indent="0" algn="l" rtl="0">
              <a:spcBef>
                <a:spcPts val="0"/>
              </a:spcBef>
              <a:spcAft>
                <a:spcPts val="0"/>
              </a:spcAft>
              <a:buNone/>
            </a:pPr>
            <a:r>
              <a:rPr lang="en"/>
              <a:t>Here are the things you need to do about this change:</a:t>
            </a:r>
            <a:endParaRPr/>
          </a:p>
          <a:p>
            <a:pPr marL="0" lvl="0" indent="0" algn="l" rtl="0">
              <a:spcBef>
                <a:spcPts val="0"/>
              </a:spcBef>
              <a:spcAft>
                <a:spcPts val="0"/>
              </a:spcAft>
              <a:buNone/>
            </a:pPr>
            <a:r>
              <a:rPr lang="en"/>
              <a:t>1)</a:t>
            </a:r>
            <a:endParaRPr/>
          </a:p>
          <a:p>
            <a:pPr marL="0" lvl="0" indent="0" algn="l" rtl="0">
              <a:spcBef>
                <a:spcPts val="0"/>
              </a:spcBef>
              <a:spcAft>
                <a:spcPts val="0"/>
              </a:spcAft>
              <a:buNone/>
            </a:pPr>
            <a:r>
              <a:rPr lang="en"/>
              <a:t>2)</a:t>
            </a:r>
            <a:endParaRPr/>
          </a:p>
          <a:p>
            <a:pPr marL="0" lvl="0" indent="0" algn="l" rtl="0">
              <a:spcBef>
                <a:spcPts val="0"/>
              </a:spcBef>
              <a:spcAft>
                <a:spcPts val="0"/>
              </a:spcAft>
              <a:buNone/>
            </a:pPr>
            <a:r>
              <a:rPr lang="en"/>
              <a:t>3)</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09f7fad8d8_2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09f7fad8d8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Mina</a:t>
            </a:r>
            <a:endParaRPr/>
          </a:p>
          <a:p>
            <a:pPr marL="0" lvl="0" indent="0" algn="l" rtl="0">
              <a:spcBef>
                <a:spcPts val="0"/>
              </a:spcBef>
              <a:spcAft>
                <a:spcPts val="0"/>
              </a:spcAft>
              <a:buNone/>
            </a:pPr>
            <a:r>
              <a:rPr lang="en"/>
              <a:t>If you work with Google Analytics on your campus, you may have gotten emails from Google with subject lines like, “We’ll soon configure Google Analytics 4 for you”.  It sounds oh-so-automatic.  But actually, that is not true.</a:t>
            </a:r>
            <a:endParaRPr/>
          </a:p>
          <a:p>
            <a:pPr marL="0" lvl="0" indent="0" algn="l" rtl="0">
              <a:spcBef>
                <a:spcPts val="0"/>
              </a:spcBef>
              <a:spcAft>
                <a:spcPts val="0"/>
              </a:spcAft>
              <a:buNone/>
            </a:pPr>
            <a:r>
              <a:rPr lang="en"/>
              <a:t>Most of the online coverage about the change is way deep into the settings for people who work full time in web development and are really digging into Google Analytics.</a:t>
            </a:r>
            <a:endParaRPr/>
          </a:p>
          <a:p>
            <a:pPr marL="0" lvl="0" indent="0" algn="l" rtl="0">
              <a:spcBef>
                <a:spcPts val="0"/>
              </a:spcBef>
              <a:spcAft>
                <a:spcPts val="0"/>
              </a:spcAft>
              <a:buNone/>
            </a:pPr>
            <a:r>
              <a:rPr lang="en"/>
              <a:t>We went through that, and pulled out the basic checklist for people who are using Google Analytics because it’s easy to set up, and maybe pulling a couple of basic statistics for an annual report.</a:t>
            </a:r>
            <a:endParaRPr/>
          </a:p>
          <a:p>
            <a:pPr marL="0" lvl="0" indent="0" algn="l" rtl="0">
              <a:spcBef>
                <a:spcPts val="0"/>
              </a:spcBef>
              <a:spcAft>
                <a:spcPts val="0"/>
              </a:spcAft>
              <a:buNone/>
            </a:pPr>
            <a:r>
              <a:rPr lang="en"/>
              <a:t>Here are the things you need to do about this change:</a:t>
            </a:r>
            <a:endParaRPr/>
          </a:p>
          <a:p>
            <a:pPr marL="0" lvl="0" indent="0" algn="l" rtl="0">
              <a:spcBef>
                <a:spcPts val="0"/>
              </a:spcBef>
              <a:spcAft>
                <a:spcPts val="0"/>
              </a:spcAft>
              <a:buNone/>
            </a:pPr>
            <a:r>
              <a:rPr lang="en"/>
              <a:t>1)</a:t>
            </a:r>
            <a:endParaRPr/>
          </a:p>
          <a:p>
            <a:pPr marL="0" lvl="0" indent="0" algn="l" rtl="0">
              <a:spcBef>
                <a:spcPts val="0"/>
              </a:spcBef>
              <a:spcAft>
                <a:spcPts val="0"/>
              </a:spcAft>
              <a:buNone/>
            </a:pPr>
            <a:r>
              <a:rPr lang="en"/>
              <a:t>2)</a:t>
            </a:r>
            <a:endParaRPr/>
          </a:p>
          <a:p>
            <a:pPr marL="0" lvl="0" indent="0" algn="l" rtl="0">
              <a:spcBef>
                <a:spcPts val="0"/>
              </a:spcBef>
              <a:spcAft>
                <a:spcPts val="0"/>
              </a:spcAft>
              <a:buNone/>
            </a:pPr>
            <a:r>
              <a:rPr lang="en"/>
              <a:t>3)</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1354" y="0"/>
            <a:ext cx="9141293" cy="5143501"/>
          </a:xfrm>
          <a:prstGeom prst="rect">
            <a:avLst/>
          </a:prstGeom>
          <a:noFill/>
          <a:ln>
            <a:noFill/>
          </a:ln>
        </p:spPr>
      </p:pic>
      <p:sp>
        <p:nvSpPr>
          <p:cNvPr id="12" name="Google Shape;12;p2"/>
          <p:cNvSpPr txBox="1">
            <a:spLocks noGrp="1"/>
          </p:cNvSpPr>
          <p:nvPr>
            <p:ph type="ctrTitle"/>
          </p:nvPr>
        </p:nvSpPr>
        <p:spPr>
          <a:xfrm>
            <a:off x="311700" y="2910650"/>
            <a:ext cx="8520600" cy="137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5200"/>
              <a:buNone/>
              <a:defRPr sz="52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402617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EFEFEF"/>
              </a:buClr>
              <a:buSzPts val="2800"/>
              <a:buNone/>
              <a:defRPr sz="2800">
                <a:solidFill>
                  <a:srgbClr val="EFEFE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3">
            <a:alphaModFix/>
          </a:blip>
          <a:stretch>
            <a:fillRect/>
          </a:stretch>
        </p:blipFill>
        <p:spPr>
          <a:xfrm>
            <a:off x="7532625" y="-5"/>
            <a:ext cx="1231475" cy="1874200"/>
          </a:xfrm>
          <a:prstGeom prst="rect">
            <a:avLst/>
          </a:prstGeom>
          <a:noFill/>
          <a:ln>
            <a:noFill/>
          </a:ln>
        </p:spPr>
      </p:pic>
      <p:sp>
        <p:nvSpPr>
          <p:cNvPr id="16" name="Google Shape;16;p2"/>
          <p:cNvSpPr/>
          <p:nvPr/>
        </p:nvSpPr>
        <p:spPr>
          <a:xfrm>
            <a:off x="9700" y="3174200"/>
            <a:ext cx="9144000" cy="1261800"/>
          </a:xfrm>
          <a:prstGeom prst="rect">
            <a:avLst/>
          </a:prstGeom>
          <a:solidFill>
            <a:srgbClr val="041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457200" y="1152475"/>
            <a:ext cx="8229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365687" y="4586825"/>
            <a:ext cx="548700" cy="393600"/>
          </a:xfrm>
          <a:prstGeom prst="rect">
            <a:avLst/>
          </a:prstGeom>
        </p:spPr>
        <p:txBody>
          <a:bodyPr spcFirstLastPara="1" wrap="square" lIns="91425" tIns="91425" rIns="91425" bIns="91425" anchor="ctr" anchorCtr="0">
            <a:normAutofit/>
          </a:bodyPr>
          <a:lstStyle>
            <a:lvl1pPr lvl="0">
              <a:buNone/>
              <a:defRPr>
                <a:solidFill>
                  <a:schemeClr val="lt2"/>
                </a:solidFill>
              </a:defRPr>
            </a:lvl1pPr>
            <a:lvl2pPr lvl="1">
              <a:buNone/>
              <a:defRPr>
                <a:solidFill>
                  <a:schemeClr val="lt2"/>
                </a:solidFill>
              </a:defRPr>
            </a:lvl2pPr>
            <a:lvl3pPr lvl="2">
              <a:buNone/>
              <a:defRPr>
                <a:solidFill>
                  <a:schemeClr val="lt2"/>
                </a:solidFill>
              </a:defRPr>
            </a:lvl3pPr>
            <a:lvl4pPr lvl="3">
              <a:buNone/>
              <a:defRPr>
                <a:solidFill>
                  <a:schemeClr val="lt2"/>
                </a:solidFill>
              </a:defRPr>
            </a:lvl4pPr>
            <a:lvl5pPr lvl="4">
              <a:buNone/>
              <a:defRPr>
                <a:solidFill>
                  <a:schemeClr val="lt2"/>
                </a:solidFill>
              </a:defRPr>
            </a:lvl5pPr>
            <a:lvl6pPr lvl="5">
              <a:buNone/>
              <a:defRPr>
                <a:solidFill>
                  <a:schemeClr val="lt2"/>
                </a:solidFill>
              </a:defRPr>
            </a:lvl6pPr>
            <a:lvl7pPr lvl="6">
              <a:buNone/>
              <a:defRPr>
                <a:solidFill>
                  <a:schemeClr val="lt2"/>
                </a:solidFill>
              </a:defRPr>
            </a:lvl7pPr>
            <a:lvl8pPr lvl="7">
              <a:buNone/>
              <a:defRPr>
                <a:solidFill>
                  <a:schemeClr val="lt2"/>
                </a:solidFill>
              </a:defRPr>
            </a:lvl8pPr>
            <a:lvl9pPr lvl="8">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p:nvPr/>
        </p:nvSpPr>
        <p:spPr>
          <a:xfrm flipH="1">
            <a:off x="4181900" y="2957513"/>
            <a:ext cx="4659300" cy="1881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8"/>
          <p:cNvSpPr/>
          <p:nvPr/>
        </p:nvSpPr>
        <p:spPr>
          <a:xfrm>
            <a:off x="300925" y="1912275"/>
            <a:ext cx="8561700" cy="1359000"/>
          </a:xfrm>
          <a:prstGeom prst="rect">
            <a:avLst/>
          </a:prstGeom>
          <a:solidFill>
            <a:srgbClr val="001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8"/>
          <p:cNvSpPr txBox="1">
            <a:spLocks noGrp="1"/>
          </p:cNvSpPr>
          <p:nvPr>
            <p:ph type="title"/>
          </p:nvPr>
        </p:nvSpPr>
        <p:spPr>
          <a:xfrm>
            <a:off x="490250" y="1912275"/>
            <a:ext cx="6367800" cy="1359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2"/>
              </a:buClr>
              <a:buSzPts val="4800"/>
              <a:buNone/>
              <a:defRPr sz="4800">
                <a:solidFill>
                  <a:schemeClr val="lt2"/>
                </a:solidFill>
              </a:defRPr>
            </a:lvl1pPr>
            <a:lvl2pPr lvl="1">
              <a:spcBef>
                <a:spcPts val="0"/>
              </a:spcBef>
              <a:spcAft>
                <a:spcPts val="0"/>
              </a:spcAft>
              <a:buClr>
                <a:schemeClr val="lt2"/>
              </a:buClr>
              <a:buSzPts val="4800"/>
              <a:buNone/>
              <a:defRPr sz="4800">
                <a:solidFill>
                  <a:schemeClr val="lt2"/>
                </a:solidFill>
              </a:defRPr>
            </a:lvl2pPr>
            <a:lvl3pPr lvl="2">
              <a:spcBef>
                <a:spcPts val="0"/>
              </a:spcBef>
              <a:spcAft>
                <a:spcPts val="0"/>
              </a:spcAft>
              <a:buClr>
                <a:schemeClr val="lt2"/>
              </a:buClr>
              <a:buSzPts val="4800"/>
              <a:buNone/>
              <a:defRPr sz="4800">
                <a:solidFill>
                  <a:schemeClr val="lt2"/>
                </a:solidFill>
              </a:defRPr>
            </a:lvl3pPr>
            <a:lvl4pPr lvl="3">
              <a:spcBef>
                <a:spcPts val="0"/>
              </a:spcBef>
              <a:spcAft>
                <a:spcPts val="0"/>
              </a:spcAft>
              <a:buClr>
                <a:schemeClr val="lt2"/>
              </a:buClr>
              <a:buSzPts val="4800"/>
              <a:buNone/>
              <a:defRPr sz="4800">
                <a:solidFill>
                  <a:schemeClr val="lt2"/>
                </a:solidFill>
              </a:defRPr>
            </a:lvl4pPr>
            <a:lvl5pPr lvl="4">
              <a:spcBef>
                <a:spcPts val="0"/>
              </a:spcBef>
              <a:spcAft>
                <a:spcPts val="0"/>
              </a:spcAft>
              <a:buClr>
                <a:schemeClr val="lt2"/>
              </a:buClr>
              <a:buSzPts val="4800"/>
              <a:buNone/>
              <a:defRPr sz="4800">
                <a:solidFill>
                  <a:schemeClr val="lt2"/>
                </a:solidFill>
              </a:defRPr>
            </a:lvl5pPr>
            <a:lvl6pPr lvl="5">
              <a:spcBef>
                <a:spcPts val="0"/>
              </a:spcBef>
              <a:spcAft>
                <a:spcPts val="0"/>
              </a:spcAft>
              <a:buClr>
                <a:schemeClr val="lt2"/>
              </a:buClr>
              <a:buSzPts val="4800"/>
              <a:buNone/>
              <a:defRPr sz="4800">
                <a:solidFill>
                  <a:schemeClr val="lt2"/>
                </a:solidFill>
              </a:defRPr>
            </a:lvl6pPr>
            <a:lvl7pPr lvl="6">
              <a:spcBef>
                <a:spcPts val="0"/>
              </a:spcBef>
              <a:spcAft>
                <a:spcPts val="0"/>
              </a:spcAft>
              <a:buClr>
                <a:schemeClr val="lt2"/>
              </a:buClr>
              <a:buSzPts val="4800"/>
              <a:buNone/>
              <a:defRPr sz="4800">
                <a:solidFill>
                  <a:schemeClr val="lt2"/>
                </a:solidFill>
              </a:defRPr>
            </a:lvl7pPr>
            <a:lvl8pPr lvl="7">
              <a:spcBef>
                <a:spcPts val="0"/>
              </a:spcBef>
              <a:spcAft>
                <a:spcPts val="0"/>
              </a:spcAft>
              <a:buClr>
                <a:schemeClr val="lt2"/>
              </a:buClr>
              <a:buSzPts val="4800"/>
              <a:buNone/>
              <a:defRPr sz="4800">
                <a:solidFill>
                  <a:schemeClr val="lt2"/>
                </a:solidFill>
              </a:defRPr>
            </a:lvl8pPr>
            <a:lvl9pPr lvl="8">
              <a:spcBef>
                <a:spcPts val="0"/>
              </a:spcBef>
              <a:spcAft>
                <a:spcPts val="0"/>
              </a:spcAft>
              <a:buClr>
                <a:schemeClr val="lt2"/>
              </a:buClr>
              <a:buSzPts val="4800"/>
              <a:buNone/>
              <a:defRPr sz="4800">
                <a:solidFill>
                  <a:schemeClr val="l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Google Shape;4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6" name="Google Shape;4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9" name="Google Shape;4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3">
            <a:alphaModFix/>
          </a:blip>
          <a:stretch>
            <a:fillRect/>
          </a:stretch>
        </p:blipFill>
        <p:spPr>
          <a:xfrm>
            <a:off x="0" y="8"/>
            <a:ext cx="9144000" cy="5143493"/>
          </a:xfrm>
          <a:prstGeom prst="rect">
            <a:avLst/>
          </a:prstGeom>
          <a:noFill/>
          <a:ln>
            <a:noFill/>
          </a:ln>
        </p:spPr>
      </p:pic>
      <p:sp>
        <p:nvSpPr>
          <p:cNvPr id="7" name="Google Shape;7;p1"/>
          <p:cNvSpPr txBox="1">
            <a:spLocks noGrp="1"/>
          </p:cNvSpPr>
          <p:nvPr>
            <p:ph type="title"/>
          </p:nvPr>
        </p:nvSpPr>
        <p:spPr>
          <a:xfrm>
            <a:off x="457200" y="445025"/>
            <a:ext cx="8229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1pPr>
            <a:lvl2pPr lvl="1">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lvl="2">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lvl="3">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lvl="4">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lvl="5">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lvl="6">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lvl="7">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lvl="8">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endParaRPr/>
          </a:p>
        </p:txBody>
      </p:sp>
      <p:sp>
        <p:nvSpPr>
          <p:cNvPr id="8" name="Google Shape;8;p1"/>
          <p:cNvSpPr txBox="1">
            <a:spLocks noGrp="1"/>
          </p:cNvSpPr>
          <p:nvPr>
            <p:ph type="body" idx="1"/>
          </p:nvPr>
        </p:nvSpPr>
        <p:spPr>
          <a:xfrm>
            <a:off x="457200" y="1152475"/>
            <a:ext cx="8229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blog.google/products/marketingplatform/analytics/prepare-for-future-with-google-analytics-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jphcoph.georgiasouthern.edu" TargetMode="External"/><Relationship Id="rId3" Type="http://schemas.openxmlformats.org/officeDocument/2006/relationships/hyperlink" Target="http://library.georgiasouthern.edu" TargetMode="External"/><Relationship Id="rId7" Type="http://schemas.openxmlformats.org/officeDocument/2006/relationships/hyperlink" Target="http://chp.georgiasouthern.ed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cec.georgiasouthern.edu" TargetMode="External"/><Relationship Id="rId11" Type="http://schemas.openxmlformats.org/officeDocument/2006/relationships/hyperlink" Target="http://cbss.georgiasouthern.edu" TargetMode="External"/><Relationship Id="rId5" Type="http://schemas.openxmlformats.org/officeDocument/2006/relationships/hyperlink" Target="http://coe.georgiasouthern.edu" TargetMode="External"/><Relationship Id="rId10" Type="http://schemas.openxmlformats.org/officeDocument/2006/relationships/hyperlink" Target="http://cosm.georgiasouthern.edu" TargetMode="External"/><Relationship Id="rId4" Type="http://schemas.openxmlformats.org/officeDocument/2006/relationships/hyperlink" Target="http://parker.georgiasouthern.edu" TargetMode="External"/><Relationship Id="rId9" Type="http://schemas.openxmlformats.org/officeDocument/2006/relationships/hyperlink" Target="http://cah.georgiasouthern.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p:nvPr/>
        </p:nvSpPr>
        <p:spPr>
          <a:xfrm>
            <a:off x="1729200" y="0"/>
            <a:ext cx="5685600" cy="3181800"/>
          </a:xfrm>
          <a:prstGeom prst="rect">
            <a:avLst/>
          </a:prstGeom>
          <a:solidFill>
            <a:srgbClr val="EEEEEE">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a:spLocks noGrp="1"/>
          </p:cNvSpPr>
          <p:nvPr>
            <p:ph type="ctrTitle"/>
          </p:nvPr>
        </p:nvSpPr>
        <p:spPr>
          <a:xfrm>
            <a:off x="311700" y="1286813"/>
            <a:ext cx="8520600" cy="976800"/>
          </a:xfrm>
          <a:prstGeom prst="rect">
            <a:avLst/>
          </a:prstGeom>
          <a:noFill/>
          <a:effectLst>
            <a:outerShdw blurRad="257175" algn="bl" rotWithShape="0">
              <a:schemeClr val="lt2"/>
            </a:outerShdw>
          </a:effectLst>
        </p:spPr>
        <p:txBody>
          <a:bodyPr spcFirstLastPara="1" wrap="square" lIns="91425" tIns="91425" rIns="91425" bIns="91425" anchor="b" anchorCtr="0">
            <a:normAutofit/>
          </a:bodyPr>
          <a:lstStyle/>
          <a:p>
            <a:pPr marL="0" lvl="0" indent="0" algn="ctr" rtl="0">
              <a:spcBef>
                <a:spcPts val="0"/>
              </a:spcBef>
              <a:spcAft>
                <a:spcPts val="0"/>
              </a:spcAft>
              <a:buNone/>
            </a:pPr>
            <a:r>
              <a:rPr lang="en" sz="4800">
                <a:solidFill>
                  <a:srgbClr val="041E42"/>
                </a:solidFill>
              </a:rPr>
              <a:t>Google Analytics</a:t>
            </a:r>
            <a:endParaRPr sz="2800">
              <a:solidFill>
                <a:srgbClr val="041E42"/>
              </a:solidFill>
            </a:endParaRPr>
          </a:p>
        </p:txBody>
      </p:sp>
      <p:sp>
        <p:nvSpPr>
          <p:cNvPr id="62" name="Google Shape;62;p13"/>
          <p:cNvSpPr txBox="1">
            <a:spLocks noGrp="1"/>
          </p:cNvSpPr>
          <p:nvPr>
            <p:ph type="ctrTitle"/>
          </p:nvPr>
        </p:nvSpPr>
        <p:spPr>
          <a:xfrm>
            <a:off x="1625400" y="1275300"/>
            <a:ext cx="5893200" cy="976800"/>
          </a:xfrm>
          <a:prstGeom prst="rect">
            <a:avLst/>
          </a:prstGeom>
          <a:effectLst>
            <a:outerShdw blurRad="14288" dist="19050" dir="2700000" algn="bl" rotWithShape="0">
              <a:schemeClr val="dk2">
                <a:alpha val="80000"/>
              </a:schemeClr>
            </a:outerShdw>
          </a:effectLst>
        </p:spPr>
        <p:txBody>
          <a:bodyPr spcFirstLastPara="1" wrap="square" lIns="91425" tIns="91425" rIns="91425" bIns="91425" anchor="b" anchorCtr="0">
            <a:normAutofit/>
          </a:bodyPr>
          <a:lstStyle/>
          <a:p>
            <a:pPr marL="0" lvl="0" indent="0" algn="ctr" rtl="0">
              <a:spcBef>
                <a:spcPts val="0"/>
              </a:spcBef>
              <a:spcAft>
                <a:spcPts val="0"/>
              </a:spcAft>
              <a:buNone/>
            </a:pPr>
            <a:r>
              <a:rPr lang="en" sz="4800">
                <a:solidFill>
                  <a:srgbClr val="001344"/>
                </a:solidFill>
              </a:rPr>
              <a:t>Google Analytics</a:t>
            </a:r>
            <a:endParaRPr sz="2800">
              <a:solidFill>
                <a:srgbClr val="001344"/>
              </a:solidFill>
            </a:endParaRPr>
          </a:p>
        </p:txBody>
      </p:sp>
      <p:sp>
        <p:nvSpPr>
          <p:cNvPr id="63" name="Google Shape;63;p13"/>
          <p:cNvSpPr txBox="1">
            <a:spLocks noGrp="1"/>
          </p:cNvSpPr>
          <p:nvPr>
            <p:ph type="ctrTitle"/>
          </p:nvPr>
        </p:nvSpPr>
        <p:spPr>
          <a:xfrm>
            <a:off x="2614025" y="770563"/>
            <a:ext cx="1282500" cy="976800"/>
          </a:xfrm>
          <a:prstGeom prst="rect">
            <a:avLst/>
          </a:prstGeom>
          <a:noFill/>
          <a:effectLst>
            <a:outerShdw blurRad="257175" algn="bl" rotWithShape="0">
              <a:srgbClr val="EBEFF1"/>
            </a:outerShdw>
          </a:effectLst>
        </p:spPr>
        <p:txBody>
          <a:bodyPr spcFirstLastPara="1" wrap="square" lIns="91425" tIns="91425" rIns="91425" bIns="91425" anchor="b" anchorCtr="0">
            <a:normAutofit/>
          </a:bodyPr>
          <a:lstStyle/>
          <a:p>
            <a:pPr marL="0" lvl="0" indent="0" algn="l" rtl="0">
              <a:spcBef>
                <a:spcPts val="0"/>
              </a:spcBef>
              <a:spcAft>
                <a:spcPts val="0"/>
              </a:spcAft>
              <a:buNone/>
            </a:pPr>
            <a:r>
              <a:rPr lang="en" sz="3600">
                <a:solidFill>
                  <a:srgbClr val="041E42"/>
                </a:solidFill>
              </a:rPr>
              <a:t>The</a:t>
            </a:r>
            <a:endParaRPr sz="3600">
              <a:solidFill>
                <a:srgbClr val="041E42"/>
              </a:solidFill>
            </a:endParaRPr>
          </a:p>
        </p:txBody>
      </p:sp>
      <p:sp>
        <p:nvSpPr>
          <p:cNvPr id="64" name="Google Shape;64;p13"/>
          <p:cNvSpPr txBox="1">
            <a:spLocks noGrp="1"/>
          </p:cNvSpPr>
          <p:nvPr>
            <p:ph type="ctrTitle"/>
          </p:nvPr>
        </p:nvSpPr>
        <p:spPr>
          <a:xfrm>
            <a:off x="2057400" y="1747363"/>
            <a:ext cx="4882800" cy="976800"/>
          </a:xfrm>
          <a:prstGeom prst="rect">
            <a:avLst/>
          </a:prstGeom>
          <a:noFill/>
          <a:effectLst>
            <a:outerShdw blurRad="257175" algn="bl" rotWithShape="0">
              <a:schemeClr val="dk2"/>
            </a:outerShdw>
          </a:effectLst>
        </p:spPr>
        <p:txBody>
          <a:bodyPr spcFirstLastPara="1" wrap="square" lIns="91425" tIns="91425" rIns="91425" bIns="91425" anchor="b" anchorCtr="0">
            <a:normAutofit/>
          </a:bodyPr>
          <a:lstStyle/>
          <a:p>
            <a:pPr marL="0" lvl="0" indent="0" algn="r" rtl="0">
              <a:spcBef>
                <a:spcPts val="0"/>
              </a:spcBef>
              <a:spcAft>
                <a:spcPts val="0"/>
              </a:spcAft>
              <a:buNone/>
            </a:pPr>
            <a:r>
              <a:rPr lang="en" sz="3600">
                <a:solidFill>
                  <a:srgbClr val="041E42"/>
                </a:solidFill>
              </a:rPr>
              <a:t>Change</a:t>
            </a:r>
            <a:endParaRPr sz="3600">
              <a:solidFill>
                <a:srgbClr val="041E42"/>
              </a:solidFill>
            </a:endParaRPr>
          </a:p>
        </p:txBody>
      </p:sp>
      <p:sp>
        <p:nvSpPr>
          <p:cNvPr id="65" name="Google Shape;65;p13"/>
          <p:cNvSpPr txBox="1">
            <a:spLocks noGrp="1"/>
          </p:cNvSpPr>
          <p:nvPr>
            <p:ph type="subTitle" idx="1"/>
          </p:nvPr>
        </p:nvSpPr>
        <p:spPr>
          <a:xfrm>
            <a:off x="311700" y="3960725"/>
            <a:ext cx="8520600" cy="414300"/>
          </a:xfrm>
          <a:prstGeom prst="rect">
            <a:avLst/>
          </a:prstGeom>
        </p:spPr>
        <p:txBody>
          <a:bodyPr spcFirstLastPara="1" wrap="square" lIns="0" tIns="0" rIns="0" bIns="0" anchor="t" anchorCtr="0">
            <a:normAutofit fontScale="47500" lnSpcReduction="20000"/>
          </a:bodyPr>
          <a:lstStyle/>
          <a:p>
            <a:pPr marL="0" lvl="0" indent="0" algn="ctr" rtl="0">
              <a:lnSpc>
                <a:spcPct val="115000"/>
              </a:lnSpc>
              <a:spcBef>
                <a:spcPts val="0"/>
              </a:spcBef>
              <a:spcAft>
                <a:spcPts val="0"/>
              </a:spcAft>
              <a:buNone/>
            </a:pPr>
            <a:r>
              <a:rPr lang="en"/>
              <a:t>Wilhelmina Randtke &amp; Justin Barnett    /   April 7, 2023</a:t>
            </a:r>
            <a:endParaRPr/>
          </a:p>
          <a:p>
            <a:pPr marL="0" lvl="0" indent="0" algn="ctr" rtl="0">
              <a:lnSpc>
                <a:spcPct val="115000"/>
              </a:lnSpc>
              <a:spcBef>
                <a:spcPts val="0"/>
              </a:spcBef>
              <a:spcAft>
                <a:spcPts val="0"/>
              </a:spcAft>
              <a:buNone/>
            </a:pPr>
            <a:r>
              <a:rPr lang="en" i="1"/>
              <a:t>Looking Back to Look Forward: Reflection in Assessment</a:t>
            </a:r>
            <a:endParaRPr i="1"/>
          </a:p>
        </p:txBody>
      </p:sp>
      <p:sp>
        <p:nvSpPr>
          <p:cNvPr id="66" name="Google Shape;66;p13"/>
          <p:cNvSpPr txBox="1">
            <a:spLocks noGrp="1"/>
          </p:cNvSpPr>
          <p:nvPr>
            <p:ph type="ctrTitle"/>
          </p:nvPr>
        </p:nvSpPr>
        <p:spPr>
          <a:xfrm>
            <a:off x="2614025" y="759050"/>
            <a:ext cx="1062000" cy="976800"/>
          </a:xfrm>
          <a:prstGeom prst="rect">
            <a:avLst/>
          </a:prstGeom>
          <a:effectLst>
            <a:outerShdw blurRad="57150" dist="19050" dir="5400000" algn="bl" rotWithShape="0">
              <a:srgbClr val="000000">
                <a:alpha val="80000"/>
              </a:srgbClr>
            </a:outerShdw>
          </a:effectLst>
        </p:spPr>
        <p:txBody>
          <a:bodyPr spcFirstLastPara="1" wrap="square" lIns="91425" tIns="91425" rIns="91425" bIns="91425" anchor="b" anchorCtr="0">
            <a:normAutofit/>
          </a:bodyPr>
          <a:lstStyle/>
          <a:p>
            <a:pPr marL="0" lvl="0" indent="0" algn="l" rtl="0">
              <a:spcBef>
                <a:spcPts val="0"/>
              </a:spcBef>
              <a:spcAft>
                <a:spcPts val="0"/>
              </a:spcAft>
              <a:buNone/>
            </a:pPr>
            <a:r>
              <a:rPr lang="en" sz="3600">
                <a:solidFill>
                  <a:srgbClr val="A99260"/>
                </a:solidFill>
              </a:rPr>
              <a:t>The</a:t>
            </a:r>
            <a:endParaRPr sz="3600">
              <a:solidFill>
                <a:srgbClr val="A99260"/>
              </a:solidFill>
            </a:endParaRPr>
          </a:p>
        </p:txBody>
      </p:sp>
      <p:sp>
        <p:nvSpPr>
          <p:cNvPr id="67" name="Google Shape;67;p13"/>
          <p:cNvSpPr txBox="1">
            <a:spLocks noGrp="1"/>
          </p:cNvSpPr>
          <p:nvPr>
            <p:ph type="ctrTitle"/>
          </p:nvPr>
        </p:nvSpPr>
        <p:spPr>
          <a:xfrm>
            <a:off x="4061200" y="1735850"/>
            <a:ext cx="2879100" cy="976800"/>
          </a:xfrm>
          <a:prstGeom prst="rect">
            <a:avLst/>
          </a:prstGeom>
          <a:effectLst>
            <a:outerShdw blurRad="57150" dist="19050" dir="5400000" algn="bl" rotWithShape="0">
              <a:srgbClr val="000000">
                <a:alpha val="80000"/>
              </a:srgbClr>
            </a:outerShdw>
          </a:effectLst>
        </p:spPr>
        <p:txBody>
          <a:bodyPr spcFirstLastPara="1" wrap="square" lIns="91425" tIns="91425" rIns="91425" bIns="91425" anchor="b" anchorCtr="0">
            <a:normAutofit/>
          </a:bodyPr>
          <a:lstStyle/>
          <a:p>
            <a:pPr marL="0" lvl="0" indent="0" algn="r" rtl="0">
              <a:spcBef>
                <a:spcPts val="0"/>
              </a:spcBef>
              <a:spcAft>
                <a:spcPts val="0"/>
              </a:spcAft>
              <a:buNone/>
            </a:pPr>
            <a:r>
              <a:rPr lang="en" sz="3600">
                <a:solidFill>
                  <a:srgbClr val="A99260"/>
                </a:solidFill>
              </a:rPr>
              <a:t>Change</a:t>
            </a:r>
            <a:endParaRPr sz="3600">
              <a:solidFill>
                <a:srgbClr val="A99260"/>
              </a:solidFill>
            </a:endParaRPr>
          </a:p>
        </p:txBody>
      </p:sp>
      <p:sp>
        <p:nvSpPr>
          <p:cNvPr id="68" name="Google Shape;68;p13"/>
          <p:cNvSpPr txBox="1"/>
          <p:nvPr/>
        </p:nvSpPr>
        <p:spPr>
          <a:xfrm>
            <a:off x="590400" y="3181800"/>
            <a:ext cx="79632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2200">
                <a:solidFill>
                  <a:schemeClr val="lt1"/>
                </a:solidFill>
                <a:latin typeface="Montserrat Medium"/>
                <a:ea typeface="Montserrat Medium"/>
                <a:cs typeface="Montserrat Medium"/>
                <a:sym typeface="Montserrat Medium"/>
              </a:rPr>
              <a:t>Universal Analytics to Google Analytics 4:</a:t>
            </a:r>
            <a:br>
              <a:rPr lang="en" sz="2200">
                <a:solidFill>
                  <a:schemeClr val="lt1"/>
                </a:solidFill>
                <a:latin typeface="Montserrat Medium"/>
                <a:ea typeface="Montserrat Medium"/>
                <a:cs typeface="Montserrat Medium"/>
                <a:sym typeface="Montserrat Medium"/>
              </a:rPr>
            </a:br>
            <a:r>
              <a:rPr lang="en" sz="2200">
                <a:solidFill>
                  <a:schemeClr val="lt1"/>
                </a:solidFill>
                <a:latin typeface="Montserrat Medium"/>
                <a:ea typeface="Montserrat Medium"/>
                <a:cs typeface="Montserrat Medium"/>
                <a:sym typeface="Montserrat Medium"/>
              </a:rPr>
              <a:t>Overview and checklist for Libraries</a:t>
            </a:r>
            <a:endParaRPr sz="800">
              <a:latin typeface="Nunito"/>
              <a:ea typeface="Nunito"/>
              <a:cs typeface="Nunito"/>
              <a:sym typeface="Nunito"/>
            </a:endParaRPr>
          </a:p>
        </p:txBody>
      </p:sp>
      <p:sp>
        <p:nvSpPr>
          <p:cNvPr id="69" name="Google Shape;69;p13"/>
          <p:cNvSpPr/>
          <p:nvPr/>
        </p:nvSpPr>
        <p:spPr>
          <a:xfrm>
            <a:off x="1729200" y="4438025"/>
            <a:ext cx="5685600" cy="705600"/>
          </a:xfrm>
          <a:prstGeom prst="rect">
            <a:avLst/>
          </a:prstGeom>
          <a:solidFill>
            <a:srgbClr val="EEEEEE">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 I have to do anything?  Yes</a:t>
            </a:r>
            <a:endParaRPr/>
          </a:p>
        </p:txBody>
      </p:sp>
      <p:sp>
        <p:nvSpPr>
          <p:cNvPr id="123" name="Google Shape;123;p22"/>
          <p:cNvSpPr txBox="1">
            <a:spLocks noGrp="1"/>
          </p:cNvSpPr>
          <p:nvPr>
            <p:ph type="body" idx="1"/>
          </p:nvPr>
        </p:nvSpPr>
        <p:spPr>
          <a:xfrm>
            <a:off x="457200" y="1152475"/>
            <a:ext cx="8229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a:t>Update your website</a:t>
            </a:r>
            <a:endParaRPr/>
          </a:p>
          <a:p>
            <a:pPr marL="457200" lvl="0" indent="-342900" algn="l" rtl="0">
              <a:lnSpc>
                <a:spcPct val="150000"/>
              </a:lnSpc>
              <a:spcBef>
                <a:spcPts val="0"/>
              </a:spcBef>
              <a:spcAft>
                <a:spcPts val="0"/>
              </a:spcAft>
              <a:buSzPts val="1800"/>
              <a:buChar char="🗹"/>
            </a:pPr>
            <a:r>
              <a:rPr lang="en"/>
              <a:t>Pull and save any older reports</a:t>
            </a:r>
            <a:endParaRPr/>
          </a:p>
          <a:p>
            <a:pPr marL="457200" lvl="0" indent="-342900" algn="l" rtl="0">
              <a:lnSpc>
                <a:spcPct val="100000"/>
              </a:lnSpc>
              <a:spcBef>
                <a:spcPts val="0"/>
              </a:spcBef>
              <a:spcAft>
                <a:spcPts val="400"/>
              </a:spcAft>
              <a:buSzPts val="1800"/>
              <a:buChar char="◻"/>
            </a:pPr>
            <a:r>
              <a:rPr lang="en"/>
              <a:t>Update your reporting metrics for future reports</a:t>
            </a:r>
            <a:endParaRPr/>
          </a:p>
        </p:txBody>
      </p:sp>
      <p:sp>
        <p:nvSpPr>
          <p:cNvPr id="124" name="Google Shape;124;p22"/>
          <p:cNvSpPr txBox="1"/>
          <p:nvPr/>
        </p:nvSpPr>
        <p:spPr>
          <a:xfrm>
            <a:off x="914400" y="2352975"/>
            <a:ext cx="6555000" cy="2130300"/>
          </a:xfrm>
          <a:prstGeom prst="rect">
            <a:avLst/>
          </a:prstGeom>
          <a:noFill/>
          <a:ln>
            <a:noFill/>
          </a:ln>
        </p:spPr>
        <p:txBody>
          <a:bodyPr spcFirstLastPara="1" wrap="square" lIns="91425" tIns="91425" rIns="91425" bIns="91425" anchor="t" anchorCtr="0">
            <a:spAutoFit/>
          </a:bodyPr>
          <a:lstStyle/>
          <a:p>
            <a:pPr marL="228600" lvl="0" indent="0" algn="l" rtl="0">
              <a:lnSpc>
                <a:spcPct val="115000"/>
              </a:lnSpc>
              <a:spcBef>
                <a:spcPts val="0"/>
              </a:spcBef>
              <a:spcAft>
                <a:spcPts val="1200"/>
              </a:spcAft>
              <a:buNone/>
            </a:pPr>
            <a:r>
              <a:rPr lang="en" sz="1600">
                <a:solidFill>
                  <a:schemeClr val="dk2"/>
                </a:solidFill>
                <a:latin typeface="Nunito"/>
                <a:ea typeface="Nunito"/>
                <a:cs typeface="Nunito"/>
                <a:sym typeface="Nunito"/>
              </a:rPr>
              <a:t>Universal Analytics and Google Analytics 4 collect different data and support different reports.  You might not be able to get a report that shows the exact same data as before.  Up until June 30, 2023, you can set up both Google Analytics 4 and Universal Analytics side-by-side on a website, and try pulling reports and comparing data for the same time period.  If you do heavy reporting, it’s probably a good idea to do so.</a:t>
            </a:r>
            <a:endParaRPr sz="1600">
              <a:solidFill>
                <a:schemeClr val="dk2"/>
              </a:solidFill>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490250" y="1912275"/>
            <a:ext cx="8320500" cy="1359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Detailed Steps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#1:  Update your website</a:t>
            </a:r>
            <a:endParaRPr/>
          </a:p>
        </p:txBody>
      </p:sp>
      <p:pic>
        <p:nvPicPr>
          <p:cNvPr id="135" name="Google Shape;135;p24"/>
          <p:cNvPicPr preferRelativeResize="0"/>
          <p:nvPr/>
        </p:nvPicPr>
        <p:blipFill rotWithShape="1">
          <a:blip r:embed="rId3">
            <a:alphaModFix/>
          </a:blip>
          <a:srcRect t="99" b="109"/>
          <a:stretch/>
        </p:blipFill>
        <p:spPr>
          <a:xfrm>
            <a:off x="713625" y="1017725"/>
            <a:ext cx="6305244" cy="3653254"/>
          </a:xfrm>
          <a:prstGeom prst="rect">
            <a:avLst/>
          </a:prstGeom>
          <a:noFill/>
          <a:ln w="19050" cap="flat" cmpd="sng">
            <a:solidFill>
              <a:schemeClr val="lt1"/>
            </a:solidFill>
            <a:prstDash val="solid"/>
            <a:round/>
            <a:headEnd type="none" w="sm" len="sm"/>
            <a:tailEnd type="none" w="sm" len="sm"/>
          </a:ln>
          <a:effectLst>
            <a:outerShdw dist="57150" dir="2820000" algn="bl" rotWithShape="0">
              <a:srgbClr val="000000">
                <a:alpha val="2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#2:  Pull and save older reports</a:t>
            </a:r>
            <a:endParaRPr/>
          </a:p>
        </p:txBody>
      </p:sp>
      <p:sp>
        <p:nvSpPr>
          <p:cNvPr id="141" name="Google Shape;141;p25"/>
          <p:cNvSpPr/>
          <p:nvPr/>
        </p:nvSpPr>
        <p:spPr>
          <a:xfrm flipH="1">
            <a:off x="5702450" y="3433200"/>
            <a:ext cx="3182100" cy="1415100"/>
          </a:xfrm>
          <a:prstGeom prst="rtTriangle">
            <a:avLst/>
          </a:prstGeom>
          <a:solidFill>
            <a:srgbClr val="001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25"/>
          <p:cNvPicPr preferRelativeResize="0"/>
          <p:nvPr/>
        </p:nvPicPr>
        <p:blipFill>
          <a:blip r:embed="rId3">
            <a:alphaModFix/>
          </a:blip>
          <a:stretch>
            <a:fillRect/>
          </a:stretch>
        </p:blipFill>
        <p:spPr>
          <a:xfrm>
            <a:off x="510775" y="968925"/>
            <a:ext cx="7798425" cy="3509300"/>
          </a:xfrm>
          <a:prstGeom prst="rect">
            <a:avLst/>
          </a:prstGeom>
          <a:noFill/>
          <a:ln>
            <a:noFill/>
          </a:ln>
        </p:spPr>
      </p:pic>
      <p:sp>
        <p:nvSpPr>
          <p:cNvPr id="143" name="Google Shape;143;p25"/>
          <p:cNvSpPr txBox="1"/>
          <p:nvPr/>
        </p:nvSpPr>
        <p:spPr>
          <a:xfrm>
            <a:off x="275475" y="4442600"/>
            <a:ext cx="614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hlinkClick r:id="rId4"/>
              </a:rPr>
              <a:t>https://blog.google/products/marketingplatform/analytics/prepare-for-future-with-google-analytics-4/</a:t>
            </a:r>
            <a:r>
              <a:rPr lang="en" sz="1000"/>
              <a:t> </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6"/>
          <p:cNvPicPr preferRelativeResize="0"/>
          <p:nvPr/>
        </p:nvPicPr>
        <p:blipFill>
          <a:blip r:embed="rId3">
            <a:alphaModFix/>
          </a:blip>
          <a:stretch>
            <a:fillRect/>
          </a:stretch>
        </p:blipFill>
        <p:spPr>
          <a:xfrm>
            <a:off x="457200" y="1017725"/>
            <a:ext cx="4876800" cy="2876526"/>
          </a:xfrm>
          <a:prstGeom prst="rect">
            <a:avLst/>
          </a:prstGeom>
          <a:noFill/>
          <a:ln w="9525" cap="flat" cmpd="sng">
            <a:solidFill>
              <a:srgbClr val="001344"/>
            </a:solidFill>
            <a:prstDash val="solid"/>
            <a:round/>
            <a:headEnd type="none" w="sm" len="sm"/>
            <a:tailEnd type="none" w="sm" len="sm"/>
          </a:ln>
        </p:spPr>
      </p:pic>
      <p:sp>
        <p:nvSpPr>
          <p:cNvPr id="149" name="Google Shape;149;p26"/>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Update how you pull reports</a:t>
            </a:r>
            <a:endParaRPr/>
          </a:p>
        </p:txBody>
      </p:sp>
      <p:sp>
        <p:nvSpPr>
          <p:cNvPr id="150" name="Google Shape;150;p26"/>
          <p:cNvSpPr txBox="1"/>
          <p:nvPr/>
        </p:nvSpPr>
        <p:spPr>
          <a:xfrm>
            <a:off x="457200" y="3894250"/>
            <a:ext cx="300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Old platform: Universal Analytics</a:t>
            </a:r>
            <a:endParaRPr/>
          </a:p>
        </p:txBody>
      </p:sp>
      <p:sp>
        <p:nvSpPr>
          <p:cNvPr id="151" name="Google Shape;151;p26"/>
          <p:cNvSpPr txBox="1"/>
          <p:nvPr/>
        </p:nvSpPr>
        <p:spPr>
          <a:xfrm>
            <a:off x="5679600" y="1391775"/>
            <a:ext cx="30072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t>New platform: Google Analytics 4</a:t>
            </a:r>
            <a:endParaRPr/>
          </a:p>
        </p:txBody>
      </p:sp>
      <p:sp>
        <p:nvSpPr>
          <p:cNvPr id="152" name="Google Shape;152;p26"/>
          <p:cNvSpPr/>
          <p:nvPr/>
        </p:nvSpPr>
        <p:spPr>
          <a:xfrm flipH="1">
            <a:off x="5702450" y="3433200"/>
            <a:ext cx="3182100" cy="1415100"/>
          </a:xfrm>
          <a:prstGeom prst="rtTriangle">
            <a:avLst/>
          </a:prstGeom>
          <a:solidFill>
            <a:srgbClr val="001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26"/>
          <p:cNvPicPr preferRelativeResize="0"/>
          <p:nvPr/>
        </p:nvPicPr>
        <p:blipFill>
          <a:blip r:embed="rId4">
            <a:alphaModFix/>
          </a:blip>
          <a:stretch>
            <a:fillRect/>
          </a:stretch>
        </p:blipFill>
        <p:spPr>
          <a:xfrm>
            <a:off x="3932325" y="1791975"/>
            <a:ext cx="4754476" cy="2837951"/>
          </a:xfrm>
          <a:prstGeom prst="rect">
            <a:avLst/>
          </a:prstGeom>
          <a:noFill/>
          <a:ln w="9525" cap="flat" cmpd="sng">
            <a:solidFill>
              <a:srgbClr val="001344"/>
            </a:solidFill>
            <a:prstDash val="solid"/>
            <a:round/>
            <a:headEnd type="none" w="sm" len="sm"/>
            <a:tailEnd type="none" w="sm" len="sm"/>
          </a:ln>
          <a:effectLst>
            <a:outerShdw dist="85725" dir="13500000" algn="bl" rotWithShape="0">
              <a:schemeClr val="lt1">
                <a:alpha val="50000"/>
              </a:scheme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p:nvPr/>
        </p:nvSpPr>
        <p:spPr>
          <a:xfrm>
            <a:off x="1729200" y="0"/>
            <a:ext cx="5685600" cy="3181800"/>
          </a:xfrm>
          <a:prstGeom prst="rect">
            <a:avLst/>
          </a:prstGeom>
          <a:solidFill>
            <a:srgbClr val="EEEEEE">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txBox="1">
            <a:spLocks noGrp="1"/>
          </p:cNvSpPr>
          <p:nvPr>
            <p:ph type="ctrTitle"/>
          </p:nvPr>
        </p:nvSpPr>
        <p:spPr>
          <a:xfrm>
            <a:off x="311700" y="1286813"/>
            <a:ext cx="8520600" cy="976800"/>
          </a:xfrm>
          <a:prstGeom prst="rect">
            <a:avLst/>
          </a:prstGeom>
          <a:noFill/>
          <a:effectLst>
            <a:outerShdw blurRad="257175" algn="bl" rotWithShape="0">
              <a:schemeClr val="lt2"/>
            </a:outerShdw>
          </a:effectLst>
        </p:spPr>
        <p:txBody>
          <a:bodyPr spcFirstLastPara="1" wrap="square" lIns="91425" tIns="91425" rIns="91425" bIns="91425" anchor="b" anchorCtr="0">
            <a:normAutofit/>
          </a:bodyPr>
          <a:lstStyle/>
          <a:p>
            <a:pPr marL="0" lvl="0" indent="0" algn="ctr" rtl="0">
              <a:spcBef>
                <a:spcPts val="0"/>
              </a:spcBef>
              <a:spcAft>
                <a:spcPts val="0"/>
              </a:spcAft>
              <a:buNone/>
            </a:pPr>
            <a:r>
              <a:rPr lang="en" sz="4800">
                <a:solidFill>
                  <a:srgbClr val="041E42"/>
                </a:solidFill>
              </a:rPr>
              <a:t>Google Analytics</a:t>
            </a:r>
            <a:endParaRPr sz="2800">
              <a:solidFill>
                <a:srgbClr val="041E42"/>
              </a:solidFill>
            </a:endParaRPr>
          </a:p>
        </p:txBody>
      </p:sp>
      <p:sp>
        <p:nvSpPr>
          <p:cNvPr id="160" name="Google Shape;160;p27"/>
          <p:cNvSpPr txBox="1">
            <a:spLocks noGrp="1"/>
          </p:cNvSpPr>
          <p:nvPr>
            <p:ph type="ctrTitle"/>
          </p:nvPr>
        </p:nvSpPr>
        <p:spPr>
          <a:xfrm>
            <a:off x="1625400" y="1275300"/>
            <a:ext cx="5893200" cy="976800"/>
          </a:xfrm>
          <a:prstGeom prst="rect">
            <a:avLst/>
          </a:prstGeom>
          <a:effectLst>
            <a:outerShdw blurRad="14288" dist="19050" dir="2700000" algn="bl" rotWithShape="0">
              <a:schemeClr val="dk2">
                <a:alpha val="80000"/>
              </a:schemeClr>
            </a:outerShdw>
          </a:effectLst>
        </p:spPr>
        <p:txBody>
          <a:bodyPr spcFirstLastPara="1" wrap="square" lIns="91425" tIns="91425" rIns="91425" bIns="91425" anchor="b" anchorCtr="0">
            <a:normAutofit/>
          </a:bodyPr>
          <a:lstStyle/>
          <a:p>
            <a:pPr marL="0" lvl="0" indent="0" algn="ctr" rtl="0">
              <a:spcBef>
                <a:spcPts val="0"/>
              </a:spcBef>
              <a:spcAft>
                <a:spcPts val="0"/>
              </a:spcAft>
              <a:buNone/>
            </a:pPr>
            <a:r>
              <a:rPr lang="en" sz="4800">
                <a:solidFill>
                  <a:srgbClr val="001344"/>
                </a:solidFill>
              </a:rPr>
              <a:t>Google Analytics</a:t>
            </a:r>
            <a:endParaRPr sz="2800">
              <a:solidFill>
                <a:srgbClr val="001344"/>
              </a:solidFill>
            </a:endParaRPr>
          </a:p>
        </p:txBody>
      </p:sp>
      <p:sp>
        <p:nvSpPr>
          <p:cNvPr id="161" name="Google Shape;161;p27"/>
          <p:cNvSpPr txBox="1">
            <a:spLocks noGrp="1"/>
          </p:cNvSpPr>
          <p:nvPr>
            <p:ph type="ctrTitle"/>
          </p:nvPr>
        </p:nvSpPr>
        <p:spPr>
          <a:xfrm>
            <a:off x="2614025" y="770563"/>
            <a:ext cx="1282500" cy="976800"/>
          </a:xfrm>
          <a:prstGeom prst="rect">
            <a:avLst/>
          </a:prstGeom>
          <a:noFill/>
          <a:effectLst>
            <a:outerShdw blurRad="257175" algn="bl" rotWithShape="0">
              <a:srgbClr val="EBEFF1"/>
            </a:outerShdw>
          </a:effectLst>
        </p:spPr>
        <p:txBody>
          <a:bodyPr spcFirstLastPara="1" wrap="square" lIns="91425" tIns="91425" rIns="91425" bIns="91425" anchor="b" anchorCtr="0">
            <a:normAutofit/>
          </a:bodyPr>
          <a:lstStyle/>
          <a:p>
            <a:pPr marL="0" lvl="0" indent="0" algn="l" rtl="0">
              <a:spcBef>
                <a:spcPts val="0"/>
              </a:spcBef>
              <a:spcAft>
                <a:spcPts val="0"/>
              </a:spcAft>
              <a:buNone/>
            </a:pPr>
            <a:r>
              <a:rPr lang="en" sz="3600">
                <a:solidFill>
                  <a:srgbClr val="041E42"/>
                </a:solidFill>
              </a:rPr>
              <a:t>The</a:t>
            </a:r>
            <a:endParaRPr sz="3600">
              <a:solidFill>
                <a:srgbClr val="041E42"/>
              </a:solidFill>
            </a:endParaRPr>
          </a:p>
        </p:txBody>
      </p:sp>
      <p:sp>
        <p:nvSpPr>
          <p:cNvPr id="162" name="Google Shape;162;p27"/>
          <p:cNvSpPr txBox="1">
            <a:spLocks noGrp="1"/>
          </p:cNvSpPr>
          <p:nvPr>
            <p:ph type="ctrTitle"/>
          </p:nvPr>
        </p:nvSpPr>
        <p:spPr>
          <a:xfrm>
            <a:off x="2057400" y="1747363"/>
            <a:ext cx="4882800" cy="976800"/>
          </a:xfrm>
          <a:prstGeom prst="rect">
            <a:avLst/>
          </a:prstGeom>
          <a:noFill/>
          <a:effectLst>
            <a:outerShdw blurRad="257175" algn="bl" rotWithShape="0">
              <a:schemeClr val="dk2"/>
            </a:outerShdw>
          </a:effectLst>
        </p:spPr>
        <p:txBody>
          <a:bodyPr spcFirstLastPara="1" wrap="square" lIns="91425" tIns="91425" rIns="91425" bIns="91425" anchor="b" anchorCtr="0">
            <a:normAutofit/>
          </a:bodyPr>
          <a:lstStyle/>
          <a:p>
            <a:pPr marL="0" lvl="0" indent="0" algn="r" rtl="0">
              <a:spcBef>
                <a:spcPts val="0"/>
              </a:spcBef>
              <a:spcAft>
                <a:spcPts val="0"/>
              </a:spcAft>
              <a:buNone/>
            </a:pPr>
            <a:r>
              <a:rPr lang="en" sz="3600">
                <a:solidFill>
                  <a:srgbClr val="041E42"/>
                </a:solidFill>
              </a:rPr>
              <a:t>Change</a:t>
            </a:r>
            <a:endParaRPr sz="3600">
              <a:solidFill>
                <a:srgbClr val="041E42"/>
              </a:solidFill>
            </a:endParaRPr>
          </a:p>
        </p:txBody>
      </p:sp>
      <p:sp>
        <p:nvSpPr>
          <p:cNvPr id="163" name="Google Shape;163;p27"/>
          <p:cNvSpPr txBox="1">
            <a:spLocks noGrp="1"/>
          </p:cNvSpPr>
          <p:nvPr>
            <p:ph type="subTitle" idx="1"/>
          </p:nvPr>
        </p:nvSpPr>
        <p:spPr>
          <a:xfrm>
            <a:off x="311700" y="3960725"/>
            <a:ext cx="8520600" cy="414300"/>
          </a:xfrm>
          <a:prstGeom prst="rect">
            <a:avLst/>
          </a:prstGeom>
        </p:spPr>
        <p:txBody>
          <a:bodyPr spcFirstLastPara="1" wrap="square" lIns="0" tIns="0" rIns="0" bIns="0" anchor="t" anchorCtr="0">
            <a:normAutofit fontScale="47500" lnSpcReduction="20000"/>
          </a:bodyPr>
          <a:lstStyle/>
          <a:p>
            <a:pPr marL="0" lvl="0" indent="0" algn="ctr" rtl="0">
              <a:lnSpc>
                <a:spcPct val="115000"/>
              </a:lnSpc>
              <a:spcBef>
                <a:spcPts val="0"/>
              </a:spcBef>
              <a:spcAft>
                <a:spcPts val="0"/>
              </a:spcAft>
              <a:buNone/>
            </a:pPr>
            <a:r>
              <a:rPr lang="en"/>
              <a:t>Wilhelmina Randtke &amp; Justin Barnett    /   April 7, 2023</a:t>
            </a:r>
            <a:endParaRPr/>
          </a:p>
          <a:p>
            <a:pPr marL="0" lvl="0" indent="0" algn="ctr" rtl="0">
              <a:lnSpc>
                <a:spcPct val="115000"/>
              </a:lnSpc>
              <a:spcBef>
                <a:spcPts val="0"/>
              </a:spcBef>
              <a:spcAft>
                <a:spcPts val="0"/>
              </a:spcAft>
              <a:buNone/>
            </a:pPr>
            <a:r>
              <a:rPr lang="en" i="1"/>
              <a:t>Looking Back to Look Forward: Reflection in Assessment</a:t>
            </a:r>
            <a:endParaRPr i="1"/>
          </a:p>
        </p:txBody>
      </p:sp>
      <p:sp>
        <p:nvSpPr>
          <p:cNvPr id="164" name="Google Shape;164;p27"/>
          <p:cNvSpPr txBox="1">
            <a:spLocks noGrp="1"/>
          </p:cNvSpPr>
          <p:nvPr>
            <p:ph type="ctrTitle"/>
          </p:nvPr>
        </p:nvSpPr>
        <p:spPr>
          <a:xfrm>
            <a:off x="2614025" y="759050"/>
            <a:ext cx="1062000" cy="976800"/>
          </a:xfrm>
          <a:prstGeom prst="rect">
            <a:avLst/>
          </a:prstGeom>
          <a:effectLst>
            <a:outerShdw blurRad="57150" dist="19050" dir="5400000" algn="bl" rotWithShape="0">
              <a:srgbClr val="000000">
                <a:alpha val="80000"/>
              </a:srgbClr>
            </a:outerShdw>
          </a:effectLst>
        </p:spPr>
        <p:txBody>
          <a:bodyPr spcFirstLastPara="1" wrap="square" lIns="91425" tIns="91425" rIns="91425" bIns="91425" anchor="b" anchorCtr="0">
            <a:normAutofit/>
          </a:bodyPr>
          <a:lstStyle/>
          <a:p>
            <a:pPr marL="0" lvl="0" indent="0" algn="l" rtl="0">
              <a:spcBef>
                <a:spcPts val="0"/>
              </a:spcBef>
              <a:spcAft>
                <a:spcPts val="0"/>
              </a:spcAft>
              <a:buNone/>
            </a:pPr>
            <a:r>
              <a:rPr lang="en" sz="3600">
                <a:solidFill>
                  <a:srgbClr val="A99260"/>
                </a:solidFill>
              </a:rPr>
              <a:t>The</a:t>
            </a:r>
            <a:endParaRPr sz="3600">
              <a:solidFill>
                <a:srgbClr val="A99260"/>
              </a:solidFill>
            </a:endParaRPr>
          </a:p>
        </p:txBody>
      </p:sp>
      <p:sp>
        <p:nvSpPr>
          <p:cNvPr id="165" name="Google Shape;165;p27"/>
          <p:cNvSpPr txBox="1">
            <a:spLocks noGrp="1"/>
          </p:cNvSpPr>
          <p:nvPr>
            <p:ph type="ctrTitle"/>
          </p:nvPr>
        </p:nvSpPr>
        <p:spPr>
          <a:xfrm>
            <a:off x="4061200" y="1735850"/>
            <a:ext cx="2879100" cy="976800"/>
          </a:xfrm>
          <a:prstGeom prst="rect">
            <a:avLst/>
          </a:prstGeom>
          <a:effectLst>
            <a:outerShdw blurRad="57150" dist="19050" dir="5400000" algn="bl" rotWithShape="0">
              <a:srgbClr val="000000">
                <a:alpha val="80000"/>
              </a:srgbClr>
            </a:outerShdw>
          </a:effectLst>
        </p:spPr>
        <p:txBody>
          <a:bodyPr spcFirstLastPara="1" wrap="square" lIns="91425" tIns="91425" rIns="91425" bIns="91425" anchor="b" anchorCtr="0">
            <a:normAutofit/>
          </a:bodyPr>
          <a:lstStyle/>
          <a:p>
            <a:pPr marL="0" lvl="0" indent="0" algn="r" rtl="0">
              <a:spcBef>
                <a:spcPts val="0"/>
              </a:spcBef>
              <a:spcAft>
                <a:spcPts val="0"/>
              </a:spcAft>
              <a:buNone/>
            </a:pPr>
            <a:r>
              <a:rPr lang="en" sz="3600">
                <a:solidFill>
                  <a:srgbClr val="A99260"/>
                </a:solidFill>
              </a:rPr>
              <a:t>Change</a:t>
            </a:r>
            <a:endParaRPr sz="3600">
              <a:solidFill>
                <a:srgbClr val="A99260"/>
              </a:solidFill>
            </a:endParaRPr>
          </a:p>
        </p:txBody>
      </p:sp>
      <p:sp>
        <p:nvSpPr>
          <p:cNvPr id="166" name="Google Shape;166;p27"/>
          <p:cNvSpPr txBox="1"/>
          <p:nvPr/>
        </p:nvSpPr>
        <p:spPr>
          <a:xfrm>
            <a:off x="590400" y="3181800"/>
            <a:ext cx="79632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Montserrat Medium"/>
                <a:ea typeface="Montserrat Medium"/>
                <a:cs typeface="Montserrat Medium"/>
                <a:sym typeface="Montserrat Medium"/>
              </a:rPr>
              <a:t>Universal Analytics to Google Analytics 4:</a:t>
            </a:r>
            <a:br>
              <a:rPr lang="en" sz="2200">
                <a:solidFill>
                  <a:schemeClr val="lt1"/>
                </a:solidFill>
                <a:latin typeface="Montserrat Medium"/>
                <a:ea typeface="Montserrat Medium"/>
                <a:cs typeface="Montserrat Medium"/>
                <a:sym typeface="Montserrat Medium"/>
              </a:rPr>
            </a:br>
            <a:r>
              <a:rPr lang="en" sz="2200">
                <a:solidFill>
                  <a:schemeClr val="lt1"/>
                </a:solidFill>
                <a:latin typeface="Montserrat Medium"/>
                <a:ea typeface="Montserrat Medium"/>
                <a:cs typeface="Montserrat Medium"/>
                <a:sym typeface="Montserrat Medium"/>
              </a:rPr>
              <a:t>Overview and checklist for Libraries</a:t>
            </a:r>
            <a:endParaRPr sz="800">
              <a:latin typeface="Nunito"/>
              <a:ea typeface="Nunito"/>
              <a:cs typeface="Nunito"/>
              <a:sym typeface="Nunito"/>
            </a:endParaRPr>
          </a:p>
        </p:txBody>
      </p:sp>
      <p:sp>
        <p:nvSpPr>
          <p:cNvPr id="167" name="Google Shape;167;p27"/>
          <p:cNvSpPr/>
          <p:nvPr/>
        </p:nvSpPr>
        <p:spPr>
          <a:xfrm>
            <a:off x="1729200" y="4438025"/>
            <a:ext cx="5685600" cy="705600"/>
          </a:xfrm>
          <a:prstGeom prst="rect">
            <a:avLst/>
          </a:prstGeom>
          <a:solidFill>
            <a:srgbClr val="EEEEEE">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90250" y="1912275"/>
            <a:ext cx="8320500" cy="13590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Why Care About Analytics?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p:nvPr/>
        </p:nvSpPr>
        <p:spPr>
          <a:xfrm flipH="1">
            <a:off x="5702450" y="3433200"/>
            <a:ext cx="3182100" cy="1415100"/>
          </a:xfrm>
          <a:prstGeom prst="rtTriangle">
            <a:avLst/>
          </a:prstGeom>
          <a:solidFill>
            <a:srgbClr val="001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900"/>
              <a:t>Statistics: Showing the Value</a:t>
            </a:r>
            <a:endParaRPr/>
          </a:p>
        </p:txBody>
      </p:sp>
      <p:graphicFrame>
        <p:nvGraphicFramePr>
          <p:cNvPr id="81" name="Google Shape;81;p15"/>
          <p:cNvGraphicFramePr/>
          <p:nvPr/>
        </p:nvGraphicFramePr>
        <p:xfrm>
          <a:off x="908475" y="1152475"/>
          <a:ext cx="3000000" cy="3000000"/>
        </p:xfrm>
        <a:graphic>
          <a:graphicData uri="http://schemas.openxmlformats.org/drawingml/2006/table">
            <a:tbl>
              <a:tblPr>
                <a:noFill/>
                <a:tableStyleId>{084CCB6F-B326-45CB-9A40-4B7A3AA2CA44}</a:tableStyleId>
              </a:tblPr>
              <a:tblGrid>
                <a:gridCol w="2029650">
                  <a:extLst>
                    <a:ext uri="{9D8B030D-6E8A-4147-A177-3AD203B41FA5}">
                      <a16:colId xmlns:a16="http://schemas.microsoft.com/office/drawing/2014/main" val="20000"/>
                    </a:ext>
                  </a:extLst>
                </a:gridCol>
                <a:gridCol w="1057100">
                  <a:extLst>
                    <a:ext uri="{9D8B030D-6E8A-4147-A177-3AD203B41FA5}">
                      <a16:colId xmlns:a16="http://schemas.microsoft.com/office/drawing/2014/main" val="20001"/>
                    </a:ext>
                  </a:extLst>
                </a:gridCol>
                <a:gridCol w="1057100">
                  <a:extLst>
                    <a:ext uri="{9D8B030D-6E8A-4147-A177-3AD203B41FA5}">
                      <a16:colId xmlns:a16="http://schemas.microsoft.com/office/drawing/2014/main" val="20002"/>
                    </a:ext>
                  </a:extLst>
                </a:gridCol>
                <a:gridCol w="1057100">
                  <a:extLst>
                    <a:ext uri="{9D8B030D-6E8A-4147-A177-3AD203B41FA5}">
                      <a16:colId xmlns:a16="http://schemas.microsoft.com/office/drawing/2014/main" val="20003"/>
                    </a:ext>
                  </a:extLst>
                </a:gridCol>
                <a:gridCol w="1057100">
                  <a:extLst>
                    <a:ext uri="{9D8B030D-6E8A-4147-A177-3AD203B41FA5}">
                      <a16:colId xmlns:a16="http://schemas.microsoft.com/office/drawing/2014/main" val="20004"/>
                    </a:ext>
                  </a:extLst>
                </a:gridCol>
                <a:gridCol w="1057100">
                  <a:extLst>
                    <a:ext uri="{9D8B030D-6E8A-4147-A177-3AD203B41FA5}">
                      <a16:colId xmlns:a16="http://schemas.microsoft.com/office/drawing/2014/main" val="20005"/>
                    </a:ext>
                  </a:extLst>
                </a:gridCol>
              </a:tblGrid>
              <a:tr h="526650">
                <a:tc>
                  <a:txBody>
                    <a:bodyPr/>
                    <a:lstStyle/>
                    <a:p>
                      <a:pPr marL="91440" marR="0" lvl="0" indent="0" algn="l" rtl="0">
                        <a:lnSpc>
                          <a:spcPct val="115000"/>
                        </a:lnSpc>
                        <a:spcBef>
                          <a:spcPts val="0"/>
                        </a:spcBef>
                        <a:spcAft>
                          <a:spcPts val="0"/>
                        </a:spcAft>
                        <a:buNone/>
                      </a:pPr>
                      <a:r>
                        <a:rPr lang="en" sz="1000" b="1">
                          <a:solidFill>
                            <a:srgbClr val="F3F3F3"/>
                          </a:solidFill>
                          <a:latin typeface="Nunito"/>
                          <a:ea typeface="Nunito"/>
                          <a:cs typeface="Nunito"/>
                          <a:sym typeface="Nunito"/>
                        </a:rPr>
                        <a:t>Subdomain</a:t>
                      </a:r>
                      <a:endParaRPr sz="1000" b="1">
                        <a:solidFill>
                          <a:srgbClr val="F3F3F3"/>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41E42"/>
                    </a:solidFill>
                  </a:tcPr>
                </a:tc>
                <a:tc>
                  <a:txBody>
                    <a:bodyPr/>
                    <a:lstStyle/>
                    <a:p>
                      <a:pPr marL="91440" marR="0" lvl="0" indent="0" algn="l" rtl="0">
                        <a:lnSpc>
                          <a:spcPct val="115000"/>
                        </a:lnSpc>
                        <a:spcBef>
                          <a:spcPts val="0"/>
                        </a:spcBef>
                        <a:spcAft>
                          <a:spcPts val="0"/>
                        </a:spcAft>
                        <a:buNone/>
                      </a:pPr>
                      <a:r>
                        <a:rPr lang="en" sz="1000" b="1">
                          <a:solidFill>
                            <a:srgbClr val="F3F3F3"/>
                          </a:solidFill>
                          <a:latin typeface="Nunito"/>
                          <a:ea typeface="Nunito"/>
                          <a:cs typeface="Nunito"/>
                          <a:sym typeface="Nunito"/>
                        </a:rPr>
                        <a:t>Pageviews (home)</a:t>
                      </a:r>
                      <a:endParaRPr sz="1000" b="1">
                        <a:solidFill>
                          <a:srgbClr val="F3F3F3"/>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41E42"/>
                    </a:solidFill>
                  </a:tcPr>
                </a:tc>
                <a:tc>
                  <a:txBody>
                    <a:bodyPr/>
                    <a:lstStyle/>
                    <a:p>
                      <a:pPr marL="91440" marR="0" lvl="0" indent="0" algn="l" rtl="0">
                        <a:lnSpc>
                          <a:spcPct val="115000"/>
                        </a:lnSpc>
                        <a:spcBef>
                          <a:spcPts val="0"/>
                        </a:spcBef>
                        <a:spcAft>
                          <a:spcPts val="0"/>
                        </a:spcAft>
                        <a:buNone/>
                      </a:pPr>
                      <a:r>
                        <a:rPr lang="en" sz="1000" b="1">
                          <a:solidFill>
                            <a:srgbClr val="F3F3F3"/>
                          </a:solidFill>
                          <a:latin typeface="Nunito"/>
                          <a:ea typeface="Nunito"/>
                          <a:cs typeface="Nunito"/>
                          <a:sym typeface="Nunito"/>
                        </a:rPr>
                        <a:t>Pageviews (total)</a:t>
                      </a:r>
                      <a:endParaRPr sz="1000" b="1">
                        <a:solidFill>
                          <a:srgbClr val="F3F3F3"/>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41E42"/>
                    </a:solidFill>
                  </a:tcPr>
                </a:tc>
                <a:tc>
                  <a:txBody>
                    <a:bodyPr/>
                    <a:lstStyle/>
                    <a:p>
                      <a:pPr marL="91440" marR="0" lvl="0" indent="0" algn="l" rtl="0">
                        <a:lnSpc>
                          <a:spcPct val="115000"/>
                        </a:lnSpc>
                        <a:spcBef>
                          <a:spcPts val="0"/>
                        </a:spcBef>
                        <a:spcAft>
                          <a:spcPts val="0"/>
                        </a:spcAft>
                        <a:buNone/>
                      </a:pPr>
                      <a:r>
                        <a:rPr lang="en" sz="1000" b="1">
                          <a:solidFill>
                            <a:srgbClr val="F3F3F3"/>
                          </a:solidFill>
                          <a:latin typeface="Nunito"/>
                          <a:ea typeface="Nunito"/>
                          <a:cs typeface="Nunito"/>
                          <a:sym typeface="Nunito"/>
                        </a:rPr>
                        <a:t>Avg. Monthly Views</a:t>
                      </a:r>
                      <a:endParaRPr sz="1000" b="1">
                        <a:solidFill>
                          <a:srgbClr val="F3F3F3"/>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41E42"/>
                    </a:solidFill>
                  </a:tcPr>
                </a:tc>
                <a:tc>
                  <a:txBody>
                    <a:bodyPr/>
                    <a:lstStyle/>
                    <a:p>
                      <a:pPr marL="91440" marR="0" lvl="0" indent="0" algn="l" rtl="0">
                        <a:lnSpc>
                          <a:spcPct val="115000"/>
                        </a:lnSpc>
                        <a:spcBef>
                          <a:spcPts val="0"/>
                        </a:spcBef>
                        <a:spcAft>
                          <a:spcPts val="0"/>
                        </a:spcAft>
                        <a:buNone/>
                      </a:pPr>
                      <a:r>
                        <a:rPr lang="en" sz="1000" b="1">
                          <a:solidFill>
                            <a:srgbClr val="F3F3F3"/>
                          </a:solidFill>
                          <a:latin typeface="Nunito"/>
                          <a:ea typeface="Nunito"/>
                          <a:cs typeface="Nunito"/>
                          <a:sym typeface="Nunito"/>
                        </a:rPr>
                        <a:t>Avg. Views/Page</a:t>
                      </a:r>
                      <a:endParaRPr sz="1000" b="1">
                        <a:solidFill>
                          <a:srgbClr val="F3F3F3"/>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41E42"/>
                    </a:solidFill>
                  </a:tcPr>
                </a:tc>
                <a:tc>
                  <a:txBody>
                    <a:bodyPr/>
                    <a:lstStyle/>
                    <a:p>
                      <a:pPr marL="91440" marR="0" lvl="0" indent="0" algn="l" rtl="0">
                        <a:lnSpc>
                          <a:spcPct val="115000"/>
                        </a:lnSpc>
                        <a:spcBef>
                          <a:spcPts val="0"/>
                        </a:spcBef>
                        <a:spcAft>
                          <a:spcPts val="0"/>
                        </a:spcAft>
                        <a:buNone/>
                      </a:pPr>
                      <a:r>
                        <a:rPr lang="en" sz="1000" b="1">
                          <a:solidFill>
                            <a:srgbClr val="F3F3F3"/>
                          </a:solidFill>
                          <a:latin typeface="Nunito"/>
                          <a:ea typeface="Nunito"/>
                          <a:cs typeface="Nunito"/>
                          <a:sym typeface="Nunito"/>
                        </a:rPr>
                        <a:t>Approx # Pages</a:t>
                      </a:r>
                      <a:endParaRPr sz="1000" b="1">
                        <a:solidFill>
                          <a:srgbClr val="F3F3F3"/>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41E42"/>
                    </a:solidFill>
                  </a:tcPr>
                </a:tc>
                <a:extLst>
                  <a:ext uri="{0D108BD9-81ED-4DB2-BD59-A6C34878D82A}">
                    <a16:rowId xmlns:a16="http://schemas.microsoft.com/office/drawing/2014/main" val="10000"/>
                  </a:ext>
                </a:extLst>
              </a:tr>
              <a:tr h="321075">
                <a:tc>
                  <a:txBody>
                    <a:bodyPr/>
                    <a:lstStyle/>
                    <a:p>
                      <a:pPr marL="91440" lvl="0" indent="0" algn="l" rtl="0">
                        <a:lnSpc>
                          <a:spcPct val="115000"/>
                        </a:lnSpc>
                        <a:spcBef>
                          <a:spcPts val="0"/>
                        </a:spcBef>
                        <a:spcAft>
                          <a:spcPts val="300"/>
                        </a:spcAft>
                        <a:buNone/>
                      </a:pPr>
                      <a:r>
                        <a:rPr lang="en" sz="1000">
                          <a:solidFill>
                            <a:schemeClr val="hlink"/>
                          </a:solidFill>
                          <a:uFill>
                            <a:noFill/>
                          </a:uFill>
                          <a:latin typeface="Nunito"/>
                          <a:ea typeface="Nunito"/>
                          <a:cs typeface="Nunito"/>
                          <a:sym typeface="Nunito"/>
                          <a:hlinkClick r:id="rId3"/>
                        </a:rPr>
                        <a:t>library.georgiasouthern.edu</a:t>
                      </a:r>
                      <a:endParaRPr sz="1000">
                        <a:solidFill>
                          <a:schemeClr val="hlink"/>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215,892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301,741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25,145</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4,250</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71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21075">
                <a:tc>
                  <a:txBody>
                    <a:bodyPr/>
                    <a:lstStyle/>
                    <a:p>
                      <a:pPr marL="91440" lvl="0" indent="0" algn="l" rtl="0">
                        <a:lnSpc>
                          <a:spcPct val="115000"/>
                        </a:lnSpc>
                        <a:spcBef>
                          <a:spcPts val="0"/>
                        </a:spcBef>
                        <a:spcAft>
                          <a:spcPts val="300"/>
                        </a:spcAft>
                        <a:buNone/>
                      </a:pPr>
                      <a:r>
                        <a:rPr lang="en" sz="1000">
                          <a:solidFill>
                            <a:schemeClr val="hlink"/>
                          </a:solidFill>
                          <a:uFill>
                            <a:noFill/>
                          </a:uFill>
                          <a:latin typeface="Nunito"/>
                          <a:ea typeface="Nunito"/>
                          <a:cs typeface="Nunito"/>
                          <a:sym typeface="Nunito"/>
                          <a:hlinkClick r:id="rId4"/>
                        </a:rPr>
                        <a:t>parker.georgiasouthern.edu</a:t>
                      </a:r>
                      <a:endParaRPr sz="1000">
                        <a:solidFill>
                          <a:schemeClr val="hlink"/>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34,279</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351,554</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29,296</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469</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750</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extLst>
                  <a:ext uri="{0D108BD9-81ED-4DB2-BD59-A6C34878D82A}">
                    <a16:rowId xmlns:a16="http://schemas.microsoft.com/office/drawing/2014/main" val="10002"/>
                  </a:ext>
                </a:extLst>
              </a:tr>
              <a:tr h="321075">
                <a:tc>
                  <a:txBody>
                    <a:bodyPr/>
                    <a:lstStyle/>
                    <a:p>
                      <a:pPr marL="91440" lvl="0" indent="0" algn="l" rtl="0">
                        <a:lnSpc>
                          <a:spcPct val="115000"/>
                        </a:lnSpc>
                        <a:spcBef>
                          <a:spcPts val="0"/>
                        </a:spcBef>
                        <a:spcAft>
                          <a:spcPts val="300"/>
                        </a:spcAft>
                        <a:buNone/>
                      </a:pPr>
                      <a:r>
                        <a:rPr lang="en" sz="1000">
                          <a:solidFill>
                            <a:schemeClr val="hlink"/>
                          </a:solidFill>
                          <a:uFill>
                            <a:noFill/>
                          </a:uFill>
                          <a:latin typeface="Nunito"/>
                          <a:ea typeface="Nunito"/>
                          <a:cs typeface="Nunito"/>
                          <a:sym typeface="Nunito"/>
                          <a:hlinkClick r:id="rId5"/>
                        </a:rPr>
                        <a:t>coe.georgiasouthern.edu</a:t>
                      </a:r>
                      <a:endParaRPr sz="1000">
                        <a:solidFill>
                          <a:schemeClr val="hlink"/>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34,215</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481,773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40,148</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681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707</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21075">
                <a:tc>
                  <a:txBody>
                    <a:bodyPr/>
                    <a:lstStyle/>
                    <a:p>
                      <a:pPr marL="91440" lvl="0" indent="0" algn="l" rtl="0">
                        <a:lnSpc>
                          <a:spcPct val="115000"/>
                        </a:lnSpc>
                        <a:spcBef>
                          <a:spcPts val="0"/>
                        </a:spcBef>
                        <a:spcAft>
                          <a:spcPts val="300"/>
                        </a:spcAft>
                        <a:buNone/>
                      </a:pPr>
                      <a:r>
                        <a:rPr lang="en" sz="1000">
                          <a:solidFill>
                            <a:schemeClr val="hlink"/>
                          </a:solidFill>
                          <a:uFill>
                            <a:noFill/>
                          </a:uFill>
                          <a:latin typeface="Nunito"/>
                          <a:ea typeface="Nunito"/>
                          <a:cs typeface="Nunito"/>
                          <a:sym typeface="Nunito"/>
                          <a:hlinkClick r:id="rId6"/>
                        </a:rPr>
                        <a:t>cec.georgiasouthern.edu</a:t>
                      </a:r>
                      <a:endParaRPr sz="1000">
                        <a:solidFill>
                          <a:schemeClr val="hlink"/>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22,764</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322,688</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27,049</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675</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478</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extLst>
                  <a:ext uri="{0D108BD9-81ED-4DB2-BD59-A6C34878D82A}">
                    <a16:rowId xmlns:a16="http://schemas.microsoft.com/office/drawing/2014/main" val="10004"/>
                  </a:ext>
                </a:extLst>
              </a:tr>
              <a:tr h="321075">
                <a:tc>
                  <a:txBody>
                    <a:bodyPr/>
                    <a:lstStyle/>
                    <a:p>
                      <a:pPr marL="91440" lvl="0" indent="0" algn="l" rtl="0">
                        <a:lnSpc>
                          <a:spcPct val="115000"/>
                        </a:lnSpc>
                        <a:spcBef>
                          <a:spcPts val="0"/>
                        </a:spcBef>
                        <a:spcAft>
                          <a:spcPts val="300"/>
                        </a:spcAft>
                        <a:buNone/>
                      </a:pPr>
                      <a:r>
                        <a:rPr lang="en" sz="1000">
                          <a:solidFill>
                            <a:schemeClr val="hlink"/>
                          </a:solidFill>
                          <a:uFill>
                            <a:noFill/>
                          </a:uFill>
                          <a:latin typeface="Nunito"/>
                          <a:ea typeface="Nunito"/>
                          <a:cs typeface="Nunito"/>
                          <a:sym typeface="Nunito"/>
                          <a:hlinkClick r:id="rId7"/>
                        </a:rPr>
                        <a:t>chp.georgiasouthern.edu</a:t>
                      </a:r>
                      <a:endParaRPr sz="1000">
                        <a:solidFill>
                          <a:schemeClr val="hlink"/>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21,209</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726,863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60,572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1,349</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539</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21075">
                <a:tc>
                  <a:txBody>
                    <a:bodyPr/>
                    <a:lstStyle/>
                    <a:p>
                      <a:pPr marL="91440" lvl="0" indent="0" algn="l" rtl="0">
                        <a:lnSpc>
                          <a:spcPct val="115000"/>
                        </a:lnSpc>
                        <a:spcBef>
                          <a:spcPts val="0"/>
                        </a:spcBef>
                        <a:spcAft>
                          <a:spcPts val="300"/>
                        </a:spcAft>
                        <a:buNone/>
                      </a:pPr>
                      <a:r>
                        <a:rPr lang="en" sz="1000">
                          <a:solidFill>
                            <a:schemeClr val="hlink"/>
                          </a:solidFill>
                          <a:uFill>
                            <a:noFill/>
                          </a:uFill>
                          <a:latin typeface="Nunito"/>
                          <a:ea typeface="Nunito"/>
                          <a:cs typeface="Nunito"/>
                          <a:sym typeface="Nunito"/>
                          <a:hlinkClick r:id="rId8"/>
                        </a:rPr>
                        <a:t>jphcoph.georgiasouthern.edu</a:t>
                      </a:r>
                      <a:endParaRPr sz="1000">
                        <a:solidFill>
                          <a:schemeClr val="hlink"/>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15,396</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121,533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10,128</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881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138</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extLst>
                  <a:ext uri="{0D108BD9-81ED-4DB2-BD59-A6C34878D82A}">
                    <a16:rowId xmlns:a16="http://schemas.microsoft.com/office/drawing/2014/main" val="10006"/>
                  </a:ext>
                </a:extLst>
              </a:tr>
              <a:tr h="321075">
                <a:tc>
                  <a:txBody>
                    <a:bodyPr/>
                    <a:lstStyle/>
                    <a:p>
                      <a:pPr marL="91440" lvl="0" indent="0" algn="l" rtl="0">
                        <a:lnSpc>
                          <a:spcPct val="115000"/>
                        </a:lnSpc>
                        <a:spcBef>
                          <a:spcPts val="0"/>
                        </a:spcBef>
                        <a:spcAft>
                          <a:spcPts val="300"/>
                        </a:spcAft>
                        <a:buNone/>
                      </a:pPr>
                      <a:r>
                        <a:rPr lang="en" sz="1000">
                          <a:solidFill>
                            <a:schemeClr val="hlink"/>
                          </a:solidFill>
                          <a:uFill>
                            <a:noFill/>
                          </a:uFill>
                          <a:latin typeface="Nunito"/>
                          <a:ea typeface="Nunito"/>
                          <a:cs typeface="Nunito"/>
                          <a:sym typeface="Nunito"/>
                          <a:hlinkClick r:id="rId9"/>
                        </a:rPr>
                        <a:t>cah.georgiasouthern.edu</a:t>
                      </a:r>
                      <a:endParaRPr sz="1000">
                        <a:solidFill>
                          <a:schemeClr val="hlink"/>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14,295</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412,328</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34,361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399</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1,034</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21075">
                <a:tc>
                  <a:txBody>
                    <a:bodyPr/>
                    <a:lstStyle/>
                    <a:p>
                      <a:pPr marL="91440" lvl="0" indent="0" algn="l" rtl="0">
                        <a:lnSpc>
                          <a:spcPct val="115000"/>
                        </a:lnSpc>
                        <a:spcBef>
                          <a:spcPts val="0"/>
                        </a:spcBef>
                        <a:spcAft>
                          <a:spcPts val="300"/>
                        </a:spcAft>
                        <a:buNone/>
                      </a:pPr>
                      <a:r>
                        <a:rPr lang="en" sz="1000">
                          <a:solidFill>
                            <a:schemeClr val="hlink"/>
                          </a:solidFill>
                          <a:uFill>
                            <a:noFill/>
                          </a:uFill>
                          <a:latin typeface="Nunito"/>
                          <a:ea typeface="Nunito"/>
                          <a:cs typeface="Nunito"/>
                          <a:sym typeface="Nunito"/>
                          <a:hlinkClick r:id="rId10"/>
                        </a:rPr>
                        <a:t>cosm.georgiasouthern.edu</a:t>
                      </a:r>
                      <a:endParaRPr sz="1000">
                        <a:solidFill>
                          <a:schemeClr val="hlink"/>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13,743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339,670</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28,401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346</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981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BEFF1"/>
                    </a:solidFill>
                  </a:tcPr>
                </a:tc>
                <a:extLst>
                  <a:ext uri="{0D108BD9-81ED-4DB2-BD59-A6C34878D82A}">
                    <a16:rowId xmlns:a16="http://schemas.microsoft.com/office/drawing/2014/main" val="10008"/>
                  </a:ext>
                </a:extLst>
              </a:tr>
              <a:tr h="321075">
                <a:tc>
                  <a:txBody>
                    <a:bodyPr/>
                    <a:lstStyle/>
                    <a:p>
                      <a:pPr marL="91440" lvl="0" indent="0" algn="l" rtl="0">
                        <a:lnSpc>
                          <a:spcPct val="115000"/>
                        </a:lnSpc>
                        <a:spcBef>
                          <a:spcPts val="0"/>
                        </a:spcBef>
                        <a:spcAft>
                          <a:spcPts val="300"/>
                        </a:spcAft>
                        <a:buNone/>
                      </a:pPr>
                      <a:r>
                        <a:rPr lang="en" sz="1000">
                          <a:solidFill>
                            <a:schemeClr val="hlink"/>
                          </a:solidFill>
                          <a:uFill>
                            <a:noFill/>
                          </a:uFill>
                          <a:latin typeface="Nunito"/>
                          <a:ea typeface="Nunito"/>
                          <a:cs typeface="Nunito"/>
                          <a:sym typeface="Nunito"/>
                          <a:hlinkClick r:id="rId11"/>
                        </a:rPr>
                        <a:t>cbss.georgiasouthern.edu</a:t>
                      </a:r>
                      <a:endParaRPr sz="1000">
                        <a:solidFill>
                          <a:schemeClr val="hlink"/>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13,258</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320,996</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26,750</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742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91440" lvl="0" indent="0" algn="r" rtl="0">
                        <a:lnSpc>
                          <a:spcPct val="115000"/>
                        </a:lnSpc>
                        <a:spcBef>
                          <a:spcPts val="0"/>
                        </a:spcBef>
                        <a:spcAft>
                          <a:spcPts val="0"/>
                        </a:spcAft>
                        <a:buNone/>
                      </a:pPr>
                      <a:r>
                        <a:rPr lang="en" sz="1000">
                          <a:latin typeface="Nunito"/>
                          <a:ea typeface="Nunito"/>
                          <a:cs typeface="Nunito"/>
                          <a:sym typeface="Nunito"/>
                        </a:rPr>
                        <a:t>433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90250" y="1912275"/>
            <a:ext cx="8320500" cy="1359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Why Are We Talking?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What’s Happening with Google Analytics?</a:t>
            </a:r>
            <a:endParaRPr/>
          </a:p>
        </p:txBody>
      </p:sp>
      <p:sp>
        <p:nvSpPr>
          <p:cNvPr id="92" name="Google Shape;92;p17"/>
          <p:cNvSpPr txBox="1">
            <a:spLocks noGrp="1"/>
          </p:cNvSpPr>
          <p:nvPr>
            <p:ph type="body" idx="1"/>
          </p:nvPr>
        </p:nvSpPr>
        <p:spPr>
          <a:xfrm>
            <a:off x="457200" y="1152475"/>
            <a:ext cx="8229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Google is changing from </a:t>
            </a:r>
            <a:r>
              <a:rPr lang="en" i="1"/>
              <a:t>Universal Analytics</a:t>
            </a:r>
            <a:r>
              <a:rPr lang="en"/>
              <a:t> (aka, v3) to </a:t>
            </a:r>
            <a:r>
              <a:rPr lang="en" i="1"/>
              <a:t>Google Analytics 4</a:t>
            </a:r>
            <a:endParaRPr/>
          </a:p>
          <a:p>
            <a:pPr marL="457200" lvl="0" indent="-342900" algn="l" rtl="0">
              <a:spcBef>
                <a:spcPts val="1200"/>
              </a:spcBef>
              <a:spcAft>
                <a:spcPts val="0"/>
              </a:spcAft>
              <a:buSzPts val="1800"/>
              <a:buChar char="●"/>
            </a:pPr>
            <a:r>
              <a:rPr lang="en"/>
              <a:t>Last time this happened was 2012, when v3 came out</a:t>
            </a:r>
            <a:endParaRPr/>
          </a:p>
          <a:p>
            <a:pPr marL="457200" lvl="0" indent="-342900" algn="l" rtl="0">
              <a:spcBef>
                <a:spcPts val="0"/>
              </a:spcBef>
              <a:spcAft>
                <a:spcPts val="0"/>
              </a:spcAft>
              <a:buSzPts val="1800"/>
              <a:buChar char="●"/>
            </a:pPr>
            <a:r>
              <a:rPr lang="en"/>
              <a:t>Analytics 4 was released in 2020, and is slowly phasing out v3.</a:t>
            </a:r>
            <a:endParaRPr/>
          </a:p>
          <a:p>
            <a:pPr marL="457200" lvl="0" indent="-342900" algn="l" rtl="0">
              <a:spcBef>
                <a:spcPts val="0"/>
              </a:spcBef>
              <a:spcAft>
                <a:spcPts val="0"/>
              </a:spcAft>
              <a:buSzPts val="1800"/>
              <a:buChar char="●"/>
            </a:pPr>
            <a:r>
              <a:rPr lang="en"/>
              <a:t>As of 1 July, v3 is fully sunsetting, and will no longer collect data</a:t>
            </a:r>
            <a:endParaRPr/>
          </a:p>
          <a:p>
            <a:pPr marL="914400" lvl="1" indent="-317500" algn="l" rtl="0">
              <a:spcBef>
                <a:spcPts val="0"/>
              </a:spcBef>
              <a:spcAft>
                <a:spcPts val="0"/>
              </a:spcAft>
              <a:buSzPts val="1400"/>
              <a:buChar char="○"/>
            </a:pPr>
            <a:r>
              <a:rPr lang="en"/>
              <a:t>Make sure you’ve switched your tracking to v4 by then!</a:t>
            </a:r>
            <a:endParaRPr/>
          </a:p>
          <a:p>
            <a:pPr marL="457200" lvl="0" indent="-342900" algn="l" rtl="0">
              <a:spcBef>
                <a:spcPts val="0"/>
              </a:spcBef>
              <a:spcAft>
                <a:spcPts val="0"/>
              </a:spcAft>
              <a:buSzPts val="1800"/>
              <a:buChar char="●"/>
            </a:pPr>
            <a:r>
              <a:rPr lang="en"/>
              <a:t>Traffic data from v3 is - eventually - going to be removed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What’s Different About v4?</a:t>
            </a:r>
            <a:endParaRPr/>
          </a:p>
        </p:txBody>
      </p:sp>
      <p:sp>
        <p:nvSpPr>
          <p:cNvPr id="98" name="Google Shape;98;p18"/>
          <p:cNvSpPr txBox="1">
            <a:spLocks noGrp="1"/>
          </p:cNvSpPr>
          <p:nvPr>
            <p:ph type="body" idx="1"/>
          </p:nvPr>
        </p:nvSpPr>
        <p:spPr>
          <a:xfrm>
            <a:off x="457200" y="1152475"/>
            <a:ext cx="8229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Universal Analytics was about specific, pre-defined usage data; Analytics 4 lets users define “events” that they are interested in tracking.</a:t>
            </a:r>
            <a:endParaRPr dirty="0"/>
          </a:p>
          <a:p>
            <a:pPr marL="457200" lvl="0" indent="-342900" algn="l" rtl="0">
              <a:spcBef>
                <a:spcPts val="1200"/>
              </a:spcBef>
              <a:spcAft>
                <a:spcPts val="0"/>
              </a:spcAft>
              <a:buSzPts val="1800"/>
              <a:buChar char="●"/>
            </a:pPr>
            <a:r>
              <a:rPr lang="en" dirty="0"/>
              <a:t>Analytics 4 is more capable, but requires more involvement from users on what they want to track.</a:t>
            </a:r>
            <a:endParaRPr dirty="0"/>
          </a:p>
          <a:p>
            <a:pPr marL="457200" lvl="0" indent="-342900" algn="l" rtl="0">
              <a:spcBef>
                <a:spcPts val="0"/>
              </a:spcBef>
              <a:spcAft>
                <a:spcPts val="0"/>
              </a:spcAft>
              <a:buSzPts val="1800"/>
              <a:buChar char="●"/>
            </a:pPr>
            <a:r>
              <a:rPr lang="en" dirty="0"/>
              <a:t>Analytics 4 consolidates “computer” and “mobile” data together, treating it all as website traffic.</a:t>
            </a:r>
            <a:endParaRPr dirty="0"/>
          </a:p>
          <a:p>
            <a:pPr marL="457200" lvl="0" indent="-342900" algn="l" rtl="0">
              <a:spcBef>
                <a:spcPts val="0"/>
              </a:spcBef>
              <a:spcAft>
                <a:spcPts val="0"/>
              </a:spcAft>
              <a:buSzPts val="1800"/>
              <a:buChar char="●"/>
            </a:pPr>
            <a:r>
              <a:rPr lang="en"/>
              <a:t>Analytics 4 stores data it has collected in an entirely separate location than Analytics 3 - you can’t look up combined statistics</a:t>
            </a:r>
            <a:br>
              <a:rPr lang="en"/>
            </a:br>
            <a:r>
              <a:rPr lang="en"/>
              <a:t>from both systems.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490250" y="1912275"/>
            <a:ext cx="8320500" cy="1359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What Do I Have to Do?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 I have to do anything?  Yes</a:t>
            </a:r>
            <a:endParaRPr/>
          </a:p>
        </p:txBody>
      </p:sp>
      <p:sp>
        <p:nvSpPr>
          <p:cNvPr id="109" name="Google Shape;109;p20"/>
          <p:cNvSpPr txBox="1">
            <a:spLocks noGrp="1"/>
          </p:cNvSpPr>
          <p:nvPr>
            <p:ph type="body" idx="1"/>
          </p:nvPr>
        </p:nvSpPr>
        <p:spPr>
          <a:xfrm>
            <a:off x="457200" y="1152475"/>
            <a:ext cx="8229600" cy="34164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400"/>
              </a:spcAft>
              <a:buSzPts val="1800"/>
              <a:buChar char="◻"/>
            </a:pPr>
            <a:r>
              <a:rPr lang="en"/>
              <a:t>Update your website</a:t>
            </a:r>
            <a:endParaRPr/>
          </a:p>
        </p:txBody>
      </p:sp>
      <p:sp>
        <p:nvSpPr>
          <p:cNvPr id="110" name="Google Shape;110;p20"/>
          <p:cNvSpPr txBox="1"/>
          <p:nvPr/>
        </p:nvSpPr>
        <p:spPr>
          <a:xfrm>
            <a:off x="914400" y="1523150"/>
            <a:ext cx="6555000" cy="714300"/>
          </a:xfrm>
          <a:prstGeom prst="rect">
            <a:avLst/>
          </a:prstGeom>
          <a:noFill/>
          <a:ln>
            <a:noFill/>
          </a:ln>
        </p:spPr>
        <p:txBody>
          <a:bodyPr spcFirstLastPara="1" wrap="square" lIns="91425" tIns="91425" rIns="91425" bIns="91425" anchor="t" anchorCtr="0">
            <a:spAutoFit/>
          </a:bodyPr>
          <a:lstStyle/>
          <a:p>
            <a:pPr marL="228600" lvl="0" indent="0" algn="l" rtl="0">
              <a:lnSpc>
                <a:spcPct val="115000"/>
              </a:lnSpc>
              <a:spcBef>
                <a:spcPts val="0"/>
              </a:spcBef>
              <a:spcAft>
                <a:spcPts val="1200"/>
              </a:spcAft>
              <a:buNone/>
            </a:pPr>
            <a:r>
              <a:rPr lang="en" sz="1600">
                <a:solidFill>
                  <a:schemeClr val="dk2"/>
                </a:solidFill>
                <a:latin typeface="Nunito"/>
                <a:ea typeface="Nunito"/>
                <a:cs typeface="Nunito"/>
                <a:sym typeface="Nunito"/>
              </a:rPr>
              <a:t>The code snippet on your website to collect info is different.  You have to update your website.</a:t>
            </a:r>
            <a:endParaRPr sz="1600">
              <a:solidFill>
                <a:schemeClr val="dk2"/>
              </a:solidFill>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 I have to do anything?  Yes</a:t>
            </a:r>
            <a:endParaRPr/>
          </a:p>
        </p:txBody>
      </p:sp>
      <p:sp>
        <p:nvSpPr>
          <p:cNvPr id="116" name="Google Shape;116;p21"/>
          <p:cNvSpPr txBox="1">
            <a:spLocks noGrp="1"/>
          </p:cNvSpPr>
          <p:nvPr>
            <p:ph type="body" idx="1"/>
          </p:nvPr>
        </p:nvSpPr>
        <p:spPr>
          <a:xfrm>
            <a:off x="457200" y="1152475"/>
            <a:ext cx="8229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a:t>Update your website</a:t>
            </a:r>
            <a:endParaRPr/>
          </a:p>
          <a:p>
            <a:pPr marL="457200" lvl="0" indent="-342900" algn="l" rtl="0">
              <a:lnSpc>
                <a:spcPct val="100000"/>
              </a:lnSpc>
              <a:spcBef>
                <a:spcPts val="0"/>
              </a:spcBef>
              <a:spcAft>
                <a:spcPts val="400"/>
              </a:spcAft>
              <a:buSzPts val="1800"/>
              <a:buChar char="◻"/>
            </a:pPr>
            <a:r>
              <a:rPr lang="en"/>
              <a:t>Pull and save any older reports</a:t>
            </a:r>
            <a:endParaRPr/>
          </a:p>
        </p:txBody>
      </p:sp>
      <p:sp>
        <p:nvSpPr>
          <p:cNvPr id="117" name="Google Shape;117;p21"/>
          <p:cNvSpPr txBox="1"/>
          <p:nvPr/>
        </p:nvSpPr>
        <p:spPr>
          <a:xfrm>
            <a:off x="914400" y="1976150"/>
            <a:ext cx="6555000" cy="1847100"/>
          </a:xfrm>
          <a:prstGeom prst="rect">
            <a:avLst/>
          </a:prstGeom>
          <a:noFill/>
          <a:ln>
            <a:noFill/>
          </a:ln>
        </p:spPr>
        <p:txBody>
          <a:bodyPr spcFirstLastPara="1" wrap="square" lIns="91425" tIns="91425" rIns="91425" bIns="91425" anchor="t" anchorCtr="0">
            <a:spAutoFit/>
          </a:bodyPr>
          <a:lstStyle/>
          <a:p>
            <a:pPr marL="228600" lvl="0" indent="0" algn="l" rtl="0">
              <a:lnSpc>
                <a:spcPct val="115000"/>
              </a:lnSpc>
              <a:spcBef>
                <a:spcPts val="0"/>
              </a:spcBef>
              <a:spcAft>
                <a:spcPts val="1200"/>
              </a:spcAft>
              <a:buNone/>
            </a:pPr>
            <a:r>
              <a:rPr lang="en" sz="1600">
                <a:solidFill>
                  <a:schemeClr val="dk2"/>
                </a:solidFill>
                <a:latin typeface="Nunito"/>
                <a:ea typeface="Nunito"/>
                <a:cs typeface="Nunito"/>
                <a:sym typeface="Nunito"/>
              </a:rPr>
              <a:t>Universal Analytics (ie. Google Analytics data from 2012 to June 2023) is only guaranteed until December 2023.  The tone of Google’s mentions of it sounds as if the data will become unavailable after that.  So, if you have any statistics that you want to refer back to later, then right now, you should pull and archive reports.</a:t>
            </a:r>
            <a:endParaRPr sz="1600">
              <a:solidFill>
                <a:schemeClr val="dk2"/>
              </a:solidFill>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2368</Words>
  <Application>Microsoft Office PowerPoint</Application>
  <PresentationFormat>On-screen Show (16:9)</PresentationFormat>
  <Paragraphs>174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Montserrat Medium</vt:lpstr>
      <vt:lpstr>Arial</vt:lpstr>
      <vt:lpstr>Nunito</vt:lpstr>
      <vt:lpstr>Simple Light</vt:lpstr>
      <vt:lpstr>Google Analytics</vt:lpstr>
      <vt:lpstr>Why Care About Analytics?</vt:lpstr>
      <vt:lpstr>Statistics: Showing the Value</vt:lpstr>
      <vt:lpstr>Why Are We Talking?</vt:lpstr>
      <vt:lpstr>What’s Happening with Google Analytics?</vt:lpstr>
      <vt:lpstr>What’s Different About v4?</vt:lpstr>
      <vt:lpstr>What Do I Have to Do?</vt:lpstr>
      <vt:lpstr>Do I have to do anything?  Yes</vt:lpstr>
      <vt:lpstr>Do I have to do anything?  Yes</vt:lpstr>
      <vt:lpstr>Do I have to do anything?  Yes</vt:lpstr>
      <vt:lpstr>Detailed Steps</vt:lpstr>
      <vt:lpstr>#1:  Update your website</vt:lpstr>
      <vt:lpstr>#2:  Pull and save older reports</vt:lpstr>
      <vt:lpstr>#3:  Update how you pull reports</vt:lpstr>
      <vt:lpstr>Google Analytics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Analytics</dc:title>
  <cp:lastModifiedBy>Wilhelmina Randtke</cp:lastModifiedBy>
  <cp:revision>1</cp:revision>
  <dcterms:modified xsi:type="dcterms:W3CDTF">2023-04-07T16:58:20Z</dcterms:modified>
</cp:coreProperties>
</file>