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6858000" cx="12192000"/>
  <p:notesSz cx="6858000" cy="9144000"/>
  <p:embeddedFontLst>
    <p:embeddedFont>
      <p:font typeface="Proxima Nova"/>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33" roundtripDataSignature="AMtx7miKgMg+nmucbxuzI5GRY6XKRxZW9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roximaNova-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roximaNova-italic.fntdata"/><Relationship Id="rId30" Type="http://schemas.openxmlformats.org/officeDocument/2006/relationships/font" Target="fonts/ProximaNova-bold.fntdata"/><Relationship Id="rId11" Type="http://schemas.openxmlformats.org/officeDocument/2006/relationships/slide" Target="slides/slide6.xml"/><Relationship Id="rId33" Type="http://customschemas.google.com/relationships/presentationmetadata" Target="metadata"/><Relationship Id="rId10" Type="http://schemas.openxmlformats.org/officeDocument/2006/relationships/slide" Target="slides/slide5.xml"/><Relationship Id="rId32" Type="http://schemas.openxmlformats.org/officeDocument/2006/relationships/font" Target="fonts/ProximaNova-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 name="Google Shape;7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18dc985322_0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18dc98532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18dc985322_0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18dc985322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18dc985322_0_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18dc985322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18dc985322_0_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18dc985322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With multipart equipment, we have slips, where an employee signs off that all parts are </a:t>
            </a:r>
            <a:r>
              <a:rPr lang="en-US">
                <a:solidFill>
                  <a:schemeClr val="dk1"/>
                </a:solidFill>
              </a:rPr>
              <a:t>included</a:t>
            </a:r>
            <a:r>
              <a:rPr lang="en-US">
                <a:solidFill>
                  <a:schemeClr val="dk1"/>
                </a:solidFill>
              </a:rPr>
              <a:t> with the kit.  Students issuing equipment at the checkout desk know to check for that.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167f514e1e_0_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167f514e1e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18dc985322_0_1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18dc985322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We do all our equipment checkout at the same desks where you would check out books.  All the books have barcodes.  The checkout process uses barcodes.  So, we are looking to get barcodes onto the equipment.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18dc985322_0_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18dc985322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Bags of awkward shaped and small technology can stack on a shelf with the </a:t>
            </a:r>
            <a:r>
              <a:rPr lang="en-US"/>
              <a:t>right</a:t>
            </a:r>
            <a:r>
              <a:rPr lang="en-US"/>
              <a:t> packaging.</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18dc985322_0_1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18dc985322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Cables and dongles get bagged, and the bag gets the barcode on it.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18dc985322_0_1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18dc985322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SD cards which are too small to put a barcode 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18dc985322_0_1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18dc985322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167f514e1e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167f514e1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The GS Libraries have 3 checkout desks on 2 campuses:</a:t>
            </a:r>
            <a:endParaRPr/>
          </a:p>
          <a:p>
            <a:pPr indent="0" lvl="0" marL="0" rtl="0" algn="l">
              <a:spcBef>
                <a:spcPts val="0"/>
              </a:spcBef>
              <a:spcAft>
                <a:spcPts val="0"/>
              </a:spcAft>
              <a:buClr>
                <a:schemeClr val="dk1"/>
              </a:buClr>
              <a:buSzPts val="1100"/>
              <a:buFont typeface="Arial"/>
              <a:buNone/>
            </a:pPr>
            <a:r>
              <a:rPr lang="en-US"/>
              <a:t>Statesboro:  </a:t>
            </a:r>
            <a:endParaRPr/>
          </a:p>
          <a:p>
            <a:pPr indent="0" lvl="0" marL="0" rtl="0" algn="l">
              <a:spcBef>
                <a:spcPts val="0"/>
              </a:spcBef>
              <a:spcAft>
                <a:spcPts val="0"/>
              </a:spcAft>
              <a:buClr>
                <a:schemeClr val="dk1"/>
              </a:buClr>
              <a:buSzPts val="1100"/>
              <a:buFont typeface="Arial"/>
              <a:buNone/>
            </a:pPr>
            <a:r>
              <a:rPr lang="en-US"/>
              <a:t>Henderson Library checkout</a:t>
            </a:r>
            <a:endParaRPr/>
          </a:p>
          <a:p>
            <a:pPr indent="0" lvl="0" marL="0" rtl="0" algn="l">
              <a:spcBef>
                <a:spcPts val="0"/>
              </a:spcBef>
              <a:spcAft>
                <a:spcPts val="0"/>
              </a:spcAft>
              <a:buClr>
                <a:schemeClr val="dk1"/>
              </a:buClr>
              <a:buSzPts val="1100"/>
              <a:buFont typeface="Arial"/>
              <a:buNone/>
            </a:pPr>
            <a:r>
              <a:rPr lang="en-US"/>
              <a:t>Savannah (Armstrong Campus)</a:t>
            </a:r>
            <a:endParaRPr/>
          </a:p>
          <a:p>
            <a:pPr indent="0" lvl="0" marL="0" rtl="0" algn="l">
              <a:spcBef>
                <a:spcPts val="0"/>
              </a:spcBef>
              <a:spcAft>
                <a:spcPts val="0"/>
              </a:spcAft>
              <a:buClr>
                <a:schemeClr val="dk1"/>
              </a:buClr>
              <a:buSzPts val="1100"/>
              <a:buFont typeface="Arial"/>
              <a:buNone/>
            </a:pPr>
            <a:r>
              <a:rPr lang="en-US"/>
              <a:t>Learning Commons checkout</a:t>
            </a:r>
            <a:endParaRPr/>
          </a:p>
          <a:p>
            <a:pPr indent="0" lvl="0" marL="0" rtl="0" algn="l">
              <a:spcBef>
                <a:spcPts val="0"/>
              </a:spcBef>
              <a:spcAft>
                <a:spcPts val="0"/>
              </a:spcAft>
              <a:buClr>
                <a:schemeClr val="dk1"/>
              </a:buClr>
              <a:buSzPts val="1100"/>
              <a:buFont typeface="Arial"/>
              <a:buNone/>
            </a:pPr>
            <a:r>
              <a:rPr lang="en-US"/>
              <a:t>Lane Library checkout</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1813b9154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1813b9154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18dc985322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18dc985322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1813b91542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1813b9154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18dc985322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8" name="Google Shape;228;g218dc985322_0_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18dc98532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18dc9853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The GS Libraries have 3 checkout desks on 2 campuses:</a:t>
            </a:r>
            <a:endParaRPr/>
          </a:p>
          <a:p>
            <a:pPr indent="0" lvl="0" marL="0" rtl="0" algn="l">
              <a:spcBef>
                <a:spcPts val="0"/>
              </a:spcBef>
              <a:spcAft>
                <a:spcPts val="0"/>
              </a:spcAft>
              <a:buClr>
                <a:schemeClr val="dk1"/>
              </a:buClr>
              <a:buSzPts val="1100"/>
              <a:buFont typeface="Arial"/>
              <a:buNone/>
            </a:pPr>
            <a:r>
              <a:rPr lang="en-US"/>
              <a:t>Statesboro:  </a:t>
            </a:r>
            <a:endParaRPr/>
          </a:p>
          <a:p>
            <a:pPr indent="0" lvl="0" marL="0" rtl="0" algn="l">
              <a:spcBef>
                <a:spcPts val="0"/>
              </a:spcBef>
              <a:spcAft>
                <a:spcPts val="0"/>
              </a:spcAft>
              <a:buClr>
                <a:schemeClr val="dk1"/>
              </a:buClr>
              <a:buSzPts val="1100"/>
              <a:buFont typeface="Arial"/>
              <a:buNone/>
            </a:pPr>
            <a:r>
              <a:rPr lang="en-US"/>
              <a:t>Henderson Library checkout</a:t>
            </a:r>
            <a:endParaRPr/>
          </a:p>
          <a:p>
            <a:pPr indent="0" lvl="0" marL="0" rtl="0" algn="l">
              <a:spcBef>
                <a:spcPts val="0"/>
              </a:spcBef>
              <a:spcAft>
                <a:spcPts val="0"/>
              </a:spcAft>
              <a:buClr>
                <a:schemeClr val="dk1"/>
              </a:buClr>
              <a:buSzPts val="1100"/>
              <a:buFont typeface="Arial"/>
              <a:buNone/>
            </a:pPr>
            <a:r>
              <a:rPr lang="en-US"/>
              <a:t>Savannah (Armstrong Campus)</a:t>
            </a:r>
            <a:endParaRPr/>
          </a:p>
          <a:p>
            <a:pPr indent="0" lvl="0" marL="0" rtl="0" algn="l">
              <a:spcBef>
                <a:spcPts val="0"/>
              </a:spcBef>
              <a:spcAft>
                <a:spcPts val="0"/>
              </a:spcAft>
              <a:buClr>
                <a:schemeClr val="dk1"/>
              </a:buClr>
              <a:buSzPts val="1100"/>
              <a:buFont typeface="Arial"/>
              <a:buNone/>
            </a:pPr>
            <a:r>
              <a:rPr lang="en-US"/>
              <a:t>Learning Commons checkout</a:t>
            </a:r>
            <a:endParaRPr/>
          </a:p>
          <a:p>
            <a:pPr indent="0" lvl="0" marL="0" rtl="0" algn="l">
              <a:spcBef>
                <a:spcPts val="0"/>
              </a:spcBef>
              <a:spcAft>
                <a:spcPts val="0"/>
              </a:spcAft>
              <a:buClr>
                <a:schemeClr val="dk1"/>
              </a:buClr>
              <a:buSzPts val="1100"/>
              <a:buFont typeface="Arial"/>
              <a:buNone/>
            </a:pPr>
            <a:r>
              <a:rPr lang="en-US"/>
              <a:t>Lane Library checkout</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18dc985322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18dc98532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167f514e1e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167f514e1e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This slide shows the kinds of equipment offered.</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Canon EOS pic from https://www.pexels.com/photo/canon-eos-7000-dslr-camera-190220/</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Laptop pic from http://www.freestockphotos.biz/stockphoto/17118</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Graphing calculator pic from https://www.pikrepo.com/fvezx/black-texas-instruments-graphing-calculator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US"/>
              <a:t>Headphones for checkout - pic taken by Wilhelmina Randtke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18dc985322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18dc98532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This slide shows the kinds of equipment offered.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Microphone pic is from https://www.pexels.com/photo/gray-blue-yeti-1080746/</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Projector pic is from https://pxhere.com/fr/photo/1041957</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Wacom tablet pic is from https://pixabay.com/es/photos/tableta-gr%C3%A1fica-wacom-photoshop-1964816/</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Pic of cables and chargers is from https://pxhere.com/en/photo/1595203</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167f514e1e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167f514e1e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167f514e1e_0_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167f514e1e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167f514e1e_0_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167f514e1e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1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rgbClr val="FFFFFF"/>
              </a:buClr>
              <a:buSzPts val="6600"/>
              <a:buFont typeface="Proxima Nova"/>
              <a:buNone/>
              <a:defRPr b="1" i="1" sz="6600" cap="none">
                <a:solidFill>
                  <a:srgbClr val="FFFFFF"/>
                </a:solidFill>
                <a:latin typeface="Proxima Nova"/>
                <a:ea typeface="Proxima Nova"/>
                <a:cs typeface="Proxima Nova"/>
                <a:sym typeface="Proxima Nov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SzPts val="3200"/>
              <a:buNone/>
              <a:defRPr sz="3200">
                <a:solidFill>
                  <a:srgbClr val="D9AC63"/>
                </a:solidFill>
                <a:latin typeface="Proxima Nova"/>
                <a:ea typeface="Proxima Nova"/>
                <a:cs typeface="Proxima Nova"/>
                <a:sym typeface="Proxima Nova"/>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 name="Google Shape;16;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00134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2" name="Shape 62"/>
        <p:cNvGrpSpPr/>
        <p:nvPr/>
      </p:nvGrpSpPr>
      <p:grpSpPr>
        <a:xfrm>
          <a:off x="0" y="0"/>
          <a:ext cx="0" cy="0"/>
          <a:chOff x="0" y="0"/>
          <a:chExt cx="0" cy="0"/>
        </a:xfrm>
      </p:grpSpPr>
      <p:sp>
        <p:nvSpPr>
          <p:cNvPr id="63" name="Google Shape;63;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00134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65" name="Shape 65"/>
        <p:cNvGrpSpPr/>
        <p:nvPr/>
      </p:nvGrpSpPr>
      <p:grpSpPr>
        <a:xfrm>
          <a:off x="0" y="0"/>
          <a:ext cx="0" cy="0"/>
          <a:chOff x="0" y="0"/>
          <a:chExt cx="0" cy="0"/>
        </a:xfrm>
      </p:grpSpPr>
      <p:sp>
        <p:nvSpPr>
          <p:cNvPr id="66" name="Google Shape;66;p21"/>
          <p:cNvSpPr/>
          <p:nvPr/>
        </p:nvSpPr>
        <p:spPr>
          <a:xfrm>
            <a:off x="4588778" y="0"/>
            <a:ext cx="9261446" cy="6232634"/>
          </a:xfrm>
          <a:prstGeom prst="parallelogram">
            <a:avLst>
              <a:gd fmla="val 25000" name="adj"/>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 name="Google Shape;67;p21"/>
          <p:cNvSpPr txBox="1"/>
          <p:nvPr>
            <p:ph idx="1" type="body"/>
          </p:nvPr>
        </p:nvSpPr>
        <p:spPr>
          <a:xfrm>
            <a:off x="5868236" y="987426"/>
            <a:ext cx="5487151" cy="4132978"/>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SzPts val="3200"/>
              <a:buFont typeface="Noto Sans Symbols"/>
              <a:buChar char="▪"/>
              <a:defRPr sz="3200">
                <a:solidFill>
                  <a:srgbClr val="001344"/>
                </a:solidFill>
                <a:latin typeface="Proxima Nova"/>
                <a:ea typeface="Proxima Nova"/>
                <a:cs typeface="Proxima Nova"/>
                <a:sym typeface="Proxima Nova"/>
              </a:defRPr>
            </a:lvl1pPr>
            <a:lvl2pPr indent="-406400" lvl="1" marL="914400" algn="l">
              <a:lnSpc>
                <a:spcPct val="90000"/>
              </a:lnSpc>
              <a:spcBef>
                <a:spcPts val="500"/>
              </a:spcBef>
              <a:spcAft>
                <a:spcPts val="0"/>
              </a:spcAft>
              <a:buSzPts val="2800"/>
              <a:buFont typeface="Noto Sans Symbols"/>
              <a:buChar char="▪"/>
              <a:defRPr sz="2800">
                <a:solidFill>
                  <a:srgbClr val="001344"/>
                </a:solidFill>
                <a:latin typeface="Proxima Nova"/>
                <a:ea typeface="Proxima Nova"/>
                <a:cs typeface="Proxima Nova"/>
                <a:sym typeface="Proxima Nova"/>
              </a:defRPr>
            </a:lvl2pPr>
            <a:lvl3pPr indent="-381000" lvl="2" marL="1371600" algn="l">
              <a:lnSpc>
                <a:spcPct val="90000"/>
              </a:lnSpc>
              <a:spcBef>
                <a:spcPts val="500"/>
              </a:spcBef>
              <a:spcAft>
                <a:spcPts val="0"/>
              </a:spcAft>
              <a:buSzPts val="2400"/>
              <a:buFont typeface="Noto Sans Symbols"/>
              <a:buChar char="▪"/>
              <a:defRPr sz="2400">
                <a:solidFill>
                  <a:srgbClr val="001344"/>
                </a:solidFill>
                <a:latin typeface="Proxima Nova"/>
                <a:ea typeface="Proxima Nova"/>
                <a:cs typeface="Proxima Nova"/>
                <a:sym typeface="Proxima Nova"/>
              </a:defRPr>
            </a:lvl3pPr>
            <a:lvl4pPr indent="-355600" lvl="3" marL="1828800" algn="l">
              <a:lnSpc>
                <a:spcPct val="90000"/>
              </a:lnSpc>
              <a:spcBef>
                <a:spcPts val="500"/>
              </a:spcBef>
              <a:spcAft>
                <a:spcPts val="0"/>
              </a:spcAft>
              <a:buSzPts val="2000"/>
              <a:buFont typeface="Noto Sans Symbols"/>
              <a:buChar char="▪"/>
              <a:defRPr sz="2000">
                <a:solidFill>
                  <a:srgbClr val="001344"/>
                </a:solidFill>
                <a:latin typeface="Proxima Nova"/>
                <a:ea typeface="Proxima Nova"/>
                <a:cs typeface="Proxima Nova"/>
                <a:sym typeface="Proxima Nova"/>
              </a:defRPr>
            </a:lvl4pPr>
            <a:lvl5pPr indent="-355600" lvl="4" marL="2286000" algn="l">
              <a:lnSpc>
                <a:spcPct val="90000"/>
              </a:lnSpc>
              <a:spcBef>
                <a:spcPts val="500"/>
              </a:spcBef>
              <a:spcAft>
                <a:spcPts val="0"/>
              </a:spcAft>
              <a:buSzPts val="2000"/>
              <a:buFont typeface="Noto Sans Symbols"/>
              <a:buChar char="▪"/>
              <a:defRPr sz="2000">
                <a:solidFill>
                  <a:srgbClr val="001344"/>
                </a:solidFill>
                <a:latin typeface="Proxima Nova"/>
                <a:ea typeface="Proxima Nova"/>
                <a:cs typeface="Proxima Nova"/>
                <a:sym typeface="Proxima Nova"/>
              </a:defRPr>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8" name="Google Shape;68;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00134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70" name="Google Shape;70;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D9AC63"/>
              </a:buClr>
              <a:buSzPts val="3200"/>
              <a:buFont typeface="Proxima Nova"/>
              <a:buNone/>
              <a:defRPr sz="3200">
                <a:solidFill>
                  <a:srgbClr val="D9AC63"/>
                </a:solidFill>
                <a:latin typeface="Proxima Nova"/>
                <a:ea typeface="Proxima Nova"/>
                <a:cs typeface="Proxima Nova"/>
                <a:sym typeface="Proxima Nov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1"/>
          <p:cNvSpPr txBox="1"/>
          <p:nvPr>
            <p:ph idx="2" type="body"/>
          </p:nvPr>
        </p:nvSpPr>
        <p:spPr>
          <a:xfrm>
            <a:off x="839788" y="2057399"/>
            <a:ext cx="3932237" cy="36199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600"/>
              <a:buNone/>
              <a:defRPr sz="1600">
                <a:solidFill>
                  <a:schemeClr val="lt1"/>
                </a:solidFill>
                <a:latin typeface="Proxima Nova"/>
                <a:ea typeface="Proxima Nova"/>
                <a:cs typeface="Proxima Nova"/>
                <a:sym typeface="Proxima Nova"/>
              </a:defRPr>
            </a:lvl1pPr>
            <a:lvl2pPr indent="-228600" lvl="1" marL="914400" algn="l">
              <a:lnSpc>
                <a:spcPct val="90000"/>
              </a:lnSpc>
              <a:spcBef>
                <a:spcPts val="500"/>
              </a:spcBef>
              <a:spcAft>
                <a:spcPts val="0"/>
              </a:spcAft>
              <a:buSzPts val="1400"/>
              <a:buNone/>
              <a:defRPr sz="14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2" name="Google Shape;72;p21"/>
          <p:cNvSpPr txBox="1"/>
          <p:nvPr>
            <p:ph idx="11" type="ftr"/>
          </p:nvPr>
        </p:nvSpPr>
        <p:spPr>
          <a:xfrm>
            <a:off x="7239000" y="5256928"/>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1344"/>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 name="Shape 18"/>
        <p:cNvGrpSpPr/>
        <p:nvPr/>
      </p:nvGrpSpPr>
      <p:grpSpPr>
        <a:xfrm>
          <a:off x="0" y="0"/>
          <a:ext cx="0" cy="0"/>
          <a:chOff x="0" y="0"/>
          <a:chExt cx="0" cy="0"/>
        </a:xfrm>
      </p:grpSpPr>
      <p:sp>
        <p:nvSpPr>
          <p:cNvPr id="19" name="Google Shape;19;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D9AC63"/>
              </a:buClr>
              <a:buSzPts val="5400"/>
              <a:buFont typeface="Proxima Nova"/>
              <a:buNone/>
              <a:defRPr i="1" sz="5400">
                <a:solidFill>
                  <a:srgbClr val="D9AC63"/>
                </a:solidFill>
                <a:latin typeface="Proxima Nova"/>
                <a:ea typeface="Proxima Nova"/>
                <a:cs typeface="Proxima Nova"/>
                <a:sym typeface="Proxima Nov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2"/>
          <p:cNvSpPr txBox="1"/>
          <p:nvPr>
            <p:ph idx="1" type="body"/>
          </p:nvPr>
        </p:nvSpPr>
        <p:spPr>
          <a:xfrm>
            <a:off x="838200" y="1825625"/>
            <a:ext cx="10515600" cy="3781355"/>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Font typeface="Noto Sans Symbols"/>
              <a:buChar char="▪"/>
              <a:defRPr>
                <a:latin typeface="Proxima Nova"/>
                <a:ea typeface="Proxima Nova"/>
                <a:cs typeface="Proxima Nova"/>
                <a:sym typeface="Proxima Nova"/>
              </a:defRPr>
            </a:lvl1pPr>
            <a:lvl2pPr indent="-381000" lvl="1" marL="914400" algn="l">
              <a:lnSpc>
                <a:spcPct val="90000"/>
              </a:lnSpc>
              <a:spcBef>
                <a:spcPts val="500"/>
              </a:spcBef>
              <a:spcAft>
                <a:spcPts val="0"/>
              </a:spcAft>
              <a:buSzPts val="2400"/>
              <a:buFont typeface="Noto Sans Symbols"/>
              <a:buChar char="▪"/>
              <a:defRPr>
                <a:latin typeface="Proxima Nova"/>
                <a:ea typeface="Proxima Nova"/>
                <a:cs typeface="Proxima Nova"/>
                <a:sym typeface="Proxima Nova"/>
              </a:defRPr>
            </a:lvl2pPr>
            <a:lvl3pPr indent="-355600" lvl="2" marL="1371600" algn="l">
              <a:lnSpc>
                <a:spcPct val="90000"/>
              </a:lnSpc>
              <a:spcBef>
                <a:spcPts val="500"/>
              </a:spcBef>
              <a:spcAft>
                <a:spcPts val="0"/>
              </a:spcAft>
              <a:buSzPts val="2000"/>
              <a:buFont typeface="Noto Sans Symbols"/>
              <a:buChar char="▪"/>
              <a:defRPr>
                <a:latin typeface="Proxima Nova"/>
                <a:ea typeface="Proxima Nova"/>
                <a:cs typeface="Proxima Nova"/>
                <a:sym typeface="Proxima Nova"/>
              </a:defRPr>
            </a:lvl3pPr>
            <a:lvl4pPr indent="-342900" lvl="3" marL="1828800" algn="l">
              <a:lnSpc>
                <a:spcPct val="90000"/>
              </a:lnSpc>
              <a:spcBef>
                <a:spcPts val="500"/>
              </a:spcBef>
              <a:spcAft>
                <a:spcPts val="0"/>
              </a:spcAft>
              <a:buSzPts val="1800"/>
              <a:buFont typeface="Noto Sans Symbols"/>
              <a:buChar char="▪"/>
              <a:defRPr>
                <a:latin typeface="Proxima Nova"/>
                <a:ea typeface="Proxima Nova"/>
                <a:cs typeface="Proxima Nova"/>
                <a:sym typeface="Proxima Nova"/>
              </a:defRPr>
            </a:lvl4pPr>
            <a:lvl5pPr indent="-342900" lvl="4" marL="2286000" algn="l">
              <a:lnSpc>
                <a:spcPct val="90000"/>
              </a:lnSpc>
              <a:spcBef>
                <a:spcPts val="500"/>
              </a:spcBef>
              <a:spcAft>
                <a:spcPts val="0"/>
              </a:spcAft>
              <a:buSzPts val="1800"/>
              <a:buFont typeface="Noto Sans Symbols"/>
              <a:buChar char="▪"/>
              <a:defRPr>
                <a:latin typeface="Proxima Nova"/>
                <a:ea typeface="Proxima Nova"/>
                <a:cs typeface="Proxima Nova"/>
                <a:sym typeface="Proxima Nova"/>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00134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Side Left" type="blank">
  <p:cSld name="BLANK">
    <p:spTree>
      <p:nvGrpSpPr>
        <p:cNvPr id="23" name="Shape 23"/>
        <p:cNvGrpSpPr/>
        <p:nvPr/>
      </p:nvGrpSpPr>
      <p:grpSpPr>
        <a:xfrm>
          <a:off x="0" y="0"/>
          <a:ext cx="0" cy="0"/>
          <a:chOff x="0" y="0"/>
          <a:chExt cx="0" cy="0"/>
        </a:xfrm>
      </p:grpSpPr>
      <p:sp>
        <p:nvSpPr>
          <p:cNvPr id="24" name="Google Shape;24;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00134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6" name="Google Shape;26;p13"/>
          <p:cNvSpPr/>
          <p:nvPr/>
        </p:nvSpPr>
        <p:spPr>
          <a:xfrm>
            <a:off x="0" y="0"/>
            <a:ext cx="1333500" cy="6243145"/>
          </a:xfrm>
          <a:prstGeom prst="rtTriangl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D9AC63"/>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Side Right">
  <p:cSld name="Blank With Side Right">
    <p:spTree>
      <p:nvGrpSpPr>
        <p:cNvPr id="27" name="Shape 27"/>
        <p:cNvGrpSpPr/>
        <p:nvPr/>
      </p:nvGrpSpPr>
      <p:grpSpPr>
        <a:xfrm>
          <a:off x="0" y="0"/>
          <a:ext cx="0" cy="0"/>
          <a:chOff x="0" y="0"/>
          <a:chExt cx="0" cy="0"/>
        </a:xfrm>
      </p:grpSpPr>
      <p:sp>
        <p:nvSpPr>
          <p:cNvPr id="28" name="Google Shape;28;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00134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0" name="Google Shape;30;p14"/>
          <p:cNvSpPr/>
          <p:nvPr/>
        </p:nvSpPr>
        <p:spPr>
          <a:xfrm flipH="1">
            <a:off x="10858500" y="-1"/>
            <a:ext cx="1333500" cy="6243145"/>
          </a:xfrm>
          <a:prstGeom prst="rtTriangl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1" name="Shape 31"/>
        <p:cNvGrpSpPr/>
        <p:nvPr/>
      </p:nvGrpSpPr>
      <p:grpSpPr>
        <a:xfrm>
          <a:off x="0" y="0"/>
          <a:ext cx="0" cy="0"/>
          <a:chOff x="0" y="0"/>
          <a:chExt cx="0" cy="0"/>
        </a:xfrm>
      </p:grpSpPr>
      <p:sp>
        <p:nvSpPr>
          <p:cNvPr id="32" name="Google Shape;32;p15"/>
          <p:cNvSpPr/>
          <p:nvPr/>
        </p:nvSpPr>
        <p:spPr>
          <a:xfrm>
            <a:off x="4588778" y="0"/>
            <a:ext cx="9261446" cy="6232634"/>
          </a:xfrm>
          <a:prstGeom prst="parallelogram">
            <a:avLst>
              <a:gd fmla="val 25000" name="adj"/>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 name="Google Shape;33;p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D9AC63"/>
              </a:buClr>
              <a:buSzPts val="3200"/>
              <a:buFont typeface="Proxima Nova"/>
              <a:buNone/>
              <a:defRPr sz="3200">
                <a:solidFill>
                  <a:srgbClr val="D9AC63"/>
                </a:solidFill>
                <a:latin typeface="Proxima Nova"/>
                <a:ea typeface="Proxima Nova"/>
                <a:cs typeface="Proxima Nova"/>
                <a:sym typeface="Proxima Nov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5"/>
          <p:cNvSpPr txBox="1"/>
          <p:nvPr>
            <p:ph idx="1" type="body"/>
          </p:nvPr>
        </p:nvSpPr>
        <p:spPr>
          <a:xfrm>
            <a:off x="836612" y="2057400"/>
            <a:ext cx="3932237" cy="355962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600"/>
              <a:buNone/>
              <a:defRPr sz="1600">
                <a:solidFill>
                  <a:schemeClr val="lt1"/>
                </a:solidFill>
                <a:latin typeface="Proxima Nova"/>
                <a:ea typeface="Proxima Nova"/>
                <a:cs typeface="Proxima Nova"/>
                <a:sym typeface="Proxima Nova"/>
              </a:defRPr>
            </a:lvl1pPr>
            <a:lvl2pPr indent="-228600" lvl="1" marL="914400" algn="l">
              <a:lnSpc>
                <a:spcPct val="90000"/>
              </a:lnSpc>
              <a:spcBef>
                <a:spcPts val="500"/>
              </a:spcBef>
              <a:spcAft>
                <a:spcPts val="0"/>
              </a:spcAft>
              <a:buSzPts val="1400"/>
              <a:buNone/>
              <a:defRPr sz="14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 name="Google Shape;35;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00134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5"/>
          <p:cNvSpPr txBox="1"/>
          <p:nvPr>
            <p:ph idx="11" type="ftr"/>
          </p:nvPr>
        </p:nvSpPr>
        <p:spPr>
          <a:xfrm>
            <a:off x="7239000" y="5256928"/>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1344"/>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7" name="Google Shape;37;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8" name="Google Shape;38;p15"/>
          <p:cNvSpPr/>
          <p:nvPr>
            <p:ph idx="2" type="pic"/>
          </p:nvPr>
        </p:nvSpPr>
        <p:spPr>
          <a:xfrm>
            <a:off x="5988818" y="987426"/>
            <a:ext cx="5366570" cy="4132977"/>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 name="Shape 39"/>
        <p:cNvGrpSpPr/>
        <p:nvPr/>
      </p:nvGrpSpPr>
      <p:grpSpPr>
        <a:xfrm>
          <a:off x="0" y="0"/>
          <a:ext cx="0" cy="0"/>
          <a:chOff x="0" y="0"/>
          <a:chExt cx="0" cy="0"/>
        </a:xfrm>
      </p:grpSpPr>
      <p:sp>
        <p:nvSpPr>
          <p:cNvPr id="40" name="Google Shape;40;p16"/>
          <p:cNvSpPr txBox="1"/>
          <p:nvPr>
            <p:ph type="title"/>
          </p:nvPr>
        </p:nvSpPr>
        <p:spPr>
          <a:xfrm>
            <a:off x="838200" y="808543"/>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D9AC63"/>
              </a:buClr>
              <a:buSzPts val="5400"/>
              <a:buFont typeface="Proxima Nova"/>
              <a:buNone/>
              <a:defRPr i="1" sz="5400">
                <a:solidFill>
                  <a:srgbClr val="D9AC63"/>
                </a:solidFill>
                <a:latin typeface="Proxima Nova"/>
                <a:ea typeface="Proxima Nova"/>
                <a:cs typeface="Proxima Nova"/>
                <a:sym typeface="Proxima Nov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6"/>
          <p:cNvSpPr txBox="1"/>
          <p:nvPr>
            <p:ph idx="1" type="body"/>
          </p:nvPr>
        </p:nvSpPr>
        <p:spPr>
          <a:xfrm>
            <a:off x="831850" y="3785595"/>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2400"/>
              <a:buNone/>
              <a:defRPr sz="2400">
                <a:solidFill>
                  <a:srgbClr val="F2F2F2"/>
                </a:solidFill>
                <a:latin typeface="Proxima Nova"/>
                <a:ea typeface="Proxima Nova"/>
                <a:cs typeface="Proxima Nova"/>
                <a:sym typeface="Proxima Nova"/>
              </a:defRPr>
            </a:lvl1pPr>
            <a:lvl2pPr indent="-228600" lvl="1" marL="914400" algn="l">
              <a:lnSpc>
                <a:spcPct val="90000"/>
              </a:lnSpc>
              <a:spcBef>
                <a:spcPts val="500"/>
              </a:spcBef>
              <a:spcAft>
                <a:spcPts val="0"/>
              </a:spcAft>
              <a:buSzPts val="2000"/>
              <a:buNone/>
              <a:defRPr sz="2000">
                <a:solidFill>
                  <a:srgbClr val="888888"/>
                </a:solidFill>
              </a:defRPr>
            </a:lvl2pPr>
            <a:lvl3pPr indent="-228600" lvl="2" marL="1371600" algn="l">
              <a:lnSpc>
                <a:spcPct val="90000"/>
              </a:lnSpc>
              <a:spcBef>
                <a:spcPts val="500"/>
              </a:spcBef>
              <a:spcAft>
                <a:spcPts val="0"/>
              </a:spcAft>
              <a:buSzPts val="1800"/>
              <a:buNone/>
              <a:defRPr sz="1800">
                <a:solidFill>
                  <a:srgbClr val="888888"/>
                </a:solidFill>
              </a:defRPr>
            </a:lvl3pPr>
            <a:lvl4pPr indent="-228600" lvl="3" marL="1828800" algn="l">
              <a:lnSpc>
                <a:spcPct val="90000"/>
              </a:lnSpc>
              <a:spcBef>
                <a:spcPts val="500"/>
              </a:spcBef>
              <a:spcAft>
                <a:spcPts val="0"/>
              </a:spcAft>
              <a:buSzPts val="1600"/>
              <a:buNone/>
              <a:defRPr sz="1600">
                <a:solidFill>
                  <a:srgbClr val="888888"/>
                </a:solidFill>
              </a:defRPr>
            </a:lvl4pPr>
            <a:lvl5pPr indent="-228600" lvl="4" marL="2286000" algn="l">
              <a:lnSpc>
                <a:spcPct val="90000"/>
              </a:lnSpc>
              <a:spcBef>
                <a:spcPts val="500"/>
              </a:spcBef>
              <a:spcAft>
                <a:spcPts val="0"/>
              </a:spcAft>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2" name="Google Shape;42;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00134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4" name="Shape 44"/>
        <p:cNvGrpSpPr/>
        <p:nvPr/>
      </p:nvGrpSpPr>
      <p:grpSpPr>
        <a:xfrm>
          <a:off x="0" y="0"/>
          <a:ext cx="0" cy="0"/>
          <a:chOff x="0" y="0"/>
          <a:chExt cx="0" cy="0"/>
        </a:xfrm>
      </p:grpSpPr>
      <p:sp>
        <p:nvSpPr>
          <p:cNvPr id="45" name="Google Shape;45;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D9AC63"/>
              </a:buClr>
              <a:buSzPts val="4400"/>
              <a:buFont typeface="Proxima Nova"/>
              <a:buNone/>
              <a:defRPr>
                <a:solidFill>
                  <a:srgbClr val="D9AC63"/>
                </a:solidFill>
                <a:latin typeface="Proxima Nova"/>
                <a:ea typeface="Proxima Nova"/>
                <a:cs typeface="Proxima Nova"/>
                <a:sym typeface="Proxima Nov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7"/>
          <p:cNvSpPr txBox="1"/>
          <p:nvPr>
            <p:ph idx="1" type="body"/>
          </p:nvPr>
        </p:nvSpPr>
        <p:spPr>
          <a:xfrm>
            <a:off x="838200" y="1825625"/>
            <a:ext cx="5181600" cy="3821549"/>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Font typeface="Noto Sans Symbols"/>
              <a:buChar char="▪"/>
              <a:defRPr>
                <a:solidFill>
                  <a:srgbClr val="F2F2F2"/>
                </a:solidFill>
                <a:latin typeface="Proxima Nova"/>
                <a:ea typeface="Proxima Nova"/>
                <a:cs typeface="Proxima Nova"/>
                <a:sym typeface="Proxima Nova"/>
              </a:defRPr>
            </a:lvl1pPr>
            <a:lvl2pPr indent="-381000" lvl="1" marL="914400" algn="l">
              <a:lnSpc>
                <a:spcPct val="90000"/>
              </a:lnSpc>
              <a:spcBef>
                <a:spcPts val="500"/>
              </a:spcBef>
              <a:spcAft>
                <a:spcPts val="0"/>
              </a:spcAft>
              <a:buSzPts val="2400"/>
              <a:buFont typeface="Noto Sans Symbols"/>
              <a:buChar char="▪"/>
              <a:defRPr>
                <a:solidFill>
                  <a:srgbClr val="F2F2F2"/>
                </a:solidFill>
                <a:latin typeface="Proxima Nova"/>
                <a:ea typeface="Proxima Nova"/>
                <a:cs typeface="Proxima Nova"/>
                <a:sym typeface="Proxima Nova"/>
              </a:defRPr>
            </a:lvl2pPr>
            <a:lvl3pPr indent="-355600" lvl="2" marL="1371600" algn="l">
              <a:lnSpc>
                <a:spcPct val="90000"/>
              </a:lnSpc>
              <a:spcBef>
                <a:spcPts val="500"/>
              </a:spcBef>
              <a:spcAft>
                <a:spcPts val="0"/>
              </a:spcAft>
              <a:buSzPts val="2000"/>
              <a:buFont typeface="Noto Sans Symbols"/>
              <a:buChar char="▪"/>
              <a:defRPr>
                <a:solidFill>
                  <a:srgbClr val="F2F2F2"/>
                </a:solidFill>
                <a:latin typeface="Proxima Nova"/>
                <a:ea typeface="Proxima Nova"/>
                <a:cs typeface="Proxima Nova"/>
                <a:sym typeface="Proxima Nova"/>
              </a:defRPr>
            </a:lvl3pPr>
            <a:lvl4pPr indent="-342900" lvl="3" marL="1828800" algn="l">
              <a:lnSpc>
                <a:spcPct val="90000"/>
              </a:lnSpc>
              <a:spcBef>
                <a:spcPts val="500"/>
              </a:spcBef>
              <a:spcAft>
                <a:spcPts val="0"/>
              </a:spcAft>
              <a:buSzPts val="1800"/>
              <a:buFont typeface="Noto Sans Symbols"/>
              <a:buChar char="▪"/>
              <a:defRPr>
                <a:solidFill>
                  <a:srgbClr val="F2F2F2"/>
                </a:solidFill>
                <a:latin typeface="Proxima Nova"/>
                <a:ea typeface="Proxima Nova"/>
                <a:cs typeface="Proxima Nova"/>
                <a:sym typeface="Proxima Nova"/>
              </a:defRPr>
            </a:lvl4pPr>
            <a:lvl5pPr indent="-342900" lvl="4" marL="2286000" algn="l">
              <a:lnSpc>
                <a:spcPct val="90000"/>
              </a:lnSpc>
              <a:spcBef>
                <a:spcPts val="500"/>
              </a:spcBef>
              <a:spcAft>
                <a:spcPts val="0"/>
              </a:spcAft>
              <a:buSzPts val="1800"/>
              <a:buFont typeface="Noto Sans Symbols"/>
              <a:buChar char="▪"/>
              <a:defRPr>
                <a:solidFill>
                  <a:srgbClr val="F2F2F2"/>
                </a:solidFill>
                <a:latin typeface="Proxima Nova"/>
                <a:ea typeface="Proxima Nova"/>
                <a:cs typeface="Proxima Nova"/>
                <a:sym typeface="Proxima Nova"/>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17"/>
          <p:cNvSpPr txBox="1"/>
          <p:nvPr>
            <p:ph idx="2" type="body"/>
          </p:nvPr>
        </p:nvSpPr>
        <p:spPr>
          <a:xfrm>
            <a:off x="6172200" y="1825625"/>
            <a:ext cx="5181600" cy="3821549"/>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Font typeface="Noto Sans Symbols"/>
              <a:buChar char="▪"/>
              <a:defRPr>
                <a:solidFill>
                  <a:srgbClr val="F2F2F2"/>
                </a:solidFill>
                <a:latin typeface="Proxima Nova"/>
                <a:ea typeface="Proxima Nova"/>
                <a:cs typeface="Proxima Nova"/>
                <a:sym typeface="Proxima Nova"/>
              </a:defRPr>
            </a:lvl1pPr>
            <a:lvl2pPr indent="-381000" lvl="1" marL="914400" algn="l">
              <a:lnSpc>
                <a:spcPct val="90000"/>
              </a:lnSpc>
              <a:spcBef>
                <a:spcPts val="500"/>
              </a:spcBef>
              <a:spcAft>
                <a:spcPts val="0"/>
              </a:spcAft>
              <a:buSzPts val="2400"/>
              <a:buFont typeface="Noto Sans Symbols"/>
              <a:buChar char="▪"/>
              <a:defRPr>
                <a:solidFill>
                  <a:srgbClr val="F2F2F2"/>
                </a:solidFill>
                <a:latin typeface="Proxima Nova"/>
                <a:ea typeface="Proxima Nova"/>
                <a:cs typeface="Proxima Nova"/>
                <a:sym typeface="Proxima Nova"/>
              </a:defRPr>
            </a:lvl2pPr>
            <a:lvl3pPr indent="-355600" lvl="2" marL="1371600" algn="l">
              <a:lnSpc>
                <a:spcPct val="90000"/>
              </a:lnSpc>
              <a:spcBef>
                <a:spcPts val="500"/>
              </a:spcBef>
              <a:spcAft>
                <a:spcPts val="0"/>
              </a:spcAft>
              <a:buSzPts val="2000"/>
              <a:buFont typeface="Noto Sans Symbols"/>
              <a:buChar char="▪"/>
              <a:defRPr>
                <a:solidFill>
                  <a:srgbClr val="F2F2F2"/>
                </a:solidFill>
                <a:latin typeface="Proxima Nova"/>
                <a:ea typeface="Proxima Nova"/>
                <a:cs typeface="Proxima Nova"/>
                <a:sym typeface="Proxima Nova"/>
              </a:defRPr>
            </a:lvl3pPr>
            <a:lvl4pPr indent="-342900" lvl="3" marL="1828800" algn="l">
              <a:lnSpc>
                <a:spcPct val="90000"/>
              </a:lnSpc>
              <a:spcBef>
                <a:spcPts val="500"/>
              </a:spcBef>
              <a:spcAft>
                <a:spcPts val="0"/>
              </a:spcAft>
              <a:buSzPts val="1800"/>
              <a:buFont typeface="Noto Sans Symbols"/>
              <a:buChar char="▪"/>
              <a:defRPr>
                <a:solidFill>
                  <a:srgbClr val="F2F2F2"/>
                </a:solidFill>
                <a:latin typeface="Proxima Nova"/>
                <a:ea typeface="Proxima Nova"/>
                <a:cs typeface="Proxima Nova"/>
                <a:sym typeface="Proxima Nova"/>
              </a:defRPr>
            </a:lvl4pPr>
            <a:lvl5pPr indent="-342900" lvl="4" marL="2286000" algn="l">
              <a:lnSpc>
                <a:spcPct val="90000"/>
              </a:lnSpc>
              <a:spcBef>
                <a:spcPts val="500"/>
              </a:spcBef>
              <a:spcAft>
                <a:spcPts val="0"/>
              </a:spcAft>
              <a:buSzPts val="1800"/>
              <a:buFont typeface="Noto Sans Symbols"/>
              <a:buChar char="▪"/>
              <a:defRPr>
                <a:solidFill>
                  <a:srgbClr val="F2F2F2"/>
                </a:solidFill>
                <a:latin typeface="Proxima Nova"/>
                <a:ea typeface="Proxima Nova"/>
                <a:cs typeface="Proxima Nova"/>
                <a:sym typeface="Proxima Nova"/>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00134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D9AC63"/>
              </a:buClr>
              <a:buSzPts val="4400"/>
              <a:buFont typeface="Proxima Nova"/>
              <a:buNone/>
              <a:defRPr>
                <a:solidFill>
                  <a:srgbClr val="D9AC63"/>
                </a:solidFill>
                <a:latin typeface="Proxima Nova"/>
                <a:ea typeface="Proxima Nova"/>
                <a:cs typeface="Proxima Nova"/>
                <a:sym typeface="Proxima Nov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SzPts val="2400"/>
              <a:buNone/>
              <a:defRPr b="1" sz="2400">
                <a:solidFill>
                  <a:schemeClr val="lt1"/>
                </a:solidFill>
                <a:latin typeface="Proxima Nova"/>
                <a:ea typeface="Proxima Nova"/>
                <a:cs typeface="Proxima Nova"/>
                <a:sym typeface="Proxima Nova"/>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SzPts val="1800"/>
              <a:buNone/>
              <a:defRPr b="1" sz="1800"/>
            </a:lvl3pPr>
            <a:lvl4pPr indent="-228600" lvl="3" marL="1828800" algn="l">
              <a:lnSpc>
                <a:spcPct val="90000"/>
              </a:lnSpc>
              <a:spcBef>
                <a:spcPts val="500"/>
              </a:spcBef>
              <a:spcAft>
                <a:spcPts val="0"/>
              </a:spcAft>
              <a:buSzPts val="1600"/>
              <a:buNone/>
              <a:defRPr b="1" sz="1600"/>
            </a:lvl4pPr>
            <a:lvl5pPr indent="-228600" lvl="4" marL="2286000" algn="l">
              <a:lnSpc>
                <a:spcPct val="90000"/>
              </a:lnSpc>
              <a:spcBef>
                <a:spcPts val="50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18"/>
          <p:cNvSpPr txBox="1"/>
          <p:nvPr>
            <p:ph idx="2" type="body"/>
          </p:nvPr>
        </p:nvSpPr>
        <p:spPr>
          <a:xfrm>
            <a:off x="839788" y="2505075"/>
            <a:ext cx="5157787" cy="313205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Font typeface="Noto Sans Symbols"/>
              <a:buChar char="▪"/>
              <a:defRPr>
                <a:solidFill>
                  <a:schemeClr val="lt1"/>
                </a:solidFill>
                <a:latin typeface="Proxima Nova"/>
                <a:ea typeface="Proxima Nova"/>
                <a:cs typeface="Proxima Nova"/>
                <a:sym typeface="Proxima Nova"/>
              </a:defRPr>
            </a:lvl1pPr>
            <a:lvl2pPr indent="-381000" lvl="1" marL="914400" algn="l">
              <a:lnSpc>
                <a:spcPct val="90000"/>
              </a:lnSpc>
              <a:spcBef>
                <a:spcPts val="500"/>
              </a:spcBef>
              <a:spcAft>
                <a:spcPts val="0"/>
              </a:spcAft>
              <a:buSzPts val="2400"/>
              <a:buFont typeface="Noto Sans Symbols"/>
              <a:buChar char="▪"/>
              <a:defRPr>
                <a:solidFill>
                  <a:schemeClr val="lt1"/>
                </a:solidFill>
                <a:latin typeface="Proxima Nova"/>
                <a:ea typeface="Proxima Nova"/>
                <a:cs typeface="Proxima Nova"/>
                <a:sym typeface="Proxima Nova"/>
              </a:defRPr>
            </a:lvl2pPr>
            <a:lvl3pPr indent="-355600" lvl="2" marL="1371600" algn="l">
              <a:lnSpc>
                <a:spcPct val="90000"/>
              </a:lnSpc>
              <a:spcBef>
                <a:spcPts val="500"/>
              </a:spcBef>
              <a:spcAft>
                <a:spcPts val="0"/>
              </a:spcAft>
              <a:buSzPts val="2000"/>
              <a:buFont typeface="Noto Sans Symbols"/>
              <a:buChar char="▪"/>
              <a:defRPr>
                <a:solidFill>
                  <a:schemeClr val="lt1"/>
                </a:solidFill>
                <a:latin typeface="Proxima Nova"/>
                <a:ea typeface="Proxima Nova"/>
                <a:cs typeface="Proxima Nova"/>
                <a:sym typeface="Proxima Nova"/>
              </a:defRPr>
            </a:lvl3pPr>
            <a:lvl4pPr indent="-342900" lvl="3" marL="1828800" algn="l">
              <a:lnSpc>
                <a:spcPct val="90000"/>
              </a:lnSpc>
              <a:spcBef>
                <a:spcPts val="500"/>
              </a:spcBef>
              <a:spcAft>
                <a:spcPts val="0"/>
              </a:spcAft>
              <a:buSzPts val="1800"/>
              <a:buFont typeface="Noto Sans Symbols"/>
              <a:buChar char="▪"/>
              <a:defRPr>
                <a:solidFill>
                  <a:schemeClr val="lt1"/>
                </a:solidFill>
                <a:latin typeface="Proxima Nova"/>
                <a:ea typeface="Proxima Nova"/>
                <a:cs typeface="Proxima Nova"/>
                <a:sym typeface="Proxima Nova"/>
              </a:defRPr>
            </a:lvl4pPr>
            <a:lvl5pPr indent="-342900" lvl="4" marL="2286000" algn="l">
              <a:lnSpc>
                <a:spcPct val="90000"/>
              </a:lnSpc>
              <a:spcBef>
                <a:spcPts val="500"/>
              </a:spcBef>
              <a:spcAft>
                <a:spcPts val="0"/>
              </a:spcAft>
              <a:buSzPts val="1800"/>
              <a:buFont typeface="Noto Sans Symbols"/>
              <a:buChar char="▪"/>
              <a:defRPr>
                <a:solidFill>
                  <a:schemeClr val="lt1"/>
                </a:solidFill>
                <a:latin typeface="Proxima Nova"/>
                <a:ea typeface="Proxima Nova"/>
                <a:cs typeface="Proxima Nova"/>
                <a:sym typeface="Proxima Nova"/>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SzPts val="2400"/>
              <a:buNone/>
              <a:defRPr b="1" sz="2400">
                <a:solidFill>
                  <a:schemeClr val="lt1"/>
                </a:solidFill>
                <a:latin typeface="Proxima Nova"/>
                <a:ea typeface="Proxima Nova"/>
                <a:cs typeface="Proxima Nova"/>
                <a:sym typeface="Proxima Nova"/>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SzPts val="1800"/>
              <a:buNone/>
              <a:defRPr b="1" sz="1800"/>
            </a:lvl3pPr>
            <a:lvl4pPr indent="-228600" lvl="3" marL="1828800" algn="l">
              <a:lnSpc>
                <a:spcPct val="90000"/>
              </a:lnSpc>
              <a:spcBef>
                <a:spcPts val="500"/>
              </a:spcBef>
              <a:spcAft>
                <a:spcPts val="0"/>
              </a:spcAft>
              <a:buSzPts val="1600"/>
              <a:buNone/>
              <a:defRPr b="1" sz="1600"/>
            </a:lvl4pPr>
            <a:lvl5pPr indent="-228600" lvl="4" marL="2286000" algn="l">
              <a:lnSpc>
                <a:spcPct val="90000"/>
              </a:lnSpc>
              <a:spcBef>
                <a:spcPts val="50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18"/>
          <p:cNvSpPr txBox="1"/>
          <p:nvPr>
            <p:ph idx="4" type="body"/>
          </p:nvPr>
        </p:nvSpPr>
        <p:spPr>
          <a:xfrm>
            <a:off x="6172200" y="2505075"/>
            <a:ext cx="5183188" cy="313205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Font typeface="Noto Sans Symbols"/>
              <a:buChar char="▪"/>
              <a:defRPr>
                <a:solidFill>
                  <a:schemeClr val="lt1"/>
                </a:solidFill>
                <a:latin typeface="Proxima Nova"/>
                <a:ea typeface="Proxima Nova"/>
                <a:cs typeface="Proxima Nova"/>
                <a:sym typeface="Proxima Nova"/>
              </a:defRPr>
            </a:lvl1pPr>
            <a:lvl2pPr indent="-381000" lvl="1" marL="914400" algn="l">
              <a:lnSpc>
                <a:spcPct val="90000"/>
              </a:lnSpc>
              <a:spcBef>
                <a:spcPts val="500"/>
              </a:spcBef>
              <a:spcAft>
                <a:spcPts val="0"/>
              </a:spcAft>
              <a:buSzPts val="2400"/>
              <a:buFont typeface="Noto Sans Symbols"/>
              <a:buChar char="▪"/>
              <a:defRPr>
                <a:solidFill>
                  <a:schemeClr val="lt1"/>
                </a:solidFill>
                <a:latin typeface="Proxima Nova"/>
                <a:ea typeface="Proxima Nova"/>
                <a:cs typeface="Proxima Nova"/>
                <a:sym typeface="Proxima Nova"/>
              </a:defRPr>
            </a:lvl2pPr>
            <a:lvl3pPr indent="-355600" lvl="2" marL="1371600" algn="l">
              <a:lnSpc>
                <a:spcPct val="90000"/>
              </a:lnSpc>
              <a:spcBef>
                <a:spcPts val="500"/>
              </a:spcBef>
              <a:spcAft>
                <a:spcPts val="0"/>
              </a:spcAft>
              <a:buSzPts val="2000"/>
              <a:buFont typeface="Noto Sans Symbols"/>
              <a:buChar char="▪"/>
              <a:defRPr>
                <a:solidFill>
                  <a:schemeClr val="lt1"/>
                </a:solidFill>
                <a:latin typeface="Proxima Nova"/>
                <a:ea typeface="Proxima Nova"/>
                <a:cs typeface="Proxima Nova"/>
                <a:sym typeface="Proxima Nova"/>
              </a:defRPr>
            </a:lvl3pPr>
            <a:lvl4pPr indent="-342900" lvl="3" marL="1828800" algn="l">
              <a:lnSpc>
                <a:spcPct val="90000"/>
              </a:lnSpc>
              <a:spcBef>
                <a:spcPts val="500"/>
              </a:spcBef>
              <a:spcAft>
                <a:spcPts val="0"/>
              </a:spcAft>
              <a:buSzPts val="1800"/>
              <a:buFont typeface="Noto Sans Symbols"/>
              <a:buChar char="▪"/>
              <a:defRPr>
                <a:solidFill>
                  <a:schemeClr val="lt1"/>
                </a:solidFill>
                <a:latin typeface="Proxima Nova"/>
                <a:ea typeface="Proxima Nova"/>
                <a:cs typeface="Proxima Nova"/>
                <a:sym typeface="Proxima Nova"/>
              </a:defRPr>
            </a:lvl4pPr>
            <a:lvl5pPr indent="-342900" lvl="4" marL="2286000" algn="l">
              <a:lnSpc>
                <a:spcPct val="90000"/>
              </a:lnSpc>
              <a:spcBef>
                <a:spcPts val="500"/>
              </a:spcBef>
              <a:spcAft>
                <a:spcPts val="0"/>
              </a:spcAft>
              <a:buSzPts val="1800"/>
              <a:buFont typeface="Noto Sans Symbols"/>
              <a:buChar char="▪"/>
              <a:defRPr>
                <a:solidFill>
                  <a:schemeClr val="lt1"/>
                </a:solidFill>
                <a:latin typeface="Proxima Nova"/>
                <a:ea typeface="Proxima Nova"/>
                <a:cs typeface="Proxima Nova"/>
                <a:sym typeface="Proxima Nova"/>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00134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D9AC63"/>
              </a:buClr>
              <a:buSzPts val="5400"/>
              <a:buFont typeface="Proxima Nova"/>
              <a:buNone/>
              <a:defRPr i="1" sz="5400">
                <a:solidFill>
                  <a:srgbClr val="D9AC63"/>
                </a:solidFill>
                <a:latin typeface="Proxima Nova"/>
                <a:ea typeface="Proxima Nova"/>
                <a:cs typeface="Proxima Nova"/>
                <a:sym typeface="Proxima Nov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00134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8.xml"/><Relationship Id="rId10" Type="http://schemas.openxmlformats.org/officeDocument/2006/relationships/slideLayout" Target="../slideLayouts/slideLayout7.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 Type="http://schemas.openxmlformats.org/officeDocument/2006/relationships/image" Target="../media/image3.jpg"/><Relationship Id="rId2" Type="http://schemas.openxmlformats.org/officeDocument/2006/relationships/image" Target="../media/image1.jpg"/><Relationship Id="rId3" Type="http://schemas.openxmlformats.org/officeDocument/2006/relationships/image" Target="../media/image4.png"/><Relationship Id="rId4" Type="http://schemas.openxmlformats.org/officeDocument/2006/relationships/slideLayout" Target="../slideLayouts/slideLayout1.xml"/><Relationship Id="rId9" Type="http://schemas.openxmlformats.org/officeDocument/2006/relationships/slideLayout" Target="../slideLayouts/slideLayout6.xml"/><Relationship Id="rId15" Type="http://schemas.openxmlformats.org/officeDocument/2006/relationships/theme" Target="../theme/theme2.xml"/><Relationship Id="rId14" Type="http://schemas.openxmlformats.org/officeDocument/2006/relationships/slideLayout" Target="../slideLayouts/slideLayout1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344"/>
        </a:solidFill>
      </p:bgPr>
    </p:bg>
    <p:spTree>
      <p:nvGrpSpPr>
        <p:cNvPr id="5" name="Shape 5"/>
        <p:cNvGrpSpPr/>
        <p:nvPr/>
      </p:nvGrpSpPr>
      <p:grpSpPr>
        <a:xfrm>
          <a:off x="0" y="0"/>
          <a:ext cx="0" cy="0"/>
          <a:chOff x="0" y="0"/>
          <a:chExt cx="0" cy="0"/>
        </a:xfrm>
      </p:grpSpPr>
      <p:pic>
        <p:nvPicPr>
          <p:cNvPr id="6" name="Google Shape;6;p10"/>
          <p:cNvPicPr preferRelativeResize="0"/>
          <p:nvPr/>
        </p:nvPicPr>
        <p:blipFill rotWithShape="1">
          <a:blip r:embed="rId1">
            <a:alphaModFix/>
          </a:blip>
          <a:srcRect b="7783" l="0" r="0" t="7784"/>
          <a:stretch/>
        </p:blipFill>
        <p:spPr>
          <a:xfrm>
            <a:off x="0" y="0"/>
            <a:ext cx="12192000" cy="6862703"/>
          </a:xfrm>
          <a:prstGeom prst="rect">
            <a:avLst/>
          </a:prstGeom>
          <a:noFill/>
          <a:ln>
            <a:noFill/>
          </a:ln>
        </p:spPr>
      </p:pic>
      <p:pic>
        <p:nvPicPr>
          <p:cNvPr id="7" name="Google Shape;7;p10"/>
          <p:cNvPicPr preferRelativeResize="0"/>
          <p:nvPr/>
        </p:nvPicPr>
        <p:blipFill rotWithShape="1">
          <a:blip r:embed="rId2">
            <a:alphaModFix/>
          </a:blip>
          <a:srcRect b="29383" l="0" r="0" t="29383"/>
          <a:stretch/>
        </p:blipFill>
        <p:spPr>
          <a:xfrm>
            <a:off x="0" y="6234833"/>
            <a:ext cx="12192000" cy="623167"/>
          </a:xfrm>
          <a:prstGeom prst="rect">
            <a:avLst/>
          </a:prstGeom>
          <a:noFill/>
          <a:ln>
            <a:noFill/>
          </a:ln>
          <a:effectLst>
            <a:outerShdw blurRad="271463" rotWithShape="0" algn="bl" dir="16200000" dist="85725">
              <a:srgbClr val="000000">
                <a:alpha val="83137"/>
              </a:srgbClr>
            </a:outerShdw>
          </a:effectLst>
        </p:spPr>
      </p:pic>
      <p:pic>
        <p:nvPicPr>
          <p:cNvPr id="8" name="Google Shape;8;p10"/>
          <p:cNvPicPr preferRelativeResize="0"/>
          <p:nvPr/>
        </p:nvPicPr>
        <p:blipFill rotWithShape="1">
          <a:blip r:embed="rId3">
            <a:alphaModFix/>
          </a:blip>
          <a:srcRect b="0" l="0" r="0" t="0"/>
          <a:stretch/>
        </p:blipFill>
        <p:spPr>
          <a:xfrm>
            <a:off x="4754880" y="6234184"/>
            <a:ext cx="2682240" cy="623147"/>
          </a:xfrm>
          <a:prstGeom prst="rect">
            <a:avLst/>
          </a:prstGeom>
          <a:noFill/>
          <a:ln>
            <a:noFill/>
          </a:ln>
        </p:spPr>
      </p:pic>
      <p:sp>
        <p:nvSpPr>
          <p:cNvPr id="9" name="Google Shape;9;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D9AC63"/>
              </a:buClr>
              <a:buSzPts val="4400"/>
              <a:buFont typeface="Proxima Nova"/>
              <a:buNone/>
              <a:defRPr b="0" i="1" sz="4400" u="none" cap="none" strike="noStrike">
                <a:solidFill>
                  <a:srgbClr val="D9AC63"/>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 name="Google Shape;10;p10"/>
          <p:cNvSpPr txBox="1"/>
          <p:nvPr>
            <p:ph idx="1" type="body"/>
          </p:nvPr>
        </p:nvSpPr>
        <p:spPr>
          <a:xfrm>
            <a:off x="838200" y="1825625"/>
            <a:ext cx="10515600" cy="3741162"/>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D9AC63"/>
              </a:buClr>
              <a:buSzPts val="2800"/>
              <a:buFont typeface="Noto Sans Symbols"/>
              <a:buChar char="▪"/>
              <a:defRPr b="0" i="0" sz="2800" u="none" cap="none" strike="noStrike">
                <a:solidFill>
                  <a:srgbClr val="F2F2F2"/>
                </a:solidFill>
                <a:latin typeface="Proxima Nova"/>
                <a:ea typeface="Proxima Nova"/>
                <a:cs typeface="Proxima Nova"/>
                <a:sym typeface="Proxima Nova"/>
              </a:defRPr>
            </a:lvl1pPr>
            <a:lvl2pPr indent="-381000" lvl="1" marL="914400" marR="0" rtl="0" algn="l">
              <a:lnSpc>
                <a:spcPct val="90000"/>
              </a:lnSpc>
              <a:spcBef>
                <a:spcPts val="500"/>
              </a:spcBef>
              <a:spcAft>
                <a:spcPts val="0"/>
              </a:spcAft>
              <a:buClr>
                <a:srgbClr val="D9AC63"/>
              </a:buClr>
              <a:buSzPts val="2400"/>
              <a:buFont typeface="Noto Sans Symbols"/>
              <a:buChar char="▪"/>
              <a:defRPr b="0" i="0" sz="2400" u="none" cap="none" strike="noStrike">
                <a:solidFill>
                  <a:srgbClr val="F2F2F2"/>
                </a:solidFill>
                <a:latin typeface="Proxima Nova"/>
                <a:ea typeface="Proxima Nova"/>
                <a:cs typeface="Proxima Nova"/>
                <a:sym typeface="Proxima Nova"/>
              </a:defRPr>
            </a:lvl2pPr>
            <a:lvl3pPr indent="-355600" lvl="2" marL="1371600" marR="0" rtl="0" algn="l">
              <a:lnSpc>
                <a:spcPct val="90000"/>
              </a:lnSpc>
              <a:spcBef>
                <a:spcPts val="500"/>
              </a:spcBef>
              <a:spcAft>
                <a:spcPts val="0"/>
              </a:spcAft>
              <a:buClr>
                <a:srgbClr val="D9AC63"/>
              </a:buClr>
              <a:buSzPts val="2000"/>
              <a:buFont typeface="Noto Sans Symbols"/>
              <a:buChar char="▪"/>
              <a:defRPr b="0" i="0" sz="2000" u="none" cap="none" strike="noStrike">
                <a:solidFill>
                  <a:srgbClr val="F2F2F2"/>
                </a:solidFill>
                <a:latin typeface="Proxima Nova"/>
                <a:ea typeface="Proxima Nova"/>
                <a:cs typeface="Proxima Nova"/>
                <a:sym typeface="Proxima Nova"/>
              </a:defRPr>
            </a:lvl3pPr>
            <a:lvl4pPr indent="-342900" lvl="3" marL="1828800" marR="0" rtl="0" algn="l">
              <a:lnSpc>
                <a:spcPct val="90000"/>
              </a:lnSpc>
              <a:spcBef>
                <a:spcPts val="500"/>
              </a:spcBef>
              <a:spcAft>
                <a:spcPts val="0"/>
              </a:spcAft>
              <a:buClr>
                <a:srgbClr val="D9AC63"/>
              </a:buClr>
              <a:buSzPts val="1800"/>
              <a:buFont typeface="Noto Sans Symbols"/>
              <a:buChar char="▪"/>
              <a:defRPr b="0" i="0" sz="1800" u="none" cap="none" strike="noStrike">
                <a:solidFill>
                  <a:srgbClr val="F2F2F2"/>
                </a:solidFill>
                <a:latin typeface="Proxima Nova"/>
                <a:ea typeface="Proxima Nova"/>
                <a:cs typeface="Proxima Nova"/>
                <a:sym typeface="Proxima Nova"/>
              </a:defRPr>
            </a:lvl4pPr>
            <a:lvl5pPr indent="-342900" lvl="4" marL="2286000" marR="0" rtl="0" algn="l">
              <a:lnSpc>
                <a:spcPct val="90000"/>
              </a:lnSpc>
              <a:spcBef>
                <a:spcPts val="500"/>
              </a:spcBef>
              <a:spcAft>
                <a:spcPts val="0"/>
              </a:spcAft>
              <a:buClr>
                <a:srgbClr val="D9AC63"/>
              </a:buClr>
              <a:buSzPts val="1800"/>
              <a:buFont typeface="Noto Sans Symbols"/>
              <a:buChar char="▪"/>
              <a:defRPr b="0" i="0" sz="1800" u="none" cap="none" strike="noStrike">
                <a:solidFill>
                  <a:srgbClr val="F2F2F2"/>
                </a:solidFill>
                <a:latin typeface="Proxima Nova"/>
                <a:ea typeface="Proxima Nova"/>
                <a:cs typeface="Proxima Nova"/>
                <a:sym typeface="Proxima Nov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 name="Google Shape;11;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001344"/>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 name="Google Shape;12;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134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
          <p:cNvPicPr preferRelativeResize="0"/>
          <p:nvPr/>
        </p:nvPicPr>
        <p:blipFill>
          <a:blip r:embed="rId3">
            <a:alphaModFix/>
          </a:blip>
          <a:stretch>
            <a:fillRect/>
          </a:stretch>
        </p:blipFill>
        <p:spPr>
          <a:xfrm>
            <a:off x="-42333" y="0"/>
            <a:ext cx="12310534" cy="6924676"/>
          </a:xfrm>
          <a:prstGeom prst="rect">
            <a:avLst/>
          </a:prstGeom>
          <a:noFill/>
          <a:ln>
            <a:noFill/>
          </a:ln>
        </p:spPr>
      </p:pic>
      <p:sp>
        <p:nvSpPr>
          <p:cNvPr id="78" name="Google Shape;78;p1"/>
          <p:cNvSpPr txBox="1"/>
          <p:nvPr/>
        </p:nvSpPr>
        <p:spPr>
          <a:xfrm>
            <a:off x="722225" y="975700"/>
            <a:ext cx="108396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800">
                <a:latin typeface="Times New Roman"/>
                <a:ea typeface="Times New Roman"/>
                <a:cs typeface="Times New Roman"/>
                <a:sym typeface="Times New Roman"/>
              </a:rPr>
              <a:t>Georgia Southern University Libraries’ Ongoing Technology Checkout Program</a:t>
            </a:r>
            <a:endParaRPr b="1" sz="4800">
              <a:latin typeface="Times New Roman"/>
              <a:ea typeface="Times New Roman"/>
              <a:cs typeface="Times New Roman"/>
              <a:sym typeface="Times New Roman"/>
            </a:endParaRPr>
          </a:p>
        </p:txBody>
      </p:sp>
      <p:sp>
        <p:nvSpPr>
          <p:cNvPr id="79" name="Google Shape;79;p1"/>
          <p:cNvSpPr txBox="1"/>
          <p:nvPr/>
        </p:nvSpPr>
        <p:spPr>
          <a:xfrm>
            <a:off x="1007325" y="3261700"/>
            <a:ext cx="10106400" cy="226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700">
                <a:latin typeface="Times New Roman"/>
                <a:ea typeface="Times New Roman"/>
                <a:cs typeface="Times New Roman"/>
                <a:sym typeface="Times New Roman"/>
              </a:rPr>
              <a:t>Wilhelmina Randtke, Head of Libraries Systems and Technologies</a:t>
            </a:r>
            <a:endParaRPr sz="2700">
              <a:latin typeface="Times New Roman"/>
              <a:ea typeface="Times New Roman"/>
              <a:cs typeface="Times New Roman"/>
              <a:sym typeface="Times New Roman"/>
            </a:endParaRPr>
          </a:p>
          <a:p>
            <a:pPr indent="0" lvl="0" marL="0" rtl="0" algn="l">
              <a:spcBef>
                <a:spcPts val="0"/>
              </a:spcBef>
              <a:spcAft>
                <a:spcPts val="0"/>
              </a:spcAft>
              <a:buNone/>
            </a:pPr>
            <a:r>
              <a:rPr lang="en-US" sz="2700">
                <a:latin typeface="Times New Roman"/>
                <a:ea typeface="Times New Roman"/>
                <a:cs typeface="Times New Roman"/>
                <a:sym typeface="Times New Roman"/>
              </a:rPr>
              <a:t>Georgia Southern University</a:t>
            </a:r>
            <a:endParaRPr sz="2700">
              <a:latin typeface="Times New Roman"/>
              <a:ea typeface="Times New Roman"/>
              <a:cs typeface="Times New Roman"/>
              <a:sym typeface="Times New Roman"/>
            </a:endParaRPr>
          </a:p>
          <a:p>
            <a:pPr indent="0" lvl="0" marL="0" rtl="0" algn="l">
              <a:spcBef>
                <a:spcPts val="0"/>
              </a:spcBef>
              <a:spcAft>
                <a:spcPts val="0"/>
              </a:spcAft>
              <a:buNone/>
            </a:pPr>
            <a:r>
              <a:t/>
            </a:r>
            <a:endParaRPr sz="2700">
              <a:latin typeface="Times New Roman"/>
              <a:ea typeface="Times New Roman"/>
              <a:cs typeface="Times New Roman"/>
              <a:sym typeface="Times New Roman"/>
            </a:endParaRPr>
          </a:p>
          <a:p>
            <a:pPr indent="0" lvl="0" marL="0" rtl="0" algn="l">
              <a:spcBef>
                <a:spcPts val="0"/>
              </a:spcBef>
              <a:spcAft>
                <a:spcPts val="0"/>
              </a:spcAft>
              <a:buNone/>
            </a:pPr>
            <a:r>
              <a:rPr lang="en-US" sz="2700">
                <a:solidFill>
                  <a:schemeClr val="dk1"/>
                </a:solidFill>
                <a:latin typeface="Times New Roman"/>
                <a:ea typeface="Times New Roman"/>
                <a:cs typeface="Times New Roman"/>
                <a:sym typeface="Times New Roman"/>
              </a:rPr>
              <a:t>Georgia Association for Instructional Technology (GAIT) IT Forum</a:t>
            </a:r>
            <a:endParaRPr sz="27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2700">
                <a:solidFill>
                  <a:schemeClr val="dk1"/>
                </a:solidFill>
                <a:latin typeface="Times New Roman"/>
                <a:ea typeface="Times New Roman"/>
                <a:cs typeface="Times New Roman"/>
                <a:sym typeface="Times New Roman"/>
              </a:rPr>
              <a:t>March 11, 2023, Virtual</a:t>
            </a:r>
            <a:endParaRPr sz="2700">
              <a:solidFill>
                <a:schemeClr val="dk1"/>
              </a:solidFill>
              <a:latin typeface="Times New Roman"/>
              <a:ea typeface="Times New Roman"/>
              <a:cs typeface="Times New Roman"/>
              <a:sym typeface="Times New Roman"/>
            </a:endParaRPr>
          </a:p>
        </p:txBody>
      </p:sp>
      <p:sp>
        <p:nvSpPr>
          <p:cNvPr id="80" name="Google Shape;80;p1"/>
          <p:cNvSpPr txBox="1"/>
          <p:nvPr/>
        </p:nvSpPr>
        <p:spPr>
          <a:xfrm>
            <a:off x="2853375" y="4166600"/>
            <a:ext cx="623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g218dc985322_0_28"/>
          <p:cNvSpPr txBox="1"/>
          <p:nvPr/>
        </p:nvSpPr>
        <p:spPr>
          <a:xfrm>
            <a:off x="3019000" y="2626475"/>
            <a:ext cx="623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Proxima Nova"/>
              <a:ea typeface="Proxima Nova"/>
              <a:cs typeface="Proxima Nova"/>
              <a:sym typeface="Proxima Nova"/>
            </a:endParaRPr>
          </a:p>
        </p:txBody>
      </p:sp>
      <p:sp>
        <p:nvSpPr>
          <p:cNvPr id="142" name="Google Shape;142;g218dc985322_0_28"/>
          <p:cNvSpPr txBox="1"/>
          <p:nvPr/>
        </p:nvSpPr>
        <p:spPr>
          <a:xfrm>
            <a:off x="693325" y="379675"/>
            <a:ext cx="100812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Managing equipment:</a:t>
            </a:r>
            <a:endParaRPr sz="4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Labeling for multipart</a:t>
            </a:r>
            <a:endParaRPr sz="4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equipment</a:t>
            </a:r>
            <a:endParaRPr sz="4800">
              <a:latin typeface="Times New Roman"/>
              <a:ea typeface="Times New Roman"/>
              <a:cs typeface="Times New Roman"/>
              <a:sym typeface="Times New Roman"/>
            </a:endParaRPr>
          </a:p>
        </p:txBody>
      </p:sp>
      <p:pic>
        <p:nvPicPr>
          <p:cNvPr id="143" name="Google Shape;143;g218dc985322_0_28"/>
          <p:cNvPicPr preferRelativeResize="0"/>
          <p:nvPr/>
        </p:nvPicPr>
        <p:blipFill>
          <a:blip r:embed="rId3">
            <a:alphaModFix/>
          </a:blip>
          <a:stretch>
            <a:fillRect/>
          </a:stretch>
        </p:blipFill>
        <p:spPr>
          <a:xfrm>
            <a:off x="7396744" y="0"/>
            <a:ext cx="4795256" cy="68579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g218dc985322_0_36"/>
          <p:cNvSpPr txBox="1"/>
          <p:nvPr/>
        </p:nvSpPr>
        <p:spPr>
          <a:xfrm>
            <a:off x="3019000" y="2626475"/>
            <a:ext cx="623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Proxima Nova"/>
              <a:ea typeface="Proxima Nova"/>
              <a:cs typeface="Proxima Nova"/>
              <a:sym typeface="Proxima Nova"/>
            </a:endParaRPr>
          </a:p>
        </p:txBody>
      </p:sp>
      <p:sp>
        <p:nvSpPr>
          <p:cNvPr id="149" name="Google Shape;149;g218dc985322_0_36"/>
          <p:cNvSpPr txBox="1"/>
          <p:nvPr/>
        </p:nvSpPr>
        <p:spPr>
          <a:xfrm>
            <a:off x="693325" y="379675"/>
            <a:ext cx="100812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Managing equipment:</a:t>
            </a:r>
            <a:endParaRPr sz="4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Labeling for multipart</a:t>
            </a:r>
            <a:endParaRPr sz="4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equipment</a:t>
            </a:r>
            <a:endParaRPr sz="4800">
              <a:latin typeface="Times New Roman"/>
              <a:ea typeface="Times New Roman"/>
              <a:cs typeface="Times New Roman"/>
              <a:sym typeface="Times New Roman"/>
            </a:endParaRPr>
          </a:p>
        </p:txBody>
      </p:sp>
      <p:pic>
        <p:nvPicPr>
          <p:cNvPr id="150" name="Google Shape;150;g218dc985322_0_36"/>
          <p:cNvPicPr preferRelativeResize="0"/>
          <p:nvPr/>
        </p:nvPicPr>
        <p:blipFill>
          <a:blip r:embed="rId3">
            <a:alphaModFix/>
          </a:blip>
          <a:stretch>
            <a:fillRect/>
          </a:stretch>
        </p:blipFill>
        <p:spPr>
          <a:xfrm>
            <a:off x="6833762" y="0"/>
            <a:ext cx="5358238" cy="6858001"/>
          </a:xfrm>
          <a:prstGeom prst="rect">
            <a:avLst/>
          </a:prstGeom>
          <a:noFill/>
          <a:ln>
            <a:noFill/>
          </a:ln>
        </p:spPr>
      </p:pic>
      <p:pic>
        <p:nvPicPr>
          <p:cNvPr id="151" name="Google Shape;151;g218dc985322_0_36"/>
          <p:cNvPicPr preferRelativeResize="0"/>
          <p:nvPr/>
        </p:nvPicPr>
        <p:blipFill>
          <a:blip r:embed="rId4">
            <a:alphaModFix/>
          </a:blip>
          <a:stretch>
            <a:fillRect/>
          </a:stretch>
        </p:blipFill>
        <p:spPr>
          <a:xfrm>
            <a:off x="1258516" y="2780875"/>
            <a:ext cx="5270435" cy="4077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218dc985322_0_84"/>
          <p:cNvSpPr txBox="1"/>
          <p:nvPr/>
        </p:nvSpPr>
        <p:spPr>
          <a:xfrm>
            <a:off x="3019000" y="2626475"/>
            <a:ext cx="623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Proxima Nova"/>
              <a:ea typeface="Proxima Nova"/>
              <a:cs typeface="Proxima Nova"/>
              <a:sym typeface="Proxima Nova"/>
            </a:endParaRPr>
          </a:p>
        </p:txBody>
      </p:sp>
      <p:sp>
        <p:nvSpPr>
          <p:cNvPr id="157" name="Google Shape;157;g218dc985322_0_84"/>
          <p:cNvSpPr txBox="1"/>
          <p:nvPr/>
        </p:nvSpPr>
        <p:spPr>
          <a:xfrm>
            <a:off x="693325" y="379675"/>
            <a:ext cx="100812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Managing equipment:</a:t>
            </a:r>
            <a:endParaRPr sz="4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Labeling for multipart</a:t>
            </a:r>
            <a:endParaRPr sz="4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equipment</a:t>
            </a:r>
            <a:endParaRPr sz="4800">
              <a:latin typeface="Times New Roman"/>
              <a:ea typeface="Times New Roman"/>
              <a:cs typeface="Times New Roman"/>
              <a:sym typeface="Times New Roman"/>
            </a:endParaRPr>
          </a:p>
        </p:txBody>
      </p:sp>
      <p:pic>
        <p:nvPicPr>
          <p:cNvPr id="158" name="Google Shape;158;g218dc985322_0_84"/>
          <p:cNvPicPr preferRelativeResize="0"/>
          <p:nvPr/>
        </p:nvPicPr>
        <p:blipFill>
          <a:blip r:embed="rId3">
            <a:alphaModFix/>
          </a:blip>
          <a:stretch>
            <a:fillRect/>
          </a:stretch>
        </p:blipFill>
        <p:spPr>
          <a:xfrm>
            <a:off x="7016920" y="0"/>
            <a:ext cx="5175079" cy="6858001"/>
          </a:xfrm>
          <a:prstGeom prst="rect">
            <a:avLst/>
          </a:prstGeom>
          <a:noFill/>
          <a:ln>
            <a:noFill/>
          </a:ln>
        </p:spPr>
      </p:pic>
      <p:pic>
        <p:nvPicPr>
          <p:cNvPr id="159" name="Google Shape;159;g218dc985322_0_84"/>
          <p:cNvPicPr preferRelativeResize="0"/>
          <p:nvPr/>
        </p:nvPicPr>
        <p:blipFill>
          <a:blip r:embed="rId4">
            <a:alphaModFix/>
          </a:blip>
          <a:stretch>
            <a:fillRect/>
          </a:stretch>
        </p:blipFill>
        <p:spPr>
          <a:xfrm>
            <a:off x="1337703" y="2780875"/>
            <a:ext cx="5349346" cy="4077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218dc985322_0_99"/>
          <p:cNvSpPr txBox="1"/>
          <p:nvPr/>
        </p:nvSpPr>
        <p:spPr>
          <a:xfrm>
            <a:off x="693325" y="379675"/>
            <a:ext cx="100812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Managing equipment:</a:t>
            </a:r>
            <a:endParaRPr sz="4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Labeling for multipart</a:t>
            </a:r>
            <a:endParaRPr sz="4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equipment</a:t>
            </a:r>
            <a:endParaRPr sz="4800">
              <a:latin typeface="Times New Roman"/>
              <a:ea typeface="Times New Roman"/>
              <a:cs typeface="Times New Roman"/>
              <a:sym typeface="Times New Roman"/>
            </a:endParaRPr>
          </a:p>
        </p:txBody>
      </p:sp>
      <p:pic>
        <p:nvPicPr>
          <p:cNvPr id="165" name="Google Shape;165;g218dc985322_0_99"/>
          <p:cNvPicPr preferRelativeResize="0"/>
          <p:nvPr/>
        </p:nvPicPr>
        <p:blipFill>
          <a:blip r:embed="rId3">
            <a:alphaModFix/>
          </a:blip>
          <a:stretch>
            <a:fillRect/>
          </a:stretch>
        </p:blipFill>
        <p:spPr>
          <a:xfrm>
            <a:off x="6617374" y="0"/>
            <a:ext cx="5574625" cy="7435499"/>
          </a:xfrm>
          <a:prstGeom prst="rect">
            <a:avLst/>
          </a:prstGeom>
          <a:noFill/>
          <a:ln>
            <a:noFill/>
          </a:ln>
        </p:spPr>
      </p:pic>
      <p:pic>
        <p:nvPicPr>
          <p:cNvPr id="166" name="Google Shape;166;g218dc985322_0_99"/>
          <p:cNvPicPr preferRelativeResize="0"/>
          <p:nvPr/>
        </p:nvPicPr>
        <p:blipFill rotWithShape="1">
          <a:blip r:embed="rId4">
            <a:alphaModFix/>
          </a:blip>
          <a:srcRect b="15867" l="0" r="0" t="0"/>
          <a:stretch/>
        </p:blipFill>
        <p:spPr>
          <a:xfrm rot="-5400000">
            <a:off x="346126" y="2533925"/>
            <a:ext cx="5910275" cy="66322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2167f514e1e_0_73"/>
          <p:cNvSpPr txBox="1"/>
          <p:nvPr/>
        </p:nvSpPr>
        <p:spPr>
          <a:xfrm>
            <a:off x="3019000" y="1788275"/>
            <a:ext cx="623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Proxima Nova"/>
              <a:ea typeface="Proxima Nova"/>
              <a:cs typeface="Proxima Nova"/>
              <a:sym typeface="Proxima Nova"/>
            </a:endParaRPr>
          </a:p>
        </p:txBody>
      </p:sp>
      <p:sp>
        <p:nvSpPr>
          <p:cNvPr id="172" name="Google Shape;172;g2167f514e1e_0_73"/>
          <p:cNvSpPr txBox="1"/>
          <p:nvPr/>
        </p:nvSpPr>
        <p:spPr>
          <a:xfrm>
            <a:off x="693325" y="379675"/>
            <a:ext cx="10081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Managing equipment:  Packaging</a:t>
            </a:r>
            <a:endParaRPr sz="4800">
              <a:latin typeface="Times New Roman"/>
              <a:ea typeface="Times New Roman"/>
              <a:cs typeface="Times New Roman"/>
              <a:sym typeface="Times New Roman"/>
            </a:endParaRPr>
          </a:p>
        </p:txBody>
      </p:sp>
      <p:sp>
        <p:nvSpPr>
          <p:cNvPr id="173" name="Google Shape;173;g2167f514e1e_0_73"/>
          <p:cNvSpPr txBox="1"/>
          <p:nvPr/>
        </p:nvSpPr>
        <p:spPr>
          <a:xfrm>
            <a:off x="2186075" y="1236625"/>
            <a:ext cx="9118800" cy="1847100"/>
          </a:xfrm>
          <a:prstGeom prst="rect">
            <a:avLst/>
          </a:prstGeom>
          <a:noFill/>
          <a:ln>
            <a:noFill/>
          </a:ln>
        </p:spPr>
        <p:txBody>
          <a:bodyPr anchorCtr="0" anchor="t" bIns="91425" lIns="91425" spcFirstLastPara="1" rIns="91425" wrap="square" tIns="91425">
            <a:spAutoFit/>
          </a:bodyPr>
          <a:lstStyle/>
          <a:p>
            <a:pPr indent="-457200" lvl="0" marL="4572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Cases and protectors to prevent breakage</a:t>
            </a:r>
            <a:endParaRPr sz="3600">
              <a:solidFill>
                <a:schemeClr val="lt1"/>
              </a:solidFill>
              <a:latin typeface="Times New Roman"/>
              <a:ea typeface="Times New Roman"/>
              <a:cs typeface="Times New Roman"/>
              <a:sym typeface="Times New Roman"/>
            </a:endParaRPr>
          </a:p>
          <a:p>
            <a:pPr indent="-457200" lvl="0" marL="4572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Cases to keep multipart equipment together</a:t>
            </a:r>
            <a:endParaRPr sz="3600">
              <a:solidFill>
                <a:schemeClr val="lt1"/>
              </a:solidFill>
              <a:latin typeface="Times New Roman"/>
              <a:ea typeface="Times New Roman"/>
              <a:cs typeface="Times New Roman"/>
              <a:sym typeface="Times New Roman"/>
            </a:endParaRPr>
          </a:p>
          <a:p>
            <a:pPr indent="-457200" lvl="0" marL="4572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Packaging to handle odd shapes and sizes</a:t>
            </a:r>
            <a:endParaRPr sz="3600">
              <a:solidFill>
                <a:schemeClr val="lt1"/>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g218dc985322_0_109"/>
          <p:cNvPicPr preferRelativeResize="0"/>
          <p:nvPr/>
        </p:nvPicPr>
        <p:blipFill>
          <a:blip r:embed="rId3">
            <a:alphaModFix/>
          </a:blip>
          <a:stretch>
            <a:fillRect/>
          </a:stretch>
        </p:blipFill>
        <p:spPr>
          <a:xfrm>
            <a:off x="2221800" y="1303075"/>
            <a:ext cx="7406572" cy="5554925"/>
          </a:xfrm>
          <a:prstGeom prst="rect">
            <a:avLst/>
          </a:prstGeom>
          <a:noFill/>
          <a:ln>
            <a:noFill/>
          </a:ln>
        </p:spPr>
      </p:pic>
      <p:sp>
        <p:nvSpPr>
          <p:cNvPr id="179" name="Google Shape;179;g218dc985322_0_109"/>
          <p:cNvSpPr txBox="1"/>
          <p:nvPr/>
        </p:nvSpPr>
        <p:spPr>
          <a:xfrm>
            <a:off x="693325" y="379675"/>
            <a:ext cx="10081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Managing equipment:  Packaging</a:t>
            </a:r>
            <a:endParaRPr sz="4800">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g218dc985322_0_93"/>
          <p:cNvPicPr preferRelativeResize="0"/>
          <p:nvPr/>
        </p:nvPicPr>
        <p:blipFill>
          <a:blip r:embed="rId3">
            <a:alphaModFix/>
          </a:blip>
          <a:stretch>
            <a:fillRect/>
          </a:stretch>
        </p:blipFill>
        <p:spPr>
          <a:xfrm>
            <a:off x="0" y="-228600"/>
            <a:ext cx="12192000" cy="9144000"/>
          </a:xfrm>
          <a:prstGeom prst="rect">
            <a:avLst/>
          </a:prstGeom>
          <a:noFill/>
          <a:ln>
            <a:noFill/>
          </a:ln>
        </p:spPr>
      </p:pic>
      <p:sp>
        <p:nvSpPr>
          <p:cNvPr id="185" name="Google Shape;185;g218dc985322_0_93"/>
          <p:cNvSpPr txBox="1"/>
          <p:nvPr/>
        </p:nvSpPr>
        <p:spPr>
          <a:xfrm>
            <a:off x="693325" y="379675"/>
            <a:ext cx="10081200" cy="923400"/>
          </a:xfrm>
          <a:prstGeom prst="rect">
            <a:avLst/>
          </a:prstGeom>
          <a:solidFill>
            <a:srgbClr val="001344"/>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Managing equipment:  Packaging</a:t>
            </a:r>
            <a:endParaRPr sz="4800">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g218dc985322_0_112"/>
          <p:cNvPicPr preferRelativeResize="0"/>
          <p:nvPr/>
        </p:nvPicPr>
        <p:blipFill>
          <a:blip r:embed="rId3">
            <a:alphaModFix/>
          </a:blip>
          <a:stretch>
            <a:fillRect/>
          </a:stretch>
        </p:blipFill>
        <p:spPr>
          <a:xfrm rot="-5400000">
            <a:off x="-928437" y="857362"/>
            <a:ext cx="7427501" cy="5570626"/>
          </a:xfrm>
          <a:prstGeom prst="rect">
            <a:avLst/>
          </a:prstGeom>
          <a:noFill/>
          <a:ln>
            <a:noFill/>
          </a:ln>
        </p:spPr>
      </p:pic>
      <p:pic>
        <p:nvPicPr>
          <p:cNvPr id="191" name="Google Shape;191;g218dc985322_0_112"/>
          <p:cNvPicPr preferRelativeResize="0"/>
          <p:nvPr/>
        </p:nvPicPr>
        <p:blipFill>
          <a:blip r:embed="rId4">
            <a:alphaModFix/>
          </a:blip>
          <a:stretch>
            <a:fillRect/>
          </a:stretch>
        </p:blipFill>
        <p:spPr>
          <a:xfrm rot="-5400000">
            <a:off x="4382837" y="393687"/>
            <a:ext cx="8924751" cy="6693575"/>
          </a:xfrm>
          <a:prstGeom prst="rect">
            <a:avLst/>
          </a:prstGeom>
          <a:noFill/>
          <a:ln>
            <a:noFill/>
          </a:ln>
        </p:spPr>
      </p:pic>
      <p:sp>
        <p:nvSpPr>
          <p:cNvPr id="192" name="Google Shape;192;g218dc985322_0_112"/>
          <p:cNvSpPr txBox="1"/>
          <p:nvPr/>
        </p:nvSpPr>
        <p:spPr>
          <a:xfrm>
            <a:off x="693325" y="379675"/>
            <a:ext cx="10081200" cy="923400"/>
          </a:xfrm>
          <a:prstGeom prst="rect">
            <a:avLst/>
          </a:prstGeom>
          <a:solidFill>
            <a:srgbClr val="001344"/>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Managing equipment:  Packaging</a:t>
            </a:r>
            <a:endParaRPr sz="4800">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g218dc985322_0_106"/>
          <p:cNvPicPr preferRelativeResize="0"/>
          <p:nvPr/>
        </p:nvPicPr>
        <p:blipFill rotWithShape="1">
          <a:blip r:embed="rId3">
            <a:alphaModFix/>
          </a:blip>
          <a:srcRect b="0" l="0" r="0" t="-19961"/>
          <a:stretch/>
        </p:blipFill>
        <p:spPr>
          <a:xfrm>
            <a:off x="0" y="-1540600"/>
            <a:ext cx="6942225" cy="9259650"/>
          </a:xfrm>
          <a:prstGeom prst="rect">
            <a:avLst/>
          </a:prstGeom>
          <a:noFill/>
          <a:ln>
            <a:noFill/>
          </a:ln>
        </p:spPr>
      </p:pic>
      <p:pic>
        <p:nvPicPr>
          <p:cNvPr id="198" name="Google Shape;198;g218dc985322_0_106"/>
          <p:cNvPicPr preferRelativeResize="0"/>
          <p:nvPr/>
        </p:nvPicPr>
        <p:blipFill>
          <a:blip r:embed="rId4">
            <a:alphaModFix/>
          </a:blip>
          <a:stretch>
            <a:fillRect/>
          </a:stretch>
        </p:blipFill>
        <p:spPr>
          <a:xfrm rot="5400000">
            <a:off x="5378016" y="1029960"/>
            <a:ext cx="8246499" cy="6184874"/>
          </a:xfrm>
          <a:prstGeom prst="rect">
            <a:avLst/>
          </a:prstGeom>
          <a:noFill/>
          <a:ln>
            <a:noFill/>
          </a:ln>
        </p:spPr>
      </p:pic>
      <p:sp>
        <p:nvSpPr>
          <p:cNvPr id="199" name="Google Shape;199;g218dc985322_0_106"/>
          <p:cNvSpPr txBox="1"/>
          <p:nvPr/>
        </p:nvSpPr>
        <p:spPr>
          <a:xfrm>
            <a:off x="693325" y="379675"/>
            <a:ext cx="10081200" cy="923400"/>
          </a:xfrm>
          <a:prstGeom prst="rect">
            <a:avLst/>
          </a:prstGeom>
          <a:solidFill>
            <a:srgbClr val="001344"/>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Managing equipment:  Packaging</a:t>
            </a:r>
            <a:endParaRPr sz="4800">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g218dc985322_0_129"/>
          <p:cNvPicPr preferRelativeResize="0"/>
          <p:nvPr/>
        </p:nvPicPr>
        <p:blipFill>
          <a:blip r:embed="rId3">
            <a:alphaModFix/>
          </a:blip>
          <a:stretch>
            <a:fillRect/>
          </a:stretch>
        </p:blipFill>
        <p:spPr>
          <a:xfrm>
            <a:off x="0" y="-457200"/>
            <a:ext cx="6096000" cy="8130926"/>
          </a:xfrm>
          <a:prstGeom prst="rect">
            <a:avLst/>
          </a:prstGeom>
          <a:noFill/>
          <a:ln>
            <a:noFill/>
          </a:ln>
        </p:spPr>
      </p:pic>
      <p:pic>
        <p:nvPicPr>
          <p:cNvPr id="205" name="Google Shape;205;g218dc985322_0_129"/>
          <p:cNvPicPr preferRelativeResize="0"/>
          <p:nvPr/>
        </p:nvPicPr>
        <p:blipFill>
          <a:blip r:embed="rId4">
            <a:alphaModFix/>
          </a:blip>
          <a:stretch>
            <a:fillRect/>
          </a:stretch>
        </p:blipFill>
        <p:spPr>
          <a:xfrm rot="5400000">
            <a:off x="5039213" y="837362"/>
            <a:ext cx="8710874" cy="6533151"/>
          </a:xfrm>
          <a:prstGeom prst="rect">
            <a:avLst/>
          </a:prstGeom>
          <a:noFill/>
          <a:ln>
            <a:noFill/>
          </a:ln>
        </p:spPr>
      </p:pic>
      <p:sp>
        <p:nvSpPr>
          <p:cNvPr id="206" name="Google Shape;206;g218dc985322_0_129"/>
          <p:cNvSpPr txBox="1"/>
          <p:nvPr/>
        </p:nvSpPr>
        <p:spPr>
          <a:xfrm>
            <a:off x="693325" y="379675"/>
            <a:ext cx="10081200" cy="923400"/>
          </a:xfrm>
          <a:prstGeom prst="rect">
            <a:avLst/>
          </a:prstGeom>
          <a:solidFill>
            <a:srgbClr val="001344"/>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Managing equipment:  Packaging</a:t>
            </a:r>
            <a:endParaRPr sz="4800">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g2167f514e1e_0_0"/>
          <p:cNvSpPr txBox="1"/>
          <p:nvPr/>
        </p:nvSpPr>
        <p:spPr>
          <a:xfrm>
            <a:off x="3019000" y="1788275"/>
            <a:ext cx="623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Proxima Nova"/>
              <a:ea typeface="Proxima Nova"/>
              <a:cs typeface="Proxima Nova"/>
              <a:sym typeface="Proxima Nova"/>
            </a:endParaRPr>
          </a:p>
        </p:txBody>
      </p:sp>
      <p:sp>
        <p:nvSpPr>
          <p:cNvPr id="86" name="Google Shape;86;g2167f514e1e_0_0"/>
          <p:cNvSpPr txBox="1"/>
          <p:nvPr/>
        </p:nvSpPr>
        <p:spPr>
          <a:xfrm>
            <a:off x="693325" y="379675"/>
            <a:ext cx="10081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3300">
                <a:solidFill>
                  <a:schemeClr val="lt1"/>
                </a:solidFill>
                <a:latin typeface="Times New Roman"/>
                <a:ea typeface="Times New Roman"/>
                <a:cs typeface="Times New Roman"/>
                <a:sym typeface="Times New Roman"/>
              </a:rPr>
              <a:t>Georgia Southern University campuses and libraries</a:t>
            </a:r>
            <a:endParaRPr sz="3300">
              <a:latin typeface="Times New Roman"/>
              <a:ea typeface="Times New Roman"/>
              <a:cs typeface="Times New Roman"/>
              <a:sym typeface="Times New Roman"/>
            </a:endParaRPr>
          </a:p>
        </p:txBody>
      </p:sp>
      <p:sp>
        <p:nvSpPr>
          <p:cNvPr id="87" name="Google Shape;87;g2167f514e1e_0_0"/>
          <p:cNvSpPr txBox="1"/>
          <p:nvPr/>
        </p:nvSpPr>
        <p:spPr>
          <a:xfrm>
            <a:off x="2186075" y="1236625"/>
            <a:ext cx="91188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solidFill>
                  <a:schemeClr val="lt1"/>
                </a:solidFill>
                <a:latin typeface="Times New Roman"/>
                <a:ea typeface="Times New Roman"/>
                <a:cs typeface="Times New Roman"/>
                <a:sym typeface="Times New Roman"/>
              </a:rPr>
              <a:t>Georgia Southern University has 3 campuses:</a:t>
            </a:r>
            <a:endParaRPr sz="3600">
              <a:solidFill>
                <a:schemeClr val="lt1"/>
              </a:solidFill>
              <a:latin typeface="Times New Roman"/>
              <a:ea typeface="Times New Roman"/>
              <a:cs typeface="Times New Roman"/>
              <a:sym typeface="Times New Roman"/>
            </a:endParaRPr>
          </a:p>
          <a:p>
            <a:pPr indent="-457200" lvl="0" marL="4572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Armstrong Campus (</a:t>
            </a:r>
            <a:r>
              <a:rPr lang="en-US" sz="3600">
                <a:solidFill>
                  <a:schemeClr val="lt1"/>
                </a:solidFill>
                <a:latin typeface="Times New Roman"/>
                <a:ea typeface="Times New Roman"/>
                <a:cs typeface="Times New Roman"/>
                <a:sym typeface="Times New Roman"/>
              </a:rPr>
              <a:t>Savannah)</a:t>
            </a:r>
            <a:endParaRPr sz="3600">
              <a:solidFill>
                <a:schemeClr val="lt1"/>
              </a:solidFill>
              <a:latin typeface="Times New Roman"/>
              <a:ea typeface="Times New Roman"/>
              <a:cs typeface="Times New Roman"/>
              <a:sym typeface="Times New Roman"/>
            </a:endParaRPr>
          </a:p>
          <a:p>
            <a:pPr indent="-457200" lvl="0" marL="4572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Statesboro</a:t>
            </a:r>
            <a:endParaRPr sz="3600">
              <a:solidFill>
                <a:schemeClr val="lt1"/>
              </a:solidFill>
              <a:latin typeface="Times New Roman"/>
              <a:ea typeface="Times New Roman"/>
              <a:cs typeface="Times New Roman"/>
              <a:sym typeface="Times New Roman"/>
            </a:endParaRPr>
          </a:p>
          <a:p>
            <a:pPr indent="-457200" lvl="0" marL="4572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Hinesville</a:t>
            </a:r>
            <a:endParaRPr sz="3600">
              <a:solidFill>
                <a:schemeClr val="lt1"/>
              </a:solidFill>
              <a:latin typeface="Times New Roman"/>
              <a:ea typeface="Times New Roman"/>
              <a:cs typeface="Times New Roman"/>
              <a:sym typeface="Times New Roman"/>
            </a:endParaRPr>
          </a:p>
        </p:txBody>
      </p:sp>
      <p:pic>
        <p:nvPicPr>
          <p:cNvPr id="88" name="Google Shape;88;g2167f514e1e_0_0"/>
          <p:cNvPicPr preferRelativeResize="0"/>
          <p:nvPr/>
        </p:nvPicPr>
        <p:blipFill rotWithShape="1">
          <a:blip r:embed="rId3">
            <a:alphaModFix/>
          </a:blip>
          <a:srcRect b="20146" l="0" r="0" t="0"/>
          <a:stretch/>
        </p:blipFill>
        <p:spPr>
          <a:xfrm>
            <a:off x="5599725" y="3994750"/>
            <a:ext cx="10908811" cy="2915375"/>
          </a:xfrm>
          <a:prstGeom prst="rect">
            <a:avLst/>
          </a:prstGeom>
          <a:noFill/>
          <a:ln>
            <a:noFill/>
          </a:ln>
        </p:spPr>
      </p:pic>
      <p:pic>
        <p:nvPicPr>
          <p:cNvPr id="89" name="Google Shape;89;g2167f514e1e_0_0"/>
          <p:cNvPicPr preferRelativeResize="0"/>
          <p:nvPr/>
        </p:nvPicPr>
        <p:blipFill>
          <a:blip r:embed="rId4">
            <a:alphaModFix/>
          </a:blip>
          <a:stretch>
            <a:fillRect/>
          </a:stretch>
        </p:blipFill>
        <p:spPr>
          <a:xfrm>
            <a:off x="-34850" y="3994750"/>
            <a:ext cx="4523950" cy="2863250"/>
          </a:xfrm>
          <a:prstGeom prst="rect">
            <a:avLst/>
          </a:prstGeom>
          <a:noFill/>
          <a:ln>
            <a:noFill/>
          </a:ln>
        </p:spPr>
      </p:pic>
      <p:pic>
        <p:nvPicPr>
          <p:cNvPr id="90" name="Google Shape;90;g2167f514e1e_0_0"/>
          <p:cNvPicPr preferRelativeResize="0"/>
          <p:nvPr/>
        </p:nvPicPr>
        <p:blipFill>
          <a:blip r:embed="rId5">
            <a:alphaModFix/>
          </a:blip>
          <a:stretch>
            <a:fillRect/>
          </a:stretch>
        </p:blipFill>
        <p:spPr>
          <a:xfrm>
            <a:off x="4336700" y="3994750"/>
            <a:ext cx="3817677" cy="2863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g21813b91542_0_0"/>
          <p:cNvSpPr txBox="1"/>
          <p:nvPr/>
        </p:nvSpPr>
        <p:spPr>
          <a:xfrm>
            <a:off x="693325" y="379675"/>
            <a:ext cx="100812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Costs of the Laptop Checkout Program:</a:t>
            </a:r>
            <a:endParaRPr sz="4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Laptop Repairs</a:t>
            </a:r>
            <a:endParaRPr sz="4800">
              <a:solidFill>
                <a:schemeClr val="lt1"/>
              </a:solidFill>
              <a:latin typeface="Times New Roman"/>
              <a:ea typeface="Times New Roman"/>
              <a:cs typeface="Times New Roman"/>
              <a:sym typeface="Times New Roman"/>
            </a:endParaRPr>
          </a:p>
        </p:txBody>
      </p:sp>
      <p:sp>
        <p:nvSpPr>
          <p:cNvPr id="212" name="Google Shape;212;g21813b91542_0_0"/>
          <p:cNvSpPr txBox="1"/>
          <p:nvPr/>
        </p:nvSpPr>
        <p:spPr>
          <a:xfrm>
            <a:off x="2186075" y="2379625"/>
            <a:ext cx="9118800" cy="3509400"/>
          </a:xfrm>
          <a:prstGeom prst="rect">
            <a:avLst/>
          </a:prstGeom>
          <a:noFill/>
          <a:ln>
            <a:noFill/>
          </a:ln>
        </p:spPr>
        <p:txBody>
          <a:bodyPr anchorCtr="0" anchor="t" bIns="91425" lIns="91425" spcFirstLastPara="1" rIns="91425" wrap="square" tIns="91425">
            <a:spAutoFit/>
          </a:bodyPr>
          <a:lstStyle/>
          <a:p>
            <a:pPr indent="-457200" lvl="0" marL="4572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Most laptop repairs are done in house</a:t>
            </a:r>
            <a:endParaRPr sz="3600">
              <a:solidFill>
                <a:schemeClr val="lt1"/>
              </a:solidFill>
              <a:latin typeface="Times New Roman"/>
              <a:ea typeface="Times New Roman"/>
              <a:cs typeface="Times New Roman"/>
              <a:sym typeface="Times New Roman"/>
            </a:endParaRPr>
          </a:p>
          <a:p>
            <a:pPr indent="-457200" lvl="1" marL="9144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Replacing screens and keyboards is common</a:t>
            </a:r>
            <a:endParaRPr sz="3600">
              <a:solidFill>
                <a:schemeClr val="lt1"/>
              </a:solidFill>
              <a:latin typeface="Times New Roman"/>
              <a:ea typeface="Times New Roman"/>
              <a:cs typeface="Times New Roman"/>
              <a:sym typeface="Times New Roman"/>
            </a:endParaRPr>
          </a:p>
          <a:p>
            <a:pPr indent="-457200" lvl="1" marL="9144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Two full time employees spend a good chunk of time on repairs</a:t>
            </a:r>
            <a:endParaRPr sz="3600">
              <a:solidFill>
                <a:schemeClr val="lt1"/>
              </a:solidFill>
              <a:latin typeface="Times New Roman"/>
              <a:ea typeface="Times New Roman"/>
              <a:cs typeface="Times New Roman"/>
              <a:sym typeface="Times New Roman"/>
            </a:endParaRPr>
          </a:p>
          <a:p>
            <a:pPr indent="-457200" lvl="0" marL="4572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Cost of parts = $3,000 per yr</a:t>
            </a:r>
            <a:endParaRPr sz="3600">
              <a:solidFill>
                <a:schemeClr val="lt1"/>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218dc985322_0_41"/>
          <p:cNvSpPr txBox="1"/>
          <p:nvPr/>
        </p:nvSpPr>
        <p:spPr>
          <a:xfrm>
            <a:off x="3019000" y="2702675"/>
            <a:ext cx="623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Proxima Nova"/>
              <a:ea typeface="Proxima Nova"/>
              <a:cs typeface="Proxima Nova"/>
              <a:sym typeface="Proxima Nova"/>
            </a:endParaRPr>
          </a:p>
        </p:txBody>
      </p:sp>
      <p:sp>
        <p:nvSpPr>
          <p:cNvPr id="218" name="Google Shape;218;g218dc985322_0_41"/>
          <p:cNvSpPr txBox="1"/>
          <p:nvPr/>
        </p:nvSpPr>
        <p:spPr>
          <a:xfrm>
            <a:off x="693325" y="379675"/>
            <a:ext cx="100812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4800">
                <a:solidFill>
                  <a:schemeClr val="lt1"/>
                </a:solidFill>
                <a:latin typeface="Times New Roman"/>
                <a:ea typeface="Times New Roman"/>
                <a:cs typeface="Times New Roman"/>
                <a:sym typeface="Times New Roman"/>
              </a:rPr>
              <a:t>Costs of the Laptop Checkout Program:</a:t>
            </a:r>
            <a:endParaRPr sz="4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Losses</a:t>
            </a:r>
            <a:endParaRPr sz="3000">
              <a:solidFill>
                <a:schemeClr val="lt1"/>
              </a:solidFill>
              <a:latin typeface="Times New Roman"/>
              <a:ea typeface="Times New Roman"/>
              <a:cs typeface="Times New Roman"/>
              <a:sym typeface="Times New Roman"/>
            </a:endParaRPr>
          </a:p>
        </p:txBody>
      </p:sp>
      <p:sp>
        <p:nvSpPr>
          <p:cNvPr id="219" name="Google Shape;219;g218dc985322_0_41"/>
          <p:cNvSpPr txBox="1"/>
          <p:nvPr/>
        </p:nvSpPr>
        <p:spPr>
          <a:xfrm>
            <a:off x="2186075" y="1817900"/>
            <a:ext cx="9813600" cy="4494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chemeClr val="lt1"/>
              </a:buClr>
              <a:buSzPts val="2800"/>
              <a:buFont typeface="Times New Roman"/>
              <a:buChar char="●"/>
            </a:pPr>
            <a:r>
              <a:rPr lang="en-US" sz="2800">
                <a:solidFill>
                  <a:schemeClr val="lt1"/>
                </a:solidFill>
                <a:latin typeface="Times New Roman"/>
                <a:ea typeface="Times New Roman"/>
                <a:cs typeface="Times New Roman"/>
                <a:sym typeface="Times New Roman"/>
              </a:rPr>
              <a:t>Fleet size = 190 total</a:t>
            </a:r>
            <a:endParaRPr sz="2800">
              <a:solidFill>
                <a:schemeClr val="lt1"/>
              </a:solidFill>
              <a:latin typeface="Times New Roman"/>
              <a:ea typeface="Times New Roman"/>
              <a:cs typeface="Times New Roman"/>
              <a:sym typeface="Times New Roman"/>
            </a:endParaRPr>
          </a:p>
          <a:p>
            <a:pPr indent="-406400" lvl="0" marL="457200" rtl="0" algn="l">
              <a:spcBef>
                <a:spcPts val="0"/>
              </a:spcBef>
              <a:spcAft>
                <a:spcPts val="0"/>
              </a:spcAft>
              <a:buClr>
                <a:schemeClr val="lt1"/>
              </a:buClr>
              <a:buSzPts val="2800"/>
              <a:buFont typeface="Times New Roman"/>
              <a:buChar char="●"/>
            </a:pPr>
            <a:r>
              <a:rPr lang="en-US" sz="2800">
                <a:solidFill>
                  <a:schemeClr val="lt1"/>
                </a:solidFill>
                <a:latin typeface="Times New Roman"/>
                <a:ea typeface="Times New Roman"/>
                <a:cs typeface="Times New Roman"/>
                <a:sym typeface="Times New Roman"/>
              </a:rPr>
              <a:t>Replacement parts for repairs = $3,000 annually</a:t>
            </a:r>
            <a:endParaRPr sz="2800">
              <a:solidFill>
                <a:schemeClr val="lt1"/>
              </a:solidFill>
              <a:latin typeface="Times New Roman"/>
              <a:ea typeface="Times New Roman"/>
              <a:cs typeface="Times New Roman"/>
              <a:sym typeface="Times New Roman"/>
            </a:endParaRPr>
          </a:p>
          <a:p>
            <a:pPr indent="-406400" lvl="0" marL="457200" rtl="0" algn="l">
              <a:spcBef>
                <a:spcPts val="0"/>
              </a:spcBef>
              <a:spcAft>
                <a:spcPts val="0"/>
              </a:spcAft>
              <a:buClr>
                <a:schemeClr val="lt1"/>
              </a:buClr>
              <a:buSzPts val="2800"/>
              <a:buFont typeface="Times New Roman"/>
              <a:buChar char="●"/>
            </a:pPr>
            <a:r>
              <a:rPr lang="en-US" sz="2800">
                <a:solidFill>
                  <a:schemeClr val="lt1"/>
                </a:solidFill>
                <a:latin typeface="Times New Roman"/>
                <a:ea typeface="Times New Roman"/>
                <a:cs typeface="Times New Roman"/>
                <a:sym typeface="Times New Roman"/>
              </a:rPr>
              <a:t>Approximately 4 laptops never returned per year = $4,400</a:t>
            </a:r>
            <a:endParaRPr sz="2800">
              <a:solidFill>
                <a:schemeClr val="lt1"/>
              </a:solidFill>
              <a:latin typeface="Times New Roman"/>
              <a:ea typeface="Times New Roman"/>
              <a:cs typeface="Times New Roman"/>
              <a:sym typeface="Times New Roman"/>
            </a:endParaRPr>
          </a:p>
          <a:p>
            <a:pPr indent="-406400" lvl="0" marL="457200" rtl="0" algn="l">
              <a:spcBef>
                <a:spcPts val="0"/>
              </a:spcBef>
              <a:spcAft>
                <a:spcPts val="0"/>
              </a:spcAft>
              <a:buClr>
                <a:schemeClr val="lt1"/>
              </a:buClr>
              <a:buSzPts val="2800"/>
              <a:buFont typeface="Times New Roman"/>
              <a:buChar char="●"/>
            </a:pPr>
            <a:r>
              <a:rPr lang="en-US" sz="2800">
                <a:solidFill>
                  <a:schemeClr val="lt1"/>
                </a:solidFill>
                <a:latin typeface="Times New Roman"/>
                <a:ea typeface="Times New Roman"/>
                <a:cs typeface="Times New Roman"/>
                <a:sym typeface="Times New Roman"/>
              </a:rPr>
              <a:t>Approximately 3 laptops irreparably broken per year = $3,300</a:t>
            </a:r>
            <a:endParaRPr sz="2800">
              <a:solidFill>
                <a:schemeClr val="lt1"/>
              </a:solidFill>
              <a:latin typeface="Times New Roman"/>
              <a:ea typeface="Times New Roman"/>
              <a:cs typeface="Times New Roman"/>
              <a:sym typeface="Times New Roman"/>
            </a:endParaRPr>
          </a:p>
          <a:p>
            <a:pPr indent="-406400" lvl="0" marL="457200" rtl="0" algn="l">
              <a:spcBef>
                <a:spcPts val="0"/>
              </a:spcBef>
              <a:spcAft>
                <a:spcPts val="0"/>
              </a:spcAft>
              <a:buClr>
                <a:schemeClr val="lt1"/>
              </a:buClr>
              <a:buSzPts val="2800"/>
              <a:buFont typeface="Times New Roman"/>
              <a:buChar char="●"/>
            </a:pPr>
            <a:r>
              <a:rPr lang="en-US" sz="2800">
                <a:solidFill>
                  <a:schemeClr val="lt1"/>
                </a:solidFill>
                <a:latin typeface="Times New Roman"/>
                <a:ea typeface="Times New Roman"/>
                <a:cs typeface="Times New Roman"/>
                <a:sym typeface="Times New Roman"/>
              </a:rPr>
              <a:t>Replacing laptops on a 5 year cycle = $41,800 annually</a:t>
            </a:r>
            <a:endParaRPr sz="2800">
              <a:solidFill>
                <a:schemeClr val="lt1"/>
              </a:solidFill>
              <a:latin typeface="Times New Roman"/>
              <a:ea typeface="Times New Roman"/>
              <a:cs typeface="Times New Roman"/>
              <a:sym typeface="Times New Roman"/>
            </a:endParaRPr>
          </a:p>
          <a:p>
            <a:pPr indent="-406400" lvl="0" marL="457200" rtl="0" algn="l">
              <a:spcBef>
                <a:spcPts val="0"/>
              </a:spcBef>
              <a:spcAft>
                <a:spcPts val="0"/>
              </a:spcAft>
              <a:buClr>
                <a:schemeClr val="lt1"/>
              </a:buClr>
              <a:buSzPts val="2800"/>
              <a:buFont typeface="Times New Roman"/>
              <a:buChar char="●"/>
            </a:pPr>
            <a:r>
              <a:rPr lang="en-US" sz="2800">
                <a:solidFill>
                  <a:schemeClr val="lt1"/>
                </a:solidFill>
                <a:latin typeface="Times New Roman"/>
                <a:ea typeface="Times New Roman"/>
                <a:cs typeface="Times New Roman"/>
                <a:sym typeface="Times New Roman"/>
              </a:rPr>
              <a:t>(but, we currently don't replace on a 5 year cycle; laptops are up to 12 years old)</a:t>
            </a:r>
            <a:endParaRPr sz="2800">
              <a:solidFill>
                <a:schemeClr val="lt1"/>
              </a:solidFill>
              <a:latin typeface="Times New Roman"/>
              <a:ea typeface="Times New Roman"/>
              <a:cs typeface="Times New Roman"/>
              <a:sym typeface="Times New Roman"/>
            </a:endParaRPr>
          </a:p>
          <a:p>
            <a:pPr indent="-406400" lvl="0" marL="457200" rtl="0" algn="l">
              <a:spcBef>
                <a:spcPts val="0"/>
              </a:spcBef>
              <a:spcAft>
                <a:spcPts val="0"/>
              </a:spcAft>
              <a:buClr>
                <a:schemeClr val="lt1"/>
              </a:buClr>
              <a:buSzPts val="2800"/>
              <a:buFont typeface="Times New Roman"/>
              <a:buChar char="●"/>
            </a:pPr>
            <a:r>
              <a:rPr lang="en-US" sz="2800">
                <a:solidFill>
                  <a:schemeClr val="lt1"/>
                </a:solidFill>
                <a:latin typeface="Times New Roman"/>
                <a:ea typeface="Times New Roman"/>
                <a:cs typeface="Times New Roman"/>
                <a:sym typeface="Times New Roman"/>
              </a:rPr>
              <a:t>Total of $52,000 per year (excluding labor)</a:t>
            </a:r>
            <a:endParaRPr sz="2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2800">
              <a:solidFill>
                <a:schemeClr val="lt1"/>
              </a:solidFill>
              <a:latin typeface="Times New Roman"/>
              <a:ea typeface="Times New Roman"/>
              <a:cs typeface="Times New Roman"/>
              <a:sym typeface="Times New Roman"/>
            </a:endParaRPr>
          </a:p>
          <a:p>
            <a:pPr indent="-406400" lvl="0" marL="457200" rtl="0" algn="l">
              <a:spcBef>
                <a:spcPts val="0"/>
              </a:spcBef>
              <a:spcAft>
                <a:spcPts val="0"/>
              </a:spcAft>
              <a:buClr>
                <a:schemeClr val="lt1"/>
              </a:buClr>
              <a:buSzPts val="2800"/>
              <a:buFont typeface="Times New Roman"/>
              <a:buChar char="●"/>
            </a:pPr>
            <a:r>
              <a:rPr lang="en-US" sz="2800">
                <a:solidFill>
                  <a:schemeClr val="lt1"/>
                </a:solidFill>
                <a:latin typeface="Times New Roman"/>
                <a:ea typeface="Times New Roman"/>
                <a:cs typeface="Times New Roman"/>
                <a:sym typeface="Times New Roman"/>
              </a:rPr>
              <a:t>At any given time, about 20 laptops are egregiously overdue.</a:t>
            </a:r>
            <a:endParaRPr sz="2800">
              <a:solidFill>
                <a:schemeClr val="lt1"/>
              </a:solidFill>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21813b91542_0_17"/>
          <p:cNvSpPr txBox="1"/>
          <p:nvPr/>
        </p:nvSpPr>
        <p:spPr>
          <a:xfrm>
            <a:off x="693325" y="379675"/>
            <a:ext cx="10081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Reducing laptop losses (ie. late returns)</a:t>
            </a:r>
            <a:endParaRPr sz="4800">
              <a:solidFill>
                <a:schemeClr val="lt1"/>
              </a:solidFill>
              <a:latin typeface="Times New Roman"/>
              <a:ea typeface="Times New Roman"/>
              <a:cs typeface="Times New Roman"/>
              <a:sym typeface="Times New Roman"/>
            </a:endParaRPr>
          </a:p>
        </p:txBody>
      </p:sp>
      <p:sp>
        <p:nvSpPr>
          <p:cNvPr id="225" name="Google Shape;225;g21813b91542_0_17"/>
          <p:cNvSpPr txBox="1"/>
          <p:nvPr/>
        </p:nvSpPr>
        <p:spPr>
          <a:xfrm>
            <a:off x="2186075" y="1236625"/>
            <a:ext cx="9532800" cy="4956300"/>
          </a:xfrm>
          <a:prstGeom prst="rect">
            <a:avLst/>
          </a:prstGeom>
          <a:noFill/>
          <a:ln>
            <a:noFill/>
          </a:ln>
        </p:spPr>
        <p:txBody>
          <a:bodyPr anchorCtr="0" anchor="t" bIns="91425" lIns="91425" spcFirstLastPara="1" rIns="91425" wrap="square" tIns="91425">
            <a:spAutoFit/>
          </a:bodyPr>
          <a:lstStyle/>
          <a:p>
            <a:pPr indent="-425450" lvl="0" marL="457200" rtl="0" algn="l">
              <a:spcBef>
                <a:spcPts val="0"/>
              </a:spcBef>
              <a:spcAft>
                <a:spcPts val="0"/>
              </a:spcAft>
              <a:buClr>
                <a:schemeClr val="lt1"/>
              </a:buClr>
              <a:buSzPts val="3100"/>
              <a:buFont typeface="Times New Roman"/>
              <a:buChar char="●"/>
            </a:pPr>
            <a:r>
              <a:rPr lang="en-US" sz="3100">
                <a:solidFill>
                  <a:schemeClr val="lt1"/>
                </a:solidFill>
                <a:latin typeface="Times New Roman"/>
                <a:ea typeface="Times New Roman"/>
                <a:cs typeface="Times New Roman"/>
                <a:sym typeface="Times New Roman"/>
              </a:rPr>
              <a:t>The Georgia Southern University Libraries are fine free.</a:t>
            </a:r>
            <a:endParaRPr sz="3100">
              <a:solidFill>
                <a:schemeClr val="lt1"/>
              </a:solidFill>
              <a:latin typeface="Times New Roman"/>
              <a:ea typeface="Times New Roman"/>
              <a:cs typeface="Times New Roman"/>
              <a:sym typeface="Times New Roman"/>
            </a:endParaRPr>
          </a:p>
          <a:p>
            <a:pPr indent="-425450" lvl="0" marL="457200" rtl="0" algn="l">
              <a:spcBef>
                <a:spcPts val="0"/>
              </a:spcBef>
              <a:spcAft>
                <a:spcPts val="0"/>
              </a:spcAft>
              <a:buClr>
                <a:schemeClr val="lt1"/>
              </a:buClr>
              <a:buSzPts val="3100"/>
              <a:buFont typeface="Times New Roman"/>
              <a:buChar char="●"/>
            </a:pPr>
            <a:r>
              <a:rPr lang="en-US" sz="3100">
                <a:solidFill>
                  <a:schemeClr val="lt1"/>
                </a:solidFill>
                <a:latin typeface="Times New Roman"/>
                <a:ea typeface="Times New Roman"/>
                <a:cs typeface="Times New Roman"/>
                <a:sym typeface="Times New Roman"/>
              </a:rPr>
              <a:t>Laptops have a 7 day checkout period.</a:t>
            </a:r>
            <a:endParaRPr sz="3100">
              <a:solidFill>
                <a:schemeClr val="lt1"/>
              </a:solidFill>
              <a:latin typeface="Times New Roman"/>
              <a:ea typeface="Times New Roman"/>
              <a:cs typeface="Times New Roman"/>
              <a:sym typeface="Times New Roman"/>
            </a:endParaRPr>
          </a:p>
          <a:p>
            <a:pPr indent="-425450" lvl="0" marL="457200" rtl="0" algn="l">
              <a:spcBef>
                <a:spcPts val="0"/>
              </a:spcBef>
              <a:spcAft>
                <a:spcPts val="0"/>
              </a:spcAft>
              <a:buClr>
                <a:schemeClr val="lt1"/>
              </a:buClr>
              <a:buSzPts val="3100"/>
              <a:buFont typeface="Times New Roman"/>
              <a:buChar char="●"/>
            </a:pPr>
            <a:r>
              <a:rPr lang="en-US" sz="3100">
                <a:solidFill>
                  <a:schemeClr val="lt1"/>
                </a:solidFill>
                <a:latin typeface="Times New Roman"/>
                <a:ea typeface="Times New Roman"/>
                <a:cs typeface="Times New Roman"/>
                <a:sym typeface="Times New Roman"/>
              </a:rPr>
              <a:t>To reduce losses:</a:t>
            </a:r>
            <a:endParaRPr sz="3100">
              <a:solidFill>
                <a:schemeClr val="lt1"/>
              </a:solidFill>
              <a:latin typeface="Times New Roman"/>
              <a:ea typeface="Times New Roman"/>
              <a:cs typeface="Times New Roman"/>
              <a:sym typeface="Times New Roman"/>
            </a:endParaRPr>
          </a:p>
          <a:p>
            <a:pPr indent="-425450" lvl="1" marL="914400" rtl="0" algn="l">
              <a:spcBef>
                <a:spcPts val="0"/>
              </a:spcBef>
              <a:spcAft>
                <a:spcPts val="0"/>
              </a:spcAft>
              <a:buClr>
                <a:schemeClr val="lt1"/>
              </a:buClr>
              <a:buSzPts val="3100"/>
              <a:buFont typeface="Times New Roman"/>
              <a:buChar char="○"/>
            </a:pPr>
            <a:r>
              <a:rPr lang="en-US" sz="3100">
                <a:solidFill>
                  <a:schemeClr val="lt1"/>
                </a:solidFill>
                <a:latin typeface="Times New Roman"/>
                <a:ea typeface="Times New Roman"/>
                <a:cs typeface="Times New Roman"/>
                <a:sym typeface="Times New Roman"/>
              </a:rPr>
              <a:t>If equipment is overdue, suspend equipment checkout.</a:t>
            </a:r>
            <a:endParaRPr sz="3100">
              <a:solidFill>
                <a:schemeClr val="lt1"/>
              </a:solidFill>
              <a:latin typeface="Times New Roman"/>
              <a:ea typeface="Times New Roman"/>
              <a:cs typeface="Times New Roman"/>
              <a:sym typeface="Times New Roman"/>
            </a:endParaRPr>
          </a:p>
          <a:p>
            <a:pPr indent="-425450" lvl="1" marL="914400" rtl="0" algn="l">
              <a:spcBef>
                <a:spcPts val="0"/>
              </a:spcBef>
              <a:spcAft>
                <a:spcPts val="0"/>
              </a:spcAft>
              <a:buClr>
                <a:schemeClr val="lt1"/>
              </a:buClr>
              <a:buSzPts val="3100"/>
              <a:buFont typeface="Times New Roman"/>
              <a:buChar char="○"/>
            </a:pPr>
            <a:r>
              <a:rPr lang="en-US" sz="3100">
                <a:solidFill>
                  <a:schemeClr val="lt1"/>
                </a:solidFill>
                <a:latin typeface="Times New Roman"/>
                <a:ea typeface="Times New Roman"/>
                <a:cs typeface="Times New Roman"/>
                <a:sym typeface="Times New Roman"/>
              </a:rPr>
              <a:t>Notes in the checkout system and 3 late returns or any missing equipment items means no more equipment checkout.</a:t>
            </a:r>
            <a:endParaRPr sz="3100">
              <a:solidFill>
                <a:schemeClr val="lt1"/>
              </a:solidFill>
              <a:latin typeface="Times New Roman"/>
              <a:ea typeface="Times New Roman"/>
              <a:cs typeface="Times New Roman"/>
              <a:sym typeface="Times New Roman"/>
            </a:endParaRPr>
          </a:p>
          <a:p>
            <a:pPr indent="-425450" lvl="1" marL="914400" rtl="0" algn="l">
              <a:spcBef>
                <a:spcPts val="0"/>
              </a:spcBef>
              <a:spcAft>
                <a:spcPts val="0"/>
              </a:spcAft>
              <a:buClr>
                <a:schemeClr val="lt1"/>
              </a:buClr>
              <a:buSzPts val="3100"/>
              <a:buFont typeface="Times New Roman"/>
              <a:buChar char="○"/>
            </a:pPr>
            <a:r>
              <a:rPr lang="en-US" sz="3100">
                <a:solidFill>
                  <a:schemeClr val="lt1"/>
                </a:solidFill>
                <a:latin typeface="Times New Roman"/>
                <a:ea typeface="Times New Roman"/>
                <a:cs typeface="Times New Roman"/>
                <a:sym typeface="Times New Roman"/>
              </a:rPr>
              <a:t>For overdue laptops, systems locks them and displays a message saying to return them.</a:t>
            </a:r>
            <a:endParaRPr sz="3100">
              <a:solidFill>
                <a:schemeClr val="lt1"/>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g218dc985322_0_69"/>
          <p:cNvPicPr preferRelativeResize="0"/>
          <p:nvPr/>
        </p:nvPicPr>
        <p:blipFill>
          <a:blip r:embed="rId3">
            <a:alphaModFix/>
          </a:blip>
          <a:stretch>
            <a:fillRect/>
          </a:stretch>
        </p:blipFill>
        <p:spPr>
          <a:xfrm>
            <a:off x="-42333" y="0"/>
            <a:ext cx="12310534" cy="6924676"/>
          </a:xfrm>
          <a:prstGeom prst="rect">
            <a:avLst/>
          </a:prstGeom>
          <a:noFill/>
          <a:ln>
            <a:noFill/>
          </a:ln>
        </p:spPr>
      </p:pic>
      <p:sp>
        <p:nvSpPr>
          <p:cNvPr id="231" name="Google Shape;231;g218dc985322_0_69"/>
          <p:cNvSpPr txBox="1"/>
          <p:nvPr/>
        </p:nvSpPr>
        <p:spPr>
          <a:xfrm>
            <a:off x="722225" y="975700"/>
            <a:ext cx="108396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800">
                <a:latin typeface="Times New Roman"/>
                <a:ea typeface="Times New Roman"/>
                <a:cs typeface="Times New Roman"/>
                <a:sym typeface="Times New Roman"/>
              </a:rPr>
              <a:t>Georgia Southern University Libraries’ Ongoing Technology Checkout Program</a:t>
            </a:r>
            <a:endParaRPr b="1" sz="4800">
              <a:latin typeface="Times New Roman"/>
              <a:ea typeface="Times New Roman"/>
              <a:cs typeface="Times New Roman"/>
              <a:sym typeface="Times New Roman"/>
            </a:endParaRPr>
          </a:p>
        </p:txBody>
      </p:sp>
      <p:sp>
        <p:nvSpPr>
          <p:cNvPr id="232" name="Google Shape;232;g218dc985322_0_69"/>
          <p:cNvSpPr txBox="1"/>
          <p:nvPr/>
        </p:nvSpPr>
        <p:spPr>
          <a:xfrm>
            <a:off x="1007325" y="3261700"/>
            <a:ext cx="10106400" cy="226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700">
                <a:latin typeface="Times New Roman"/>
                <a:ea typeface="Times New Roman"/>
                <a:cs typeface="Times New Roman"/>
                <a:sym typeface="Times New Roman"/>
              </a:rPr>
              <a:t>Wilhelmina Randtke, Head of Libraries Systems and Technologies</a:t>
            </a:r>
            <a:endParaRPr sz="2700">
              <a:latin typeface="Times New Roman"/>
              <a:ea typeface="Times New Roman"/>
              <a:cs typeface="Times New Roman"/>
              <a:sym typeface="Times New Roman"/>
            </a:endParaRPr>
          </a:p>
          <a:p>
            <a:pPr indent="0" lvl="0" marL="0" rtl="0" algn="l">
              <a:spcBef>
                <a:spcPts val="0"/>
              </a:spcBef>
              <a:spcAft>
                <a:spcPts val="0"/>
              </a:spcAft>
              <a:buNone/>
            </a:pPr>
            <a:r>
              <a:rPr lang="en-US" sz="2700">
                <a:latin typeface="Times New Roman"/>
                <a:ea typeface="Times New Roman"/>
                <a:cs typeface="Times New Roman"/>
                <a:sym typeface="Times New Roman"/>
              </a:rPr>
              <a:t>Georgia Southern University</a:t>
            </a:r>
            <a:endParaRPr sz="2700">
              <a:latin typeface="Times New Roman"/>
              <a:ea typeface="Times New Roman"/>
              <a:cs typeface="Times New Roman"/>
              <a:sym typeface="Times New Roman"/>
            </a:endParaRPr>
          </a:p>
          <a:p>
            <a:pPr indent="0" lvl="0" marL="0" rtl="0" algn="l">
              <a:spcBef>
                <a:spcPts val="0"/>
              </a:spcBef>
              <a:spcAft>
                <a:spcPts val="0"/>
              </a:spcAft>
              <a:buNone/>
            </a:pPr>
            <a:r>
              <a:t/>
            </a:r>
            <a:endParaRPr sz="2700">
              <a:latin typeface="Times New Roman"/>
              <a:ea typeface="Times New Roman"/>
              <a:cs typeface="Times New Roman"/>
              <a:sym typeface="Times New Roman"/>
            </a:endParaRPr>
          </a:p>
          <a:p>
            <a:pPr indent="0" lvl="0" marL="0" rtl="0" algn="l">
              <a:spcBef>
                <a:spcPts val="0"/>
              </a:spcBef>
              <a:spcAft>
                <a:spcPts val="0"/>
              </a:spcAft>
              <a:buNone/>
            </a:pPr>
            <a:r>
              <a:rPr lang="en-US" sz="2700">
                <a:solidFill>
                  <a:schemeClr val="dk1"/>
                </a:solidFill>
                <a:latin typeface="Times New Roman"/>
                <a:ea typeface="Times New Roman"/>
                <a:cs typeface="Times New Roman"/>
                <a:sym typeface="Times New Roman"/>
              </a:rPr>
              <a:t>Georgia Association for Instructional Technology (GAIT) IT Forum</a:t>
            </a:r>
            <a:endParaRPr sz="27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2700">
                <a:solidFill>
                  <a:schemeClr val="dk1"/>
                </a:solidFill>
                <a:latin typeface="Times New Roman"/>
                <a:ea typeface="Times New Roman"/>
                <a:cs typeface="Times New Roman"/>
                <a:sym typeface="Times New Roman"/>
              </a:rPr>
              <a:t>March 11, 2023, Virtual</a:t>
            </a:r>
            <a:endParaRPr sz="2700">
              <a:solidFill>
                <a:schemeClr val="dk1"/>
              </a:solidFill>
              <a:latin typeface="Times New Roman"/>
              <a:ea typeface="Times New Roman"/>
              <a:cs typeface="Times New Roman"/>
              <a:sym typeface="Times New Roman"/>
            </a:endParaRPr>
          </a:p>
        </p:txBody>
      </p:sp>
      <p:sp>
        <p:nvSpPr>
          <p:cNvPr id="233" name="Google Shape;233;g218dc985322_0_69"/>
          <p:cNvSpPr txBox="1"/>
          <p:nvPr/>
        </p:nvSpPr>
        <p:spPr>
          <a:xfrm>
            <a:off x="2853375" y="4166600"/>
            <a:ext cx="623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g218dc985322_0_0"/>
          <p:cNvSpPr txBox="1"/>
          <p:nvPr/>
        </p:nvSpPr>
        <p:spPr>
          <a:xfrm>
            <a:off x="3019000" y="1788275"/>
            <a:ext cx="623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Proxima Nova"/>
              <a:ea typeface="Proxima Nova"/>
              <a:cs typeface="Proxima Nova"/>
              <a:sym typeface="Proxima Nova"/>
            </a:endParaRPr>
          </a:p>
        </p:txBody>
      </p:sp>
      <p:sp>
        <p:nvSpPr>
          <p:cNvPr id="96" name="Google Shape;96;g218dc985322_0_0"/>
          <p:cNvSpPr txBox="1"/>
          <p:nvPr/>
        </p:nvSpPr>
        <p:spPr>
          <a:xfrm>
            <a:off x="693325" y="379675"/>
            <a:ext cx="10081200" cy="143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4800">
                <a:solidFill>
                  <a:schemeClr val="lt1"/>
                </a:solidFill>
                <a:latin typeface="Times New Roman"/>
                <a:ea typeface="Times New Roman"/>
                <a:cs typeface="Times New Roman"/>
                <a:sym typeface="Times New Roman"/>
              </a:rPr>
              <a:t>Equipment Offerings</a:t>
            </a:r>
            <a:endParaRPr sz="4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3300">
              <a:solidFill>
                <a:schemeClr val="lt1"/>
              </a:solidFill>
              <a:latin typeface="Times New Roman"/>
              <a:ea typeface="Times New Roman"/>
              <a:cs typeface="Times New Roman"/>
              <a:sym typeface="Times New Roman"/>
            </a:endParaRPr>
          </a:p>
        </p:txBody>
      </p:sp>
      <p:sp>
        <p:nvSpPr>
          <p:cNvPr id="97" name="Google Shape;97;g218dc985322_0_0"/>
          <p:cNvSpPr txBox="1"/>
          <p:nvPr/>
        </p:nvSpPr>
        <p:spPr>
          <a:xfrm>
            <a:off x="2186075" y="1236625"/>
            <a:ext cx="9118800" cy="5171700"/>
          </a:xfrm>
          <a:prstGeom prst="rect">
            <a:avLst/>
          </a:prstGeom>
          <a:noFill/>
          <a:ln>
            <a:noFill/>
          </a:ln>
        </p:spPr>
        <p:txBody>
          <a:bodyPr anchorCtr="0" anchor="t" bIns="91425" lIns="91425" spcFirstLastPara="1" rIns="91425" wrap="square" tIns="91425">
            <a:spAutoFit/>
          </a:bodyPr>
          <a:lstStyle/>
          <a:p>
            <a:pPr indent="-457200" lvl="1" marL="9144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Approximately 190 checkout laptops</a:t>
            </a:r>
            <a:endParaRPr sz="3600">
              <a:solidFill>
                <a:schemeClr val="lt1"/>
              </a:solidFill>
              <a:latin typeface="Times New Roman"/>
              <a:ea typeface="Times New Roman"/>
              <a:cs typeface="Times New Roman"/>
              <a:sym typeface="Times New Roman"/>
            </a:endParaRPr>
          </a:p>
          <a:p>
            <a:pPr indent="-457200" lvl="1" marL="9144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40+ graphing calculators</a:t>
            </a:r>
            <a:endParaRPr sz="3600">
              <a:solidFill>
                <a:schemeClr val="lt1"/>
              </a:solidFill>
              <a:latin typeface="Times New Roman"/>
              <a:ea typeface="Times New Roman"/>
              <a:cs typeface="Times New Roman"/>
              <a:sym typeface="Times New Roman"/>
            </a:endParaRPr>
          </a:p>
          <a:p>
            <a:pPr indent="-457200" lvl="1" marL="9144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DSLR cameras (Canon EOS)</a:t>
            </a:r>
            <a:endParaRPr sz="3600">
              <a:solidFill>
                <a:schemeClr val="lt1"/>
              </a:solidFill>
              <a:latin typeface="Times New Roman"/>
              <a:ea typeface="Times New Roman"/>
              <a:cs typeface="Times New Roman"/>
              <a:sym typeface="Times New Roman"/>
            </a:endParaRPr>
          </a:p>
          <a:p>
            <a:pPr indent="-457200" lvl="1" marL="9144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Headphones</a:t>
            </a:r>
            <a:endParaRPr sz="3600">
              <a:solidFill>
                <a:schemeClr val="lt1"/>
              </a:solidFill>
              <a:latin typeface="Times New Roman"/>
              <a:ea typeface="Times New Roman"/>
              <a:cs typeface="Times New Roman"/>
              <a:sym typeface="Times New Roman"/>
            </a:endParaRPr>
          </a:p>
          <a:p>
            <a:pPr indent="-457200" lvl="1" marL="9144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Microphones (high end Blue Yeti mics)</a:t>
            </a:r>
            <a:endParaRPr sz="3600">
              <a:solidFill>
                <a:schemeClr val="lt1"/>
              </a:solidFill>
              <a:latin typeface="Times New Roman"/>
              <a:ea typeface="Times New Roman"/>
              <a:cs typeface="Times New Roman"/>
              <a:sym typeface="Times New Roman"/>
            </a:endParaRPr>
          </a:p>
          <a:p>
            <a:pPr indent="-457200" lvl="1" marL="9144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Projectors</a:t>
            </a:r>
            <a:endParaRPr sz="3600">
              <a:solidFill>
                <a:schemeClr val="lt1"/>
              </a:solidFill>
              <a:latin typeface="Times New Roman"/>
              <a:ea typeface="Times New Roman"/>
              <a:cs typeface="Times New Roman"/>
              <a:sym typeface="Times New Roman"/>
            </a:endParaRPr>
          </a:p>
          <a:p>
            <a:pPr indent="-457200" lvl="1" marL="9144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Tablets and iPads</a:t>
            </a:r>
            <a:endParaRPr sz="3600">
              <a:solidFill>
                <a:schemeClr val="lt1"/>
              </a:solidFill>
              <a:latin typeface="Times New Roman"/>
              <a:ea typeface="Times New Roman"/>
              <a:cs typeface="Times New Roman"/>
              <a:sym typeface="Times New Roman"/>
            </a:endParaRPr>
          </a:p>
          <a:p>
            <a:pPr indent="-457200" lvl="1" marL="9144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Dongles and phone chargers</a:t>
            </a:r>
            <a:endParaRPr sz="36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3600">
              <a:solidFill>
                <a:schemeClr val="lt1"/>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g218dc985322_0_22"/>
          <p:cNvSpPr txBox="1"/>
          <p:nvPr/>
        </p:nvSpPr>
        <p:spPr>
          <a:xfrm>
            <a:off x="3019000" y="1788275"/>
            <a:ext cx="623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Proxima Nova"/>
              <a:ea typeface="Proxima Nova"/>
              <a:cs typeface="Proxima Nova"/>
              <a:sym typeface="Proxima Nova"/>
            </a:endParaRPr>
          </a:p>
        </p:txBody>
      </p:sp>
      <p:sp>
        <p:nvSpPr>
          <p:cNvPr id="103" name="Google Shape;103;g218dc985322_0_22"/>
          <p:cNvSpPr txBox="1"/>
          <p:nvPr/>
        </p:nvSpPr>
        <p:spPr>
          <a:xfrm>
            <a:off x="693325" y="379675"/>
            <a:ext cx="10081200" cy="143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4800">
                <a:solidFill>
                  <a:schemeClr val="lt1"/>
                </a:solidFill>
                <a:latin typeface="Times New Roman"/>
                <a:ea typeface="Times New Roman"/>
                <a:cs typeface="Times New Roman"/>
                <a:sym typeface="Times New Roman"/>
              </a:rPr>
              <a:t>Equipment Offerings: Laptop fleet</a:t>
            </a:r>
            <a:endParaRPr sz="4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3300">
              <a:solidFill>
                <a:schemeClr val="lt1"/>
              </a:solidFill>
              <a:latin typeface="Times New Roman"/>
              <a:ea typeface="Times New Roman"/>
              <a:cs typeface="Times New Roman"/>
              <a:sym typeface="Times New Roman"/>
            </a:endParaRPr>
          </a:p>
        </p:txBody>
      </p:sp>
      <p:sp>
        <p:nvSpPr>
          <p:cNvPr id="104" name="Google Shape;104;g218dc985322_0_22"/>
          <p:cNvSpPr txBox="1"/>
          <p:nvPr/>
        </p:nvSpPr>
        <p:spPr>
          <a:xfrm>
            <a:off x="2186075" y="1236625"/>
            <a:ext cx="9514500" cy="5725800"/>
          </a:xfrm>
          <a:prstGeom prst="rect">
            <a:avLst/>
          </a:prstGeom>
          <a:noFill/>
          <a:ln>
            <a:noFill/>
          </a:ln>
        </p:spPr>
        <p:txBody>
          <a:bodyPr anchorCtr="0" anchor="t" bIns="91425" lIns="91425" spcFirstLastPara="1" rIns="91425" wrap="square" tIns="91425">
            <a:spAutoFit/>
          </a:bodyPr>
          <a:lstStyle/>
          <a:p>
            <a:pPr indent="-457200" lvl="1" marL="9144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Approximately 190 checkout laptops total</a:t>
            </a:r>
            <a:endParaRPr sz="3600">
              <a:solidFill>
                <a:schemeClr val="lt1"/>
              </a:solidFill>
              <a:latin typeface="Times New Roman"/>
              <a:ea typeface="Times New Roman"/>
              <a:cs typeface="Times New Roman"/>
              <a:sym typeface="Times New Roman"/>
            </a:endParaRPr>
          </a:p>
          <a:p>
            <a:pPr indent="-457200" lvl="2" marL="13716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36 Chromebooks</a:t>
            </a:r>
            <a:endParaRPr sz="3600">
              <a:solidFill>
                <a:schemeClr val="lt1"/>
              </a:solidFill>
              <a:latin typeface="Times New Roman"/>
              <a:ea typeface="Times New Roman"/>
              <a:cs typeface="Times New Roman"/>
              <a:sym typeface="Times New Roman"/>
            </a:endParaRPr>
          </a:p>
          <a:p>
            <a:pPr indent="-457200" lvl="2" marL="13716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32 MacBooks</a:t>
            </a:r>
            <a:endParaRPr sz="3600">
              <a:solidFill>
                <a:schemeClr val="lt1"/>
              </a:solidFill>
              <a:latin typeface="Times New Roman"/>
              <a:ea typeface="Times New Roman"/>
              <a:cs typeface="Times New Roman"/>
              <a:sym typeface="Times New Roman"/>
            </a:endParaRPr>
          </a:p>
          <a:p>
            <a:pPr indent="-457200" lvl="2" marL="13716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122 Windows laptops</a:t>
            </a:r>
            <a:endParaRPr sz="3600">
              <a:solidFill>
                <a:schemeClr val="lt1"/>
              </a:solidFill>
              <a:latin typeface="Times New Roman"/>
              <a:ea typeface="Times New Roman"/>
              <a:cs typeface="Times New Roman"/>
              <a:sym typeface="Times New Roman"/>
            </a:endParaRPr>
          </a:p>
          <a:p>
            <a:pPr indent="-457200" lvl="1" marL="9144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Going forward, will not purchase Chromebooks.</a:t>
            </a:r>
            <a:endParaRPr sz="3600">
              <a:solidFill>
                <a:schemeClr val="lt1"/>
              </a:solidFill>
              <a:latin typeface="Times New Roman"/>
              <a:ea typeface="Times New Roman"/>
              <a:cs typeface="Times New Roman"/>
              <a:sym typeface="Times New Roman"/>
            </a:endParaRPr>
          </a:p>
          <a:p>
            <a:pPr indent="-457200" lvl="1" marL="9144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Average age is just over 5 years.</a:t>
            </a:r>
            <a:endParaRPr sz="3600">
              <a:solidFill>
                <a:schemeClr val="lt1"/>
              </a:solidFill>
              <a:latin typeface="Times New Roman"/>
              <a:ea typeface="Times New Roman"/>
              <a:cs typeface="Times New Roman"/>
              <a:sym typeface="Times New Roman"/>
            </a:endParaRPr>
          </a:p>
          <a:p>
            <a:pPr indent="-457200" lvl="1" marL="9144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Checkout is for 1 week for most laptops (some laptops are same day in-building)</a:t>
            </a:r>
            <a:endParaRPr sz="36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3600">
              <a:solidFill>
                <a:schemeClr val="lt1"/>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g2167f514e1e_0_52"/>
          <p:cNvSpPr txBox="1"/>
          <p:nvPr/>
        </p:nvSpPr>
        <p:spPr>
          <a:xfrm>
            <a:off x="3019000" y="1788275"/>
            <a:ext cx="623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Proxima Nova"/>
              <a:ea typeface="Proxima Nova"/>
              <a:cs typeface="Proxima Nova"/>
              <a:sym typeface="Proxima Nova"/>
            </a:endParaRPr>
          </a:p>
        </p:txBody>
      </p:sp>
      <p:pic>
        <p:nvPicPr>
          <p:cNvPr id="110" name="Google Shape;110;g2167f514e1e_0_52"/>
          <p:cNvPicPr preferRelativeResize="0"/>
          <p:nvPr/>
        </p:nvPicPr>
        <p:blipFill>
          <a:blip r:embed="rId3">
            <a:alphaModFix/>
          </a:blip>
          <a:stretch>
            <a:fillRect/>
          </a:stretch>
        </p:blipFill>
        <p:spPr>
          <a:xfrm>
            <a:off x="-25875" y="0"/>
            <a:ext cx="12192001" cy="684854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g218dc985322_0_15"/>
          <p:cNvSpPr txBox="1"/>
          <p:nvPr/>
        </p:nvSpPr>
        <p:spPr>
          <a:xfrm>
            <a:off x="3019000" y="1788275"/>
            <a:ext cx="623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Proxima Nova"/>
              <a:ea typeface="Proxima Nova"/>
              <a:cs typeface="Proxima Nova"/>
              <a:sym typeface="Proxima Nova"/>
            </a:endParaRPr>
          </a:p>
        </p:txBody>
      </p:sp>
      <p:pic>
        <p:nvPicPr>
          <p:cNvPr id="116" name="Google Shape;116;g218dc985322_0_15"/>
          <p:cNvPicPr preferRelativeResize="0"/>
          <p:nvPr/>
        </p:nvPicPr>
        <p:blipFill>
          <a:blip r:embed="rId3">
            <a:alphaModFix/>
          </a:blip>
          <a:stretch>
            <a:fillRect/>
          </a:stretch>
        </p:blipFill>
        <p:spPr>
          <a:xfrm>
            <a:off x="0" y="-76200"/>
            <a:ext cx="12191998" cy="689975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g2167f514e1e_0_41"/>
          <p:cNvSpPr txBox="1"/>
          <p:nvPr/>
        </p:nvSpPr>
        <p:spPr>
          <a:xfrm>
            <a:off x="3019000" y="1788275"/>
            <a:ext cx="623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Proxima Nova"/>
              <a:ea typeface="Proxima Nova"/>
              <a:cs typeface="Proxima Nova"/>
              <a:sym typeface="Proxima Nova"/>
            </a:endParaRPr>
          </a:p>
        </p:txBody>
      </p:sp>
      <p:sp>
        <p:nvSpPr>
          <p:cNvPr id="122" name="Google Shape;122;g2167f514e1e_0_41"/>
          <p:cNvSpPr txBox="1"/>
          <p:nvPr/>
        </p:nvSpPr>
        <p:spPr>
          <a:xfrm>
            <a:off x="693325" y="379675"/>
            <a:ext cx="10081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Equipment checkout is popular</a:t>
            </a:r>
            <a:endParaRPr sz="4800">
              <a:latin typeface="Times New Roman"/>
              <a:ea typeface="Times New Roman"/>
              <a:cs typeface="Times New Roman"/>
              <a:sym typeface="Times New Roman"/>
            </a:endParaRPr>
          </a:p>
        </p:txBody>
      </p:sp>
      <p:sp>
        <p:nvSpPr>
          <p:cNvPr id="123" name="Google Shape;123;g2167f514e1e_0_41"/>
          <p:cNvSpPr txBox="1"/>
          <p:nvPr/>
        </p:nvSpPr>
        <p:spPr>
          <a:xfrm>
            <a:off x="2186075" y="1236625"/>
            <a:ext cx="9524400" cy="4063500"/>
          </a:xfrm>
          <a:prstGeom prst="rect">
            <a:avLst/>
          </a:prstGeom>
          <a:noFill/>
          <a:ln>
            <a:noFill/>
          </a:ln>
        </p:spPr>
        <p:txBody>
          <a:bodyPr anchorCtr="0" anchor="t" bIns="91425" lIns="91425" spcFirstLastPara="1" rIns="91425" wrap="square" tIns="91425">
            <a:spAutoFit/>
          </a:bodyPr>
          <a:lstStyle/>
          <a:p>
            <a:pPr indent="-457200" lvl="0" marL="4572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In 2022, cameras were completely checked out so frequently that we had to change from a 7 day to a 4 day loan</a:t>
            </a:r>
            <a:endParaRPr sz="3600">
              <a:solidFill>
                <a:schemeClr val="lt1"/>
              </a:solidFill>
              <a:latin typeface="Times New Roman"/>
              <a:ea typeface="Times New Roman"/>
              <a:cs typeface="Times New Roman"/>
              <a:sym typeface="Times New Roman"/>
            </a:endParaRPr>
          </a:p>
          <a:p>
            <a:pPr indent="-457200" lvl="0" marL="4572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The average laptop is checked out approximately 40% of the time</a:t>
            </a:r>
            <a:endParaRPr sz="3600">
              <a:solidFill>
                <a:schemeClr val="lt1"/>
              </a:solidFill>
              <a:latin typeface="Times New Roman"/>
              <a:ea typeface="Times New Roman"/>
              <a:cs typeface="Times New Roman"/>
              <a:sym typeface="Times New Roman"/>
            </a:endParaRPr>
          </a:p>
          <a:p>
            <a:pPr indent="-457200" lvl="0" marL="4572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Each type of equipment maxes out (ie. all items checked out at the same time) occasionally</a:t>
            </a:r>
            <a:endParaRPr sz="3600">
              <a:solidFill>
                <a:schemeClr val="lt1"/>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2167f514e1e_0_89"/>
          <p:cNvSpPr txBox="1"/>
          <p:nvPr/>
        </p:nvSpPr>
        <p:spPr>
          <a:xfrm>
            <a:off x="3019000" y="1788275"/>
            <a:ext cx="623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Proxima Nova"/>
              <a:ea typeface="Proxima Nova"/>
              <a:cs typeface="Proxima Nova"/>
              <a:sym typeface="Proxima Nova"/>
            </a:endParaRPr>
          </a:p>
        </p:txBody>
      </p:sp>
      <p:sp>
        <p:nvSpPr>
          <p:cNvPr id="129" name="Google Shape;129;g2167f514e1e_0_89"/>
          <p:cNvSpPr txBox="1"/>
          <p:nvPr/>
        </p:nvSpPr>
        <p:spPr>
          <a:xfrm>
            <a:off x="693325" y="379675"/>
            <a:ext cx="10081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Managing Equipment</a:t>
            </a:r>
            <a:endParaRPr sz="4800">
              <a:latin typeface="Times New Roman"/>
              <a:ea typeface="Times New Roman"/>
              <a:cs typeface="Times New Roman"/>
              <a:sym typeface="Times New Roman"/>
            </a:endParaRPr>
          </a:p>
        </p:txBody>
      </p:sp>
      <p:sp>
        <p:nvSpPr>
          <p:cNvPr id="130" name="Google Shape;130;g2167f514e1e_0_89"/>
          <p:cNvSpPr txBox="1"/>
          <p:nvPr/>
        </p:nvSpPr>
        <p:spPr>
          <a:xfrm>
            <a:off x="2186075" y="1236625"/>
            <a:ext cx="9524400" cy="4617600"/>
          </a:xfrm>
          <a:prstGeom prst="rect">
            <a:avLst/>
          </a:prstGeom>
          <a:noFill/>
          <a:ln>
            <a:noFill/>
          </a:ln>
        </p:spPr>
        <p:txBody>
          <a:bodyPr anchorCtr="0" anchor="t" bIns="91425" lIns="91425" spcFirstLastPara="1" rIns="91425" wrap="square" tIns="91425">
            <a:spAutoFit/>
          </a:bodyPr>
          <a:lstStyle/>
          <a:p>
            <a:pPr indent="-457200" lvl="0" marL="4572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Students do most of the checkouts and check ins</a:t>
            </a:r>
            <a:endParaRPr sz="3600">
              <a:solidFill>
                <a:schemeClr val="lt1"/>
              </a:solidFill>
              <a:latin typeface="Times New Roman"/>
              <a:ea typeface="Times New Roman"/>
              <a:cs typeface="Times New Roman"/>
              <a:sym typeface="Times New Roman"/>
            </a:endParaRPr>
          </a:p>
          <a:p>
            <a:pPr indent="-457200" lvl="0" marL="4572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Lots of equipment has many pieces</a:t>
            </a:r>
            <a:endParaRPr sz="3600">
              <a:solidFill>
                <a:schemeClr val="lt1"/>
              </a:solidFill>
              <a:latin typeface="Times New Roman"/>
              <a:ea typeface="Times New Roman"/>
              <a:cs typeface="Times New Roman"/>
              <a:sym typeface="Times New Roman"/>
            </a:endParaRPr>
          </a:p>
          <a:p>
            <a:pPr indent="-457200" lvl="1" marL="9144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labeling and packaging helps make it obvious when a part is missing</a:t>
            </a:r>
            <a:endParaRPr sz="3600">
              <a:solidFill>
                <a:schemeClr val="lt1"/>
              </a:solidFill>
              <a:latin typeface="Times New Roman"/>
              <a:ea typeface="Times New Roman"/>
              <a:cs typeface="Times New Roman"/>
              <a:sym typeface="Times New Roman"/>
            </a:endParaRPr>
          </a:p>
          <a:p>
            <a:pPr indent="-457200" lvl="0" marL="4572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Biggest cost / loss</a:t>
            </a:r>
            <a:endParaRPr sz="3600">
              <a:solidFill>
                <a:schemeClr val="lt1"/>
              </a:solidFill>
              <a:latin typeface="Times New Roman"/>
              <a:ea typeface="Times New Roman"/>
              <a:cs typeface="Times New Roman"/>
              <a:sym typeface="Times New Roman"/>
            </a:endParaRPr>
          </a:p>
          <a:p>
            <a:pPr indent="-457200" lvl="1" marL="9144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Egregiously late returns</a:t>
            </a:r>
            <a:endParaRPr sz="3600">
              <a:solidFill>
                <a:schemeClr val="lt1"/>
              </a:solidFill>
              <a:latin typeface="Times New Roman"/>
              <a:ea typeface="Times New Roman"/>
              <a:cs typeface="Times New Roman"/>
              <a:sym typeface="Times New Roman"/>
            </a:endParaRPr>
          </a:p>
          <a:p>
            <a:pPr indent="-457200" lvl="1" marL="9144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Obsolescence and replacing older equipment</a:t>
            </a:r>
            <a:endParaRPr sz="3600">
              <a:solidFill>
                <a:schemeClr val="lt1"/>
              </a:solidFill>
              <a:latin typeface="Times New Roman"/>
              <a:ea typeface="Times New Roman"/>
              <a:cs typeface="Times New Roman"/>
              <a:sym typeface="Times New Roman"/>
            </a:endParaRPr>
          </a:p>
          <a:p>
            <a:pPr indent="-457200" lvl="1" marL="9144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Not the biggest loss: breaking, never returned</a:t>
            </a:r>
            <a:endParaRPr sz="3600">
              <a:solidFill>
                <a:schemeClr val="lt1"/>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2167f514e1e_0_67"/>
          <p:cNvSpPr txBox="1"/>
          <p:nvPr/>
        </p:nvSpPr>
        <p:spPr>
          <a:xfrm>
            <a:off x="693325" y="379675"/>
            <a:ext cx="10081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800">
                <a:solidFill>
                  <a:schemeClr val="lt1"/>
                </a:solidFill>
                <a:latin typeface="Times New Roman"/>
                <a:ea typeface="Times New Roman"/>
                <a:cs typeface="Times New Roman"/>
                <a:sym typeface="Times New Roman"/>
              </a:rPr>
              <a:t>Managing equipment: Student Workers</a:t>
            </a:r>
            <a:endParaRPr sz="4800">
              <a:latin typeface="Times New Roman"/>
              <a:ea typeface="Times New Roman"/>
              <a:cs typeface="Times New Roman"/>
              <a:sym typeface="Times New Roman"/>
            </a:endParaRPr>
          </a:p>
        </p:txBody>
      </p:sp>
      <p:sp>
        <p:nvSpPr>
          <p:cNvPr id="136" name="Google Shape;136;g2167f514e1e_0_67"/>
          <p:cNvSpPr txBox="1"/>
          <p:nvPr/>
        </p:nvSpPr>
        <p:spPr>
          <a:xfrm>
            <a:off x="2186075" y="1236625"/>
            <a:ext cx="9118800" cy="3509400"/>
          </a:xfrm>
          <a:prstGeom prst="rect">
            <a:avLst/>
          </a:prstGeom>
          <a:noFill/>
          <a:ln>
            <a:noFill/>
          </a:ln>
        </p:spPr>
        <p:txBody>
          <a:bodyPr anchorCtr="0" anchor="t" bIns="91425" lIns="91425" spcFirstLastPara="1" rIns="91425" wrap="square" tIns="91425">
            <a:spAutoFit/>
          </a:bodyPr>
          <a:lstStyle/>
          <a:p>
            <a:pPr indent="-457200" lvl="0" marL="4572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In hiring, screen out applicants who have turned equipment in egregiously late</a:t>
            </a:r>
            <a:endParaRPr sz="3600">
              <a:solidFill>
                <a:schemeClr val="lt1"/>
              </a:solidFill>
              <a:latin typeface="Times New Roman"/>
              <a:ea typeface="Times New Roman"/>
              <a:cs typeface="Times New Roman"/>
              <a:sym typeface="Times New Roman"/>
            </a:endParaRPr>
          </a:p>
          <a:p>
            <a:pPr indent="-457200" lvl="0" marL="4572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Students have to enforce the rules - get a liability form for expensive equipment checkout, not waive a block on checkouts</a:t>
            </a:r>
            <a:endParaRPr sz="3600">
              <a:solidFill>
                <a:schemeClr val="lt1"/>
              </a:solidFill>
              <a:latin typeface="Times New Roman"/>
              <a:ea typeface="Times New Roman"/>
              <a:cs typeface="Times New Roman"/>
              <a:sym typeface="Times New Roman"/>
            </a:endParaRPr>
          </a:p>
          <a:p>
            <a:pPr indent="-457200" lvl="0" marL="457200" rtl="0" algn="l">
              <a:spcBef>
                <a:spcPts val="0"/>
              </a:spcBef>
              <a:spcAft>
                <a:spcPts val="0"/>
              </a:spcAft>
              <a:buClr>
                <a:schemeClr val="lt1"/>
              </a:buClr>
              <a:buSzPts val="3600"/>
              <a:buFont typeface="Times New Roman"/>
              <a:buChar char="●"/>
            </a:pPr>
            <a:r>
              <a:rPr lang="en-US" sz="3600">
                <a:solidFill>
                  <a:schemeClr val="lt1"/>
                </a:solidFill>
                <a:latin typeface="Times New Roman"/>
                <a:ea typeface="Times New Roman"/>
                <a:cs typeface="Times New Roman"/>
                <a:sym typeface="Times New Roman"/>
              </a:rPr>
              <a:t>Upper level students train new hires</a:t>
            </a:r>
            <a:endParaRPr sz="3600">
              <a:solidFill>
                <a:schemeClr val="lt1"/>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eneral Branding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2020-11-13T15:26:56Z</dcterms:created>
  <dc:creator>Michael Murphy</dc:creator>
</cp:coreProperties>
</file>