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agree-english-consent-contract-1728448/"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electronicfrontierfoundation/39225195145/in/photostream/"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Face_Recognition_3252983.p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electronicfrontierfoundation/39412520654/"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04c37770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04c37770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Uniform Child Custody Jurisdiction and Enforcement Act - </a:t>
            </a:r>
            <a:r>
              <a:rPr lang="en"/>
              <a:t>adopted in 49 states; only Massachusetts didn’t adopt it</a:t>
            </a:r>
            <a:endParaRPr/>
          </a:p>
          <a:p>
            <a:pPr indent="0" lvl="0" marL="0" rtl="0" algn="l">
              <a:spcBef>
                <a:spcPts val="0"/>
              </a:spcBef>
              <a:spcAft>
                <a:spcPts val="0"/>
              </a:spcAft>
              <a:buNone/>
            </a:pPr>
            <a:r>
              <a:rPr lang="en"/>
              <a:t>UCCJEA was passed 1968.  Even though that says 1997 in the top, that’s a revision that went through in 1997.</a:t>
            </a:r>
            <a:endParaRPr/>
          </a:p>
          <a:p>
            <a:pPr indent="0" lvl="0" marL="0" rtl="0" algn="l">
              <a:spcBef>
                <a:spcPts val="0"/>
              </a:spcBef>
              <a:spcAft>
                <a:spcPts val="0"/>
              </a:spcAft>
              <a:buNone/>
            </a:pPr>
            <a:r>
              <a:rPr lang="en"/>
              <a:t>Very influential and adopted practically everywhere.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04c37770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204c37770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Uniform Electronic Legal Material Act - 2011 model law, now adopted in 24 states.</a:t>
            </a:r>
            <a:endParaRPr/>
          </a:p>
          <a:p>
            <a:pPr indent="0" lvl="0" marL="0" rtl="0" algn="l">
              <a:spcBef>
                <a:spcPts val="0"/>
              </a:spcBef>
              <a:spcAft>
                <a:spcPts val="0"/>
              </a:spcAft>
              <a:buNone/>
            </a:pPr>
            <a:r>
              <a:rPr lang="en"/>
              <a:t>Once again, the Uniform Law Commission is highly influential.  If it does a model law, then that is likely to be widely adopted.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04c37770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204c37770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now, as of last year, the Uniform Law Commission finalized the Uniform Personal Data Protection Act.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04c37770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04c37770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significance of the Uniform Personal Data Protection Act is that many states adopting a similar law in each state is one way that the US might start to have a privacy law.</a:t>
            </a:r>
            <a:endParaRPr>
              <a:solidFill>
                <a:schemeClr val="dk1"/>
              </a:solidFill>
            </a:endParaRPr>
          </a:p>
          <a:p>
            <a:pPr indent="0" lvl="0" marL="0" rtl="0" algn="l">
              <a:spcBef>
                <a:spcPts val="0"/>
              </a:spcBef>
              <a:spcAft>
                <a:spcPts val="0"/>
              </a:spcAft>
              <a:buNone/>
            </a:pPr>
            <a:r>
              <a:rPr lang="en">
                <a:solidFill>
                  <a:schemeClr val="dk1"/>
                </a:solidFill>
              </a:rPr>
              <a:t>It’s likely that the Uniform Personal Data Protection Act will be widely adopted, and definitely any state looking to regulate this area is more likely to go with the Uniform Law Commission than to go it’s own way.</a:t>
            </a:r>
            <a:endParaRPr>
              <a:solidFill>
                <a:schemeClr val="dk1"/>
              </a:solidFill>
            </a:endParaRPr>
          </a:p>
          <a:p>
            <a:pPr indent="0" lvl="0" marL="0" rtl="0" algn="l">
              <a:spcBef>
                <a:spcPts val="0"/>
              </a:spcBef>
              <a:spcAft>
                <a:spcPts val="0"/>
              </a:spcAft>
              <a:buNone/>
            </a:pPr>
            <a:r>
              <a:rPr lang="en">
                <a:solidFill>
                  <a:schemeClr val="dk1"/>
                </a:solidFill>
              </a:rPr>
              <a:t>Up to now states would look at those 3 other states, at other countries, and at abstract concepts of how they want it to be.  Going forward, states will look at the Uniform Personal Data Protection Act and start from there.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 a sense, this is the beginning of finality.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Definitely, going forward, the federal government could do a general privacy law.  But, the states are very likely to either follow Uniform Law Commission or not to do anything unified and consistent.</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04c37770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04c37770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04c37770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204c37770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04c37770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04c37770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from </a:t>
            </a:r>
            <a:r>
              <a:rPr lang="en" u="sng">
                <a:solidFill>
                  <a:schemeClr val="hlink"/>
                </a:solidFill>
                <a:hlinkClick r:id="rId2"/>
              </a:rPr>
              <a:t>https://pixabay.com/photos/agree-english-consent-contract-1728448/</a:t>
            </a:r>
            <a:r>
              <a:rPr lang="en"/>
              <a:t> (no attribution required)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04c37770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04c37770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Picture from </a:t>
            </a:r>
            <a:r>
              <a:rPr lang="en" u="sng">
                <a:solidFill>
                  <a:schemeClr val="hlink"/>
                </a:solidFill>
                <a:hlinkClick r:id="rId2"/>
              </a:rPr>
              <a:t>https://www.flickr.com/photos/electronicfrontierfoundation/39225195145/in/photostream/</a:t>
            </a:r>
            <a:r>
              <a:rPr lang="en"/>
              <a:t> CC-By (photo by Electronic Frontier Foundation)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04c37770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204c37770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0530d8c1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0530d8c1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add Consumer Reports screenshot !!)</a:t>
            </a:r>
            <a:endParaRPr/>
          </a:p>
          <a:p>
            <a:pPr indent="0" lvl="0" marL="0" rtl="0" algn="l">
              <a:spcBef>
                <a:spcPts val="0"/>
              </a:spcBef>
              <a:spcAft>
                <a:spcPts val="0"/>
              </a:spcAft>
              <a:buNone/>
            </a:pPr>
            <a:r>
              <a:rPr lang="en"/>
              <a:t>It’s pretty bad for regular people.  Even Consumer Reports takes a grim view.</a:t>
            </a:r>
            <a:endParaRPr/>
          </a:p>
          <a:p>
            <a:pPr indent="0" lvl="0" marL="0" rtl="0" algn="l">
              <a:spcBef>
                <a:spcPts val="0"/>
              </a:spcBef>
              <a:spcAft>
                <a:spcPts val="0"/>
              </a:spcAft>
              <a:buNone/>
            </a:pPr>
            <a:r>
              <a:rPr lang="en"/>
              <a:t>Nevertheless, this is what we have.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e7191dc1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e7191dc1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204c37770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204c37770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Basically, many of those ethical conflicts get tossed away.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f1a1e37b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1f1a1e37b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0530d8c1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20530d8c1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e7191dc1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e7191dc1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Pic is CC0 from https://pxhere.com/en/photo/1448067</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e7191dc1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1e7191dc1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year, Apple gave a </a:t>
            </a:r>
            <a:r>
              <a:rPr lang="en"/>
              <a:t>simple</a:t>
            </a:r>
            <a:r>
              <a:rPr lang="en"/>
              <a:t> pop up for apps, and for each app, the person could opt out of </a:t>
            </a:r>
            <a:r>
              <a:rPr lang="en"/>
              <a:t>tracking</a:t>
            </a:r>
            <a:r>
              <a:rPr lang="en"/>
              <a:t>.  So, not let that app track their browser use on the cell phone.  96% of U.S. iPhone users chose to opt out of tracking.  (The iPhone is more than 30% of the U.S. market for smart phones.)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Essentially, what regular people want is in tension </a:t>
            </a:r>
            <a:r>
              <a:rPr lang="en"/>
              <a:t>with</a:t>
            </a:r>
            <a:r>
              <a:rPr lang="en"/>
              <a:t> how technology companies make money, and that’s centered around privacy issues.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e7191dc1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e7191dc1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Face recognition pic from </a:t>
            </a:r>
            <a:r>
              <a:rPr lang="en" u="sng">
                <a:solidFill>
                  <a:schemeClr val="hlink"/>
                </a:solidFill>
                <a:hlinkClick r:id="rId2"/>
              </a:rPr>
              <a:t>https://commons.wikimedia.org/wiki/File:Face_Recognition_3252983.png</a:t>
            </a:r>
            <a:r>
              <a:rPr lang="en"/>
              <a:t> CC0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e7191dc1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e7191dc1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add pic from ALA’s state library privacy laws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e7191dc1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e7191dc1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from </a:t>
            </a:r>
            <a:r>
              <a:rPr lang="en" u="sng">
                <a:solidFill>
                  <a:schemeClr val="hlink"/>
                </a:solidFill>
                <a:hlinkClick r:id="rId2"/>
              </a:rPr>
              <a:t>https://www.flickr.com/photos/electronicfrontierfoundation/39412520654/</a:t>
            </a:r>
            <a:r>
              <a:rPr lang="en"/>
              <a:t> CC-By (made by the Electronic Frontier Foundation)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e7191dc1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e7191dc1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204c3777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204c3777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uniformlaws.org/committees/community-home?CommunityKey=4cc1b0be-d6c5-4bc2-b157-16b0baf2c56d"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uniformlaws.org/committees/community-home?CommunityKey=02061119-7070-4806-8841-d36afc18ff21"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uniformlaws.org/committees/community-home?CommunityKey=4cc1b0be-d6c5-4bc2-b157-16b0baf2c56d"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75" y="744575"/>
            <a:ext cx="9144000" cy="23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100"/>
              <a:t>Locking in the status quo for business,</a:t>
            </a:r>
            <a:endParaRPr sz="4100"/>
          </a:p>
          <a:p>
            <a:pPr indent="0" lvl="0" marL="0" rtl="0" algn="ctr">
              <a:spcBef>
                <a:spcPts val="0"/>
              </a:spcBef>
              <a:spcAft>
                <a:spcPts val="0"/>
              </a:spcAft>
              <a:buNone/>
            </a:pPr>
            <a:r>
              <a:rPr lang="en" sz="3066"/>
              <a:t>recent changes to U.S. data privacy law and long-term impacts on data collection</a:t>
            </a:r>
            <a:endParaRPr sz="3066"/>
          </a:p>
        </p:txBody>
      </p:sp>
      <p:sp>
        <p:nvSpPr>
          <p:cNvPr id="55" name="Google Shape;55;p13"/>
          <p:cNvSpPr txBox="1"/>
          <p:nvPr>
            <p:ph idx="1" type="subTitle"/>
          </p:nvPr>
        </p:nvSpPr>
        <p:spPr>
          <a:xfrm>
            <a:off x="487450" y="3441700"/>
            <a:ext cx="8520600" cy="15114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a:t>Wilhelmina Randtke</a:t>
            </a:r>
            <a:endParaRPr/>
          </a:p>
          <a:p>
            <a:pPr indent="0" lvl="0" marL="0" rtl="0" algn="ctr">
              <a:spcBef>
                <a:spcPts val="0"/>
              </a:spcBef>
              <a:spcAft>
                <a:spcPts val="0"/>
              </a:spcAft>
              <a:buClr>
                <a:schemeClr val="dk1"/>
              </a:buClr>
              <a:buSzPct val="77758"/>
              <a:buFont typeface="Arial"/>
              <a:buNone/>
            </a:pPr>
            <a:r>
              <a:rPr lang="en" sz="1414"/>
              <a:t>Head of Libraries Systems and Technologies</a:t>
            </a:r>
            <a:endParaRPr sz="1414"/>
          </a:p>
          <a:p>
            <a:pPr indent="0" lvl="0" marL="0" rtl="0" algn="ctr">
              <a:spcBef>
                <a:spcPts val="0"/>
              </a:spcBef>
              <a:spcAft>
                <a:spcPts val="0"/>
              </a:spcAft>
              <a:buNone/>
            </a:pPr>
            <a:r>
              <a:rPr lang="en" sz="1414"/>
              <a:t>Georgia Southern University</a:t>
            </a:r>
            <a:endParaRPr sz="1414"/>
          </a:p>
          <a:p>
            <a:pPr indent="0" lvl="0" marL="0" rtl="0" algn="ctr">
              <a:spcBef>
                <a:spcPts val="0"/>
              </a:spcBef>
              <a:spcAft>
                <a:spcPts val="0"/>
              </a:spcAft>
              <a:buNone/>
            </a:pPr>
            <a:r>
              <a:t/>
            </a:r>
            <a:endParaRPr sz="1414"/>
          </a:p>
          <a:p>
            <a:pPr indent="0" lvl="0" marL="0" rtl="0" algn="ctr">
              <a:spcBef>
                <a:spcPts val="0"/>
              </a:spcBef>
              <a:spcAft>
                <a:spcPts val="0"/>
              </a:spcAft>
              <a:buClr>
                <a:schemeClr val="dk1"/>
              </a:buClr>
              <a:buSzPct val="77758"/>
              <a:buFont typeface="Arial"/>
              <a:buNone/>
            </a:pPr>
            <a:r>
              <a:t/>
            </a:r>
            <a:endParaRPr sz="1414"/>
          </a:p>
          <a:p>
            <a:pPr indent="0" lvl="0" marL="0" rtl="0" algn="ctr">
              <a:spcBef>
                <a:spcPts val="0"/>
              </a:spcBef>
              <a:spcAft>
                <a:spcPts val="0"/>
              </a:spcAft>
              <a:buNone/>
            </a:pPr>
            <a:r>
              <a:rPr lang="en"/>
              <a:t>Research and Assessment Interest Group (RAIG) Mini-Conference, March 25, 2022</a:t>
            </a:r>
            <a:endParaRPr sz="1414"/>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Uniform Law Commission (ULC) is highly influential</a:t>
            </a:r>
            <a:endParaRPr/>
          </a:p>
        </p:txBody>
      </p:sp>
      <p:pic>
        <p:nvPicPr>
          <p:cNvPr id="116" name="Google Shape;116;p22">
            <a:hlinkClick r:id="rId3"/>
          </p:cNvPr>
          <p:cNvPicPr preferRelativeResize="0"/>
          <p:nvPr/>
        </p:nvPicPr>
        <p:blipFill>
          <a:blip r:embed="rId4">
            <a:alphaModFix/>
          </a:blip>
          <a:stretch>
            <a:fillRect/>
          </a:stretch>
        </p:blipFill>
        <p:spPr>
          <a:xfrm>
            <a:off x="1417775" y="572700"/>
            <a:ext cx="5943049" cy="46228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Uniform Law Commission (ULC) is highly influential</a:t>
            </a:r>
            <a:endParaRPr/>
          </a:p>
        </p:txBody>
      </p:sp>
      <p:pic>
        <p:nvPicPr>
          <p:cNvPr id="122" name="Google Shape;122;p23">
            <a:hlinkClick r:id="rId3"/>
          </p:cNvPr>
          <p:cNvPicPr preferRelativeResize="0"/>
          <p:nvPr/>
        </p:nvPicPr>
        <p:blipFill>
          <a:blip r:embed="rId4">
            <a:alphaModFix/>
          </a:blip>
          <a:stretch>
            <a:fillRect/>
          </a:stretch>
        </p:blipFill>
        <p:spPr>
          <a:xfrm>
            <a:off x="1373875" y="572700"/>
            <a:ext cx="5873520" cy="457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Uniform Personal Data Protection Act</a:t>
            </a:r>
            <a:endParaRPr/>
          </a:p>
        </p:txBody>
      </p:sp>
      <p:pic>
        <p:nvPicPr>
          <p:cNvPr id="128" name="Google Shape;128;p24"/>
          <p:cNvPicPr preferRelativeResize="0"/>
          <p:nvPr/>
        </p:nvPicPr>
        <p:blipFill>
          <a:blip r:embed="rId3">
            <a:alphaModFix/>
          </a:blip>
          <a:stretch>
            <a:fillRect/>
          </a:stretch>
        </p:blipFill>
        <p:spPr>
          <a:xfrm>
            <a:off x="1400401" y="572700"/>
            <a:ext cx="5801894" cy="4570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current state of privacy law</a:t>
            </a:r>
            <a:endParaRPr/>
          </a:p>
        </p:txBody>
      </p:sp>
      <p:sp>
        <p:nvSpPr>
          <p:cNvPr id="134" name="Google Shape;13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U.S. doesn’t recognize a general right to privacy.</a:t>
            </a:r>
            <a:endParaRPr/>
          </a:p>
          <a:p>
            <a:pPr indent="-342900" lvl="0" marL="457200" rtl="0" algn="l">
              <a:spcBef>
                <a:spcPts val="0"/>
              </a:spcBef>
              <a:spcAft>
                <a:spcPts val="0"/>
              </a:spcAft>
              <a:buSzPts val="1800"/>
              <a:buChar char="●"/>
            </a:pPr>
            <a:r>
              <a:rPr lang="en"/>
              <a:t>Specific laws cover specific kinds of information</a:t>
            </a:r>
            <a:endParaRPr/>
          </a:p>
          <a:p>
            <a:pPr indent="-317500" lvl="1" marL="914400" rtl="0" algn="l">
              <a:spcBef>
                <a:spcPts val="0"/>
              </a:spcBef>
              <a:spcAft>
                <a:spcPts val="0"/>
              </a:spcAft>
              <a:buSzPts val="1400"/>
              <a:buChar char="○"/>
            </a:pPr>
            <a:r>
              <a:rPr lang="en"/>
              <a:t>FERPA - educational records</a:t>
            </a:r>
            <a:endParaRPr/>
          </a:p>
          <a:p>
            <a:pPr indent="-317500" lvl="1" marL="914400" rtl="0" algn="l">
              <a:spcBef>
                <a:spcPts val="0"/>
              </a:spcBef>
              <a:spcAft>
                <a:spcPts val="0"/>
              </a:spcAft>
              <a:buSzPts val="1400"/>
              <a:buChar char="○"/>
            </a:pPr>
            <a:r>
              <a:rPr lang="en"/>
              <a:t>HIPAA - health records</a:t>
            </a:r>
            <a:endParaRPr/>
          </a:p>
          <a:p>
            <a:pPr indent="-317500" lvl="1" marL="914400" rtl="0" algn="l">
              <a:spcBef>
                <a:spcPts val="0"/>
              </a:spcBef>
              <a:spcAft>
                <a:spcPts val="0"/>
              </a:spcAft>
              <a:buSzPts val="1400"/>
              <a:buChar char="○"/>
            </a:pPr>
            <a:r>
              <a:rPr lang="en"/>
              <a:t>financial records</a:t>
            </a:r>
            <a:endParaRPr/>
          </a:p>
          <a:p>
            <a:pPr indent="-342900" lvl="0" marL="457200" rtl="0" algn="l">
              <a:spcBef>
                <a:spcPts val="0"/>
              </a:spcBef>
              <a:spcAft>
                <a:spcPts val="0"/>
              </a:spcAft>
              <a:buSzPts val="1800"/>
              <a:buChar char="●"/>
            </a:pPr>
            <a:r>
              <a:rPr lang="en"/>
              <a:t>As of 2021, three states passed a general privacy / personal data law:</a:t>
            </a:r>
            <a:endParaRPr/>
          </a:p>
          <a:p>
            <a:pPr indent="-317500" lvl="1" marL="914400" rtl="0" algn="l">
              <a:spcBef>
                <a:spcPts val="0"/>
              </a:spcBef>
              <a:spcAft>
                <a:spcPts val="0"/>
              </a:spcAft>
              <a:buSzPts val="1400"/>
              <a:buChar char="○"/>
            </a:pPr>
            <a:r>
              <a:rPr lang="en"/>
              <a:t>California in 2018; Colorado in 2021; Virginia in 2021</a:t>
            </a:r>
            <a:endParaRPr/>
          </a:p>
          <a:p>
            <a:pPr indent="-342900" lvl="0" marL="457200" rtl="0" algn="l">
              <a:spcBef>
                <a:spcPts val="0"/>
              </a:spcBef>
              <a:spcAft>
                <a:spcPts val="0"/>
              </a:spcAft>
              <a:buSzPts val="1800"/>
              <a:buChar char="●"/>
            </a:pPr>
            <a:r>
              <a:rPr lang="en"/>
              <a:t>Possible ways to have a U.S. privacy law:</a:t>
            </a:r>
            <a:endParaRPr/>
          </a:p>
          <a:p>
            <a:pPr indent="-317500" lvl="1" marL="914400" rtl="0" algn="l">
              <a:spcBef>
                <a:spcPts val="0"/>
              </a:spcBef>
              <a:spcAft>
                <a:spcPts val="0"/>
              </a:spcAft>
              <a:buSzPts val="1400"/>
              <a:buChar char="○"/>
            </a:pPr>
            <a:r>
              <a:rPr lang="en"/>
              <a:t>Federal law is one path</a:t>
            </a:r>
            <a:endParaRPr/>
          </a:p>
          <a:p>
            <a:pPr indent="-317500" lvl="1" marL="914400" rtl="0" algn="l">
              <a:spcBef>
                <a:spcPts val="0"/>
              </a:spcBef>
              <a:spcAft>
                <a:spcPts val="0"/>
              </a:spcAft>
              <a:buSzPts val="1400"/>
              <a:buChar char="○"/>
            </a:pPr>
            <a:r>
              <a:rPr lang="en"/>
              <a:t>Many states adopting a similar law is one path</a:t>
            </a:r>
            <a:endParaRPr/>
          </a:p>
          <a:p>
            <a:pPr indent="0" lvl="0" marL="0" rtl="0" algn="l">
              <a:spcBef>
                <a:spcPts val="1200"/>
              </a:spcBef>
              <a:spcAft>
                <a:spcPts val="1200"/>
              </a:spcAft>
              <a:buNone/>
            </a:pPr>
            <a:r>
              <a:t/>
            </a:r>
            <a:endParaRPr/>
          </a:p>
        </p:txBody>
      </p:sp>
      <p:sp>
        <p:nvSpPr>
          <p:cNvPr id="135" name="Google Shape;135;p25"/>
          <p:cNvSpPr/>
          <p:nvPr/>
        </p:nvSpPr>
        <p:spPr>
          <a:xfrm>
            <a:off x="213825" y="2902750"/>
            <a:ext cx="5284200" cy="1312200"/>
          </a:xfrm>
          <a:prstGeom prst="ellipse">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0" y="445025"/>
            <a:ext cx="9144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the Uniform Personal Data Protection Act is and does</a:t>
            </a:r>
            <a:endParaRPr/>
          </a:p>
        </p:txBody>
      </p:sp>
      <p:sp>
        <p:nvSpPr>
          <p:cNvPr id="141" name="Google Shape;141;p26"/>
          <p:cNvSpPr txBox="1"/>
          <p:nvPr>
            <p:ph idx="1" type="body"/>
          </p:nvPr>
        </p:nvSpPr>
        <p:spPr>
          <a:xfrm>
            <a:off x="311700" y="1152475"/>
            <a:ext cx="8520600" cy="3990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Data access - people can request to see and correct data with the company that collected it directly from the person (people can’t request this from companies that bought it or got it downstream from the collecting entity; can’t request to delete the data)</a:t>
            </a:r>
            <a:endParaRPr/>
          </a:p>
          <a:p>
            <a:pPr indent="0" lvl="0" marL="0" rtl="0" algn="l">
              <a:spcBef>
                <a:spcPts val="1200"/>
              </a:spcBef>
              <a:spcAft>
                <a:spcPts val="0"/>
              </a:spcAft>
              <a:buNone/>
            </a:pPr>
            <a:r>
              <a:rPr lang="en"/>
              <a:t>3 classes of personal data:</a:t>
            </a:r>
            <a:endParaRPr/>
          </a:p>
          <a:p>
            <a:pPr indent="-325755" lvl="0" marL="457200" rtl="0" algn="l">
              <a:spcBef>
                <a:spcPts val="1200"/>
              </a:spcBef>
              <a:spcAft>
                <a:spcPts val="0"/>
              </a:spcAft>
              <a:buSzPct val="100000"/>
              <a:buChar char="●"/>
            </a:pPr>
            <a:r>
              <a:rPr lang="en"/>
              <a:t>compatible data practice</a:t>
            </a:r>
            <a:endParaRPr/>
          </a:p>
          <a:p>
            <a:pPr indent="-304165" lvl="1" marL="914400" rtl="0" algn="l">
              <a:spcBef>
                <a:spcPts val="0"/>
              </a:spcBef>
              <a:spcAft>
                <a:spcPts val="0"/>
              </a:spcAft>
              <a:buSzPct val="100000"/>
              <a:buChar char="○"/>
            </a:pPr>
            <a:r>
              <a:rPr lang="en"/>
              <a:t>compatible with consumer expectations and best interests</a:t>
            </a:r>
            <a:endParaRPr/>
          </a:p>
          <a:p>
            <a:pPr indent="-304165" lvl="1" marL="914400" rtl="0" algn="l">
              <a:spcBef>
                <a:spcPts val="0"/>
              </a:spcBef>
              <a:spcAft>
                <a:spcPts val="0"/>
              </a:spcAft>
              <a:buSzPct val="100000"/>
              <a:buChar char="○"/>
            </a:pPr>
            <a:r>
              <a:rPr lang="en"/>
              <a:t>(long list of these)</a:t>
            </a:r>
            <a:endParaRPr/>
          </a:p>
          <a:p>
            <a:pPr indent="-304165" lvl="1" marL="914400" rtl="0" algn="l">
              <a:spcBef>
                <a:spcPts val="0"/>
              </a:spcBef>
              <a:spcAft>
                <a:spcPts val="0"/>
              </a:spcAft>
              <a:buSzPct val="100000"/>
              <a:buChar char="○"/>
            </a:pPr>
            <a:r>
              <a:rPr lang="en"/>
              <a:t>No consent needed</a:t>
            </a:r>
            <a:endParaRPr/>
          </a:p>
          <a:p>
            <a:pPr indent="-325755" lvl="0" marL="457200" rtl="0" algn="l">
              <a:spcBef>
                <a:spcPts val="0"/>
              </a:spcBef>
              <a:spcAft>
                <a:spcPts val="0"/>
              </a:spcAft>
              <a:buSzPct val="100000"/>
              <a:buChar char="●"/>
            </a:pPr>
            <a:r>
              <a:rPr lang="en"/>
              <a:t>incompatible data practice</a:t>
            </a:r>
            <a:endParaRPr/>
          </a:p>
          <a:p>
            <a:pPr indent="-304165" lvl="1" marL="914400" rtl="0" algn="l">
              <a:spcBef>
                <a:spcPts val="0"/>
              </a:spcBef>
              <a:spcAft>
                <a:spcPts val="0"/>
              </a:spcAft>
              <a:buSzPct val="100000"/>
              <a:buChar char="○"/>
            </a:pPr>
            <a:r>
              <a:rPr lang="en"/>
              <a:t>incompatible with expectations and direct interests of consumers</a:t>
            </a:r>
            <a:endParaRPr/>
          </a:p>
          <a:p>
            <a:pPr indent="-304165" lvl="1" marL="914400" rtl="0" algn="l">
              <a:spcBef>
                <a:spcPts val="0"/>
              </a:spcBef>
              <a:spcAft>
                <a:spcPts val="0"/>
              </a:spcAft>
              <a:buSzPct val="100000"/>
              <a:buChar char="○"/>
            </a:pPr>
            <a:r>
              <a:rPr lang="en"/>
              <a:t>(anything else not in a list)</a:t>
            </a:r>
            <a:endParaRPr/>
          </a:p>
          <a:p>
            <a:pPr indent="-304165" lvl="1" marL="914400" rtl="0" algn="l">
              <a:spcBef>
                <a:spcPts val="0"/>
              </a:spcBef>
              <a:spcAft>
                <a:spcPts val="0"/>
              </a:spcAft>
              <a:buSzPct val="100000"/>
              <a:buChar char="○"/>
            </a:pPr>
            <a:r>
              <a:rPr lang="en"/>
              <a:t>Must get consent; can have a fee scale to opt out</a:t>
            </a:r>
            <a:endParaRPr/>
          </a:p>
          <a:p>
            <a:pPr indent="-325755" lvl="0" marL="457200" rtl="0" algn="l">
              <a:spcBef>
                <a:spcPts val="0"/>
              </a:spcBef>
              <a:spcAft>
                <a:spcPts val="0"/>
              </a:spcAft>
              <a:buSzPct val="100000"/>
              <a:buChar char="●"/>
            </a:pPr>
            <a:r>
              <a:rPr lang="en"/>
              <a:t>prohibited data practice</a:t>
            </a:r>
            <a:endParaRPr/>
          </a:p>
          <a:p>
            <a:pPr indent="-304165" lvl="1" marL="914400" rtl="0" algn="l">
              <a:spcBef>
                <a:spcPts val="0"/>
              </a:spcBef>
              <a:spcAft>
                <a:spcPts val="0"/>
              </a:spcAft>
              <a:buSzPct val="100000"/>
              <a:buChar char="○"/>
            </a:pPr>
            <a:r>
              <a:rPr lang="en"/>
              <a:t>prohibited by this act (ie. harmful)</a:t>
            </a:r>
            <a:endParaRPr/>
          </a:p>
          <a:p>
            <a:pPr indent="-304165" lvl="1" marL="914400" rtl="0" algn="l">
              <a:spcBef>
                <a:spcPts val="0"/>
              </a:spcBef>
              <a:spcAft>
                <a:spcPts val="0"/>
              </a:spcAft>
              <a:buSzPct val="100000"/>
              <a:buChar char="○"/>
            </a:pPr>
            <a:r>
              <a:rPr lang="en"/>
              <a:t>(list of these)</a:t>
            </a:r>
            <a:endParaRPr/>
          </a:p>
          <a:p>
            <a:pPr indent="-304165" lvl="1" marL="914400" rtl="0" algn="l">
              <a:spcBef>
                <a:spcPts val="0"/>
              </a:spcBef>
              <a:spcAft>
                <a:spcPts val="0"/>
              </a:spcAft>
              <a:buSzPct val="100000"/>
              <a:buChar char="○"/>
            </a:pPr>
            <a:r>
              <a:rPr lang="en"/>
              <a:t>Can’t do these, even with consent.</a:t>
            </a:r>
            <a:endParaRPr/>
          </a:p>
          <a:p>
            <a:pPr indent="0" lvl="0" marL="0" rtl="0" algn="l">
              <a:spcBef>
                <a:spcPts val="1200"/>
              </a:spcBef>
              <a:spcAft>
                <a:spcPts val="1200"/>
              </a:spcAft>
              <a:buNone/>
            </a:pPr>
            <a:r>
              <a:rPr lang="en"/>
              <a:t>All these have to be in the </a:t>
            </a:r>
            <a:r>
              <a:rPr lang="en"/>
              <a:t>privacy</a:t>
            </a:r>
            <a:r>
              <a:rPr lang="en"/>
              <a:t> policy - company has to say what it’s collecting.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social problems:</a:t>
            </a:r>
            <a:endParaRPr/>
          </a:p>
        </p:txBody>
      </p:sp>
      <p:sp>
        <p:nvSpPr>
          <p:cNvPr id="147" name="Google Shape;14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Lack of consent</a:t>
            </a:r>
            <a:r>
              <a:rPr lang="en"/>
              <a:t>:  Click through ads don’t allow real consent or choice.  There isn’t even time to read all of them, so there’s definitely no choice.</a:t>
            </a:r>
            <a:endParaRPr/>
          </a:p>
          <a:p>
            <a:pPr indent="-342900" lvl="0" marL="457200" rtl="0" algn="l">
              <a:spcBef>
                <a:spcPts val="0"/>
              </a:spcBef>
              <a:spcAft>
                <a:spcPts val="0"/>
              </a:spcAft>
              <a:buSzPts val="1800"/>
              <a:buChar char="●"/>
            </a:pPr>
            <a:r>
              <a:rPr lang="en"/>
              <a:t>Surveillance technology:  </a:t>
            </a:r>
            <a:r>
              <a:rPr b="1" lang="en"/>
              <a:t>Targeted advertising</a:t>
            </a:r>
            <a:r>
              <a:rPr lang="en"/>
              <a:t>:  This depends on tracking, this how tech companies make money, but people don’t want to be tracked.</a:t>
            </a:r>
            <a:endParaRPr/>
          </a:p>
          <a:p>
            <a:pPr indent="-342900" lvl="0" marL="457200" rtl="0" algn="l">
              <a:spcBef>
                <a:spcPts val="0"/>
              </a:spcBef>
              <a:spcAft>
                <a:spcPts val="0"/>
              </a:spcAft>
              <a:buSzPts val="1800"/>
              <a:buChar char="●"/>
            </a:pPr>
            <a:r>
              <a:rPr lang="en"/>
              <a:t>Surveillance technology:  </a:t>
            </a:r>
            <a:r>
              <a:rPr lang="en"/>
              <a:t>Widespread use of </a:t>
            </a:r>
            <a:r>
              <a:rPr b="1" lang="en"/>
              <a:t>cameras in public place</a:t>
            </a:r>
            <a:r>
              <a:rPr lang="en"/>
              <a:t>s and of </a:t>
            </a:r>
            <a:r>
              <a:rPr b="1" lang="en"/>
              <a:t>facial recognition</a:t>
            </a:r>
            <a:r>
              <a:rPr lang="en"/>
              <a:t> has led to backlash from the public.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social problems:</a:t>
            </a:r>
            <a:endParaRPr/>
          </a:p>
        </p:txBody>
      </p:sp>
      <p:pic>
        <p:nvPicPr>
          <p:cNvPr id="153" name="Google Shape;153;p28"/>
          <p:cNvPicPr preferRelativeResize="0"/>
          <p:nvPr/>
        </p:nvPicPr>
        <p:blipFill>
          <a:blip r:embed="rId3">
            <a:alphaModFix amt="52000"/>
          </a:blip>
          <a:stretch>
            <a:fillRect/>
          </a:stretch>
        </p:blipFill>
        <p:spPr>
          <a:xfrm>
            <a:off x="0" y="2786650"/>
            <a:ext cx="3470050" cy="2313374"/>
          </a:xfrm>
          <a:prstGeom prst="rect">
            <a:avLst/>
          </a:prstGeom>
          <a:noFill/>
          <a:ln>
            <a:noFill/>
          </a:ln>
        </p:spPr>
      </p:pic>
      <p:sp>
        <p:nvSpPr>
          <p:cNvPr id="154" name="Google Shape;154;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Lack of consent</a:t>
            </a:r>
            <a:r>
              <a:rPr lang="en"/>
              <a:t>:  Click through ads don’t allow real consent or choice.  There isn’t even time to read all of them, so there’s definitely no choice.</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Uniform Personal Data Protection Act:</a:t>
            </a:r>
            <a:endParaRPr/>
          </a:p>
          <a:p>
            <a:pPr indent="-317500" lvl="1" marL="914400" rtl="0" algn="l">
              <a:spcBef>
                <a:spcPts val="0"/>
              </a:spcBef>
              <a:spcAft>
                <a:spcPts val="0"/>
              </a:spcAft>
              <a:buSzPts val="1400"/>
              <a:buChar char="○"/>
            </a:pPr>
            <a:r>
              <a:rPr lang="en"/>
              <a:t>The law should make most choices for people, and then only give people the most important choice.</a:t>
            </a:r>
            <a:endParaRPr/>
          </a:p>
          <a:p>
            <a:pPr indent="-317500" lvl="1" marL="914400" rtl="0" algn="l">
              <a:spcBef>
                <a:spcPts val="0"/>
              </a:spcBef>
              <a:spcAft>
                <a:spcPts val="0"/>
              </a:spcAft>
              <a:buSzPts val="1400"/>
              <a:buChar char="○"/>
            </a:pPr>
            <a:r>
              <a:rPr lang="en"/>
              <a:t>Idea of the law giving consent on each person’s behalf.  There’s a long list of compatible data practices, and those can be done without consent.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9"/>
          <p:cNvPicPr preferRelativeResize="0"/>
          <p:nvPr/>
        </p:nvPicPr>
        <p:blipFill>
          <a:blip r:embed="rId3">
            <a:alphaModFix amt="16000"/>
          </a:blip>
          <a:stretch>
            <a:fillRect/>
          </a:stretch>
        </p:blipFill>
        <p:spPr>
          <a:xfrm>
            <a:off x="0" y="22657"/>
            <a:ext cx="9143999" cy="4554035"/>
          </a:xfrm>
          <a:prstGeom prst="rect">
            <a:avLst/>
          </a:prstGeom>
          <a:noFill/>
          <a:ln>
            <a:noFill/>
          </a:ln>
        </p:spPr>
      </p:pic>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social problems:</a:t>
            </a:r>
            <a:endParaRPr/>
          </a:p>
        </p:txBody>
      </p:sp>
      <p:sp>
        <p:nvSpPr>
          <p:cNvPr id="161" name="Google Shape;16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Surveillance technology:  </a:t>
            </a:r>
            <a:r>
              <a:rPr b="1" lang="en"/>
              <a:t>Targeted advertising</a:t>
            </a:r>
            <a:r>
              <a:rPr lang="en"/>
              <a:t>:  This depends on tracking, this how tech companies make money, but people don’t want to be tracked.</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Uniform Personal Data Protection Act:</a:t>
            </a:r>
            <a:endParaRPr/>
          </a:p>
          <a:p>
            <a:pPr indent="-317500" lvl="1" marL="914400" rtl="0" algn="l">
              <a:spcBef>
                <a:spcPts val="0"/>
              </a:spcBef>
              <a:spcAft>
                <a:spcPts val="0"/>
              </a:spcAft>
              <a:buSzPts val="1400"/>
              <a:buChar char="○"/>
            </a:pPr>
            <a:r>
              <a:rPr lang="en"/>
              <a:t>Targeted advertising is a compatible data practice.  No consent is needed to share and use personal data for targeted advertising.</a:t>
            </a:r>
            <a:endParaRPr/>
          </a:p>
        </p:txBody>
      </p:sp>
      <p:pic>
        <p:nvPicPr>
          <p:cNvPr id="162" name="Google Shape;162;p29"/>
          <p:cNvPicPr preferRelativeResize="0"/>
          <p:nvPr/>
        </p:nvPicPr>
        <p:blipFill>
          <a:blip r:embed="rId4">
            <a:alphaModFix/>
          </a:blip>
          <a:stretch>
            <a:fillRect/>
          </a:stretch>
        </p:blipFill>
        <p:spPr>
          <a:xfrm>
            <a:off x="0" y="3957842"/>
            <a:ext cx="9143999" cy="11856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social problems:</a:t>
            </a:r>
            <a:endParaRPr/>
          </a:p>
        </p:txBody>
      </p:sp>
      <p:sp>
        <p:nvSpPr>
          <p:cNvPr id="168" name="Google Shape;168;p30"/>
          <p:cNvSpPr txBox="1"/>
          <p:nvPr>
            <p:ph idx="1" type="body"/>
          </p:nvPr>
        </p:nvSpPr>
        <p:spPr>
          <a:xfrm>
            <a:off x="311700" y="572700"/>
            <a:ext cx="8520600" cy="45312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Char char="●"/>
            </a:pPr>
            <a:r>
              <a:rPr lang="en"/>
              <a:t>Surveillance technology:  Widespread use of </a:t>
            </a:r>
            <a:r>
              <a:rPr b="1" lang="en"/>
              <a:t>cameras in public places</a:t>
            </a:r>
            <a:r>
              <a:rPr lang="en"/>
              <a:t> and of </a:t>
            </a:r>
            <a:r>
              <a:rPr b="1" lang="en"/>
              <a:t>facial recognition</a:t>
            </a:r>
            <a:r>
              <a:rPr lang="en"/>
              <a:t> has led to backlash from the public.</a:t>
            </a:r>
            <a:endParaRPr/>
          </a:p>
          <a:p>
            <a:pPr indent="-317182" lvl="0" marL="457200" rtl="0" algn="l">
              <a:spcBef>
                <a:spcPts val="1000"/>
              </a:spcBef>
              <a:spcAft>
                <a:spcPts val="0"/>
              </a:spcAft>
              <a:buSzPct val="100000"/>
              <a:buChar char="●"/>
            </a:pPr>
            <a:r>
              <a:rPr lang="en"/>
              <a:t>Uniform Personal Data Protection Act:</a:t>
            </a:r>
            <a:endParaRPr/>
          </a:p>
          <a:p>
            <a:pPr indent="-312261" lvl="1" marL="914400" rtl="0" algn="l">
              <a:spcBef>
                <a:spcPts val="0"/>
              </a:spcBef>
              <a:spcAft>
                <a:spcPts val="0"/>
              </a:spcAft>
              <a:buSzPct val="100000"/>
              <a:buChar char="○"/>
            </a:pPr>
            <a:r>
              <a:rPr lang="en" sz="1700"/>
              <a:t>Section (3)(c)(1):  "This [act] does not apply to personal data that is: (1) publicly available information;"</a:t>
            </a:r>
            <a:endParaRPr sz="1700"/>
          </a:p>
          <a:p>
            <a:pPr indent="-312261" lvl="1" marL="914400" rtl="0" algn="l">
              <a:spcBef>
                <a:spcPts val="0"/>
              </a:spcBef>
              <a:spcAft>
                <a:spcPts val="0"/>
              </a:spcAft>
              <a:buSzPct val="100000"/>
              <a:buChar char="○"/>
            </a:pPr>
            <a:r>
              <a:rPr lang="en" sz="1700"/>
              <a:t>Section (2)(15):</a:t>
            </a:r>
            <a:endParaRPr sz="1700"/>
          </a:p>
          <a:p>
            <a:pPr indent="0" lvl="0" marL="1371600" rtl="0" algn="l">
              <a:lnSpc>
                <a:spcPct val="100000"/>
              </a:lnSpc>
              <a:spcBef>
                <a:spcPts val="0"/>
              </a:spcBef>
              <a:spcAft>
                <a:spcPts val="0"/>
              </a:spcAft>
              <a:buNone/>
            </a:pPr>
            <a:r>
              <a:rPr lang="en"/>
              <a:t>“Publicly available information” means information:</a:t>
            </a:r>
            <a:endParaRPr/>
          </a:p>
          <a:p>
            <a:pPr indent="0" lvl="0" marL="1371600" rtl="0" algn="l">
              <a:lnSpc>
                <a:spcPct val="100000"/>
              </a:lnSpc>
              <a:spcBef>
                <a:spcPts val="0"/>
              </a:spcBef>
              <a:spcAft>
                <a:spcPts val="0"/>
              </a:spcAft>
              <a:buNone/>
            </a:pPr>
            <a:r>
              <a:rPr lang="en"/>
              <a:t>(A) lawfully made available from a federal, state, or local government</a:t>
            </a:r>
            <a:endParaRPr/>
          </a:p>
          <a:p>
            <a:pPr indent="0" lvl="0" marL="1371600" rtl="0" algn="l">
              <a:lnSpc>
                <a:spcPct val="100000"/>
              </a:lnSpc>
              <a:spcBef>
                <a:spcPts val="0"/>
              </a:spcBef>
              <a:spcAft>
                <a:spcPts val="0"/>
              </a:spcAft>
              <a:buNone/>
            </a:pPr>
            <a:r>
              <a:rPr lang="en"/>
              <a:t>record;</a:t>
            </a:r>
            <a:endParaRPr/>
          </a:p>
          <a:p>
            <a:pPr indent="0" lvl="0" marL="1371600" rtl="0" algn="l">
              <a:lnSpc>
                <a:spcPct val="100000"/>
              </a:lnSpc>
              <a:spcBef>
                <a:spcPts val="0"/>
              </a:spcBef>
              <a:spcAft>
                <a:spcPts val="0"/>
              </a:spcAft>
              <a:buNone/>
            </a:pPr>
            <a:r>
              <a:rPr lang="en"/>
              <a:t>(B) available to the general public in widely distributed media, including:</a:t>
            </a:r>
            <a:endParaRPr/>
          </a:p>
          <a:p>
            <a:pPr indent="0" lvl="0" marL="1371600" rtl="0" algn="l">
              <a:lnSpc>
                <a:spcPct val="100000"/>
              </a:lnSpc>
              <a:spcBef>
                <a:spcPts val="0"/>
              </a:spcBef>
              <a:spcAft>
                <a:spcPts val="0"/>
              </a:spcAft>
              <a:buNone/>
            </a:pPr>
            <a:r>
              <a:rPr lang="en"/>
              <a:t>(i) a publicly accessible website;</a:t>
            </a:r>
            <a:endParaRPr/>
          </a:p>
          <a:p>
            <a:pPr indent="0" lvl="0" marL="1371600" rtl="0" algn="l">
              <a:lnSpc>
                <a:spcPct val="100000"/>
              </a:lnSpc>
              <a:spcBef>
                <a:spcPts val="0"/>
              </a:spcBef>
              <a:spcAft>
                <a:spcPts val="0"/>
              </a:spcAft>
              <a:buNone/>
            </a:pPr>
            <a:r>
              <a:rPr lang="en"/>
              <a:t>(ii) a website or other forum with restricted access if the information is available to a broad audience;</a:t>
            </a:r>
            <a:endParaRPr/>
          </a:p>
          <a:p>
            <a:pPr indent="0" lvl="0" marL="1371600" rtl="0" algn="l">
              <a:lnSpc>
                <a:spcPct val="100000"/>
              </a:lnSpc>
              <a:spcBef>
                <a:spcPts val="0"/>
              </a:spcBef>
              <a:spcAft>
                <a:spcPts val="0"/>
              </a:spcAft>
              <a:buNone/>
            </a:pPr>
            <a:r>
              <a:rPr lang="en"/>
              <a:t>(iii) a telephone book or online directory;</a:t>
            </a:r>
            <a:endParaRPr/>
          </a:p>
          <a:p>
            <a:pPr indent="0" lvl="0" marL="1371600" rtl="0" algn="l">
              <a:lnSpc>
                <a:spcPct val="100000"/>
              </a:lnSpc>
              <a:spcBef>
                <a:spcPts val="0"/>
              </a:spcBef>
              <a:spcAft>
                <a:spcPts val="0"/>
              </a:spcAft>
              <a:buNone/>
            </a:pPr>
            <a:r>
              <a:rPr lang="en"/>
              <a:t>(iv) a television, Internet, or radio program; and</a:t>
            </a:r>
            <a:endParaRPr/>
          </a:p>
          <a:p>
            <a:pPr indent="0" lvl="0" marL="1371600" rtl="0" algn="l">
              <a:lnSpc>
                <a:spcPct val="100000"/>
              </a:lnSpc>
              <a:spcBef>
                <a:spcPts val="0"/>
              </a:spcBef>
              <a:spcAft>
                <a:spcPts val="0"/>
              </a:spcAft>
              <a:buNone/>
            </a:pPr>
            <a:r>
              <a:rPr lang="en"/>
              <a:t>(v) news media;</a:t>
            </a:r>
            <a:endParaRPr/>
          </a:p>
          <a:p>
            <a:pPr indent="0" lvl="0" marL="1371600" rtl="0" algn="l">
              <a:lnSpc>
                <a:spcPct val="100000"/>
              </a:lnSpc>
              <a:spcBef>
                <a:spcPts val="0"/>
              </a:spcBef>
              <a:spcAft>
                <a:spcPts val="0"/>
              </a:spcAft>
              <a:buNone/>
            </a:pPr>
            <a:r>
              <a:rPr lang="en"/>
              <a:t>(C) observable from a publicly accessible location; or</a:t>
            </a:r>
            <a:endParaRPr/>
          </a:p>
          <a:p>
            <a:pPr indent="0" lvl="0" marL="1371600" rtl="0" algn="l">
              <a:lnSpc>
                <a:spcPct val="100000"/>
              </a:lnSpc>
              <a:spcBef>
                <a:spcPts val="0"/>
              </a:spcBef>
              <a:spcAft>
                <a:spcPts val="0"/>
              </a:spcAft>
              <a:buNone/>
            </a:pPr>
            <a:r>
              <a:rPr lang="en"/>
              <a:t>(D) that a person reasonably believes is made available lawfully to the general public if:</a:t>
            </a:r>
            <a:endParaRPr/>
          </a:p>
          <a:p>
            <a:pPr indent="0" lvl="0" marL="1371600" rtl="0" algn="l">
              <a:lnSpc>
                <a:spcPct val="100000"/>
              </a:lnSpc>
              <a:spcBef>
                <a:spcPts val="0"/>
              </a:spcBef>
              <a:spcAft>
                <a:spcPts val="0"/>
              </a:spcAft>
              <a:buNone/>
            </a:pPr>
            <a:r>
              <a:rPr lang="en"/>
              <a:t>(i) the information is of a type generally available to the public;</a:t>
            </a:r>
            <a:endParaRPr/>
          </a:p>
          <a:p>
            <a:pPr indent="0" lvl="0" marL="1371600" rtl="0" algn="l">
              <a:lnSpc>
                <a:spcPct val="100000"/>
              </a:lnSpc>
              <a:spcBef>
                <a:spcPts val="0"/>
              </a:spcBef>
              <a:spcAft>
                <a:spcPts val="0"/>
              </a:spcAft>
              <a:buNone/>
            </a:pPr>
            <a:r>
              <a:rPr lang="en"/>
              <a:t>and</a:t>
            </a:r>
            <a:endParaRPr/>
          </a:p>
          <a:p>
            <a:pPr indent="0" lvl="0" marL="1371600" rtl="0" algn="l">
              <a:lnSpc>
                <a:spcPct val="100000"/>
              </a:lnSpc>
              <a:spcBef>
                <a:spcPts val="0"/>
              </a:spcBef>
              <a:spcAft>
                <a:spcPts val="0"/>
              </a:spcAft>
              <a:buNone/>
            </a:pPr>
            <a:r>
              <a:rPr lang="en"/>
              <a:t>(ii) the person has no reason to believe that a data subject with authority to remove the information from public availability has directed the information to be removed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4" name="Google Shape;174;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5" name="Google Shape;175;p31"/>
          <p:cNvPicPr preferRelativeResize="0"/>
          <p:nvPr/>
        </p:nvPicPr>
        <p:blipFill>
          <a:blip r:embed="rId3">
            <a:alphaModFix/>
          </a:blip>
          <a:stretch>
            <a:fillRect/>
          </a:stretch>
        </p:blipFill>
        <p:spPr>
          <a:xfrm>
            <a:off x="2022558" y="0"/>
            <a:ext cx="5098884"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Emerging social issues from technology</a:t>
            </a:r>
            <a:endParaRPr/>
          </a:p>
          <a:p>
            <a:pPr indent="-317500" lvl="1" marL="914400" rtl="0" algn="l">
              <a:spcBef>
                <a:spcPts val="0"/>
              </a:spcBef>
              <a:spcAft>
                <a:spcPts val="0"/>
              </a:spcAft>
              <a:buSzPts val="1400"/>
              <a:buChar char="○"/>
            </a:pPr>
            <a:r>
              <a:rPr lang="en"/>
              <a:t>Libraries value privacy but because library technology is vendor hosted, privacy isn’t controlled by libraries or implemented.</a:t>
            </a:r>
            <a:endParaRPr/>
          </a:p>
          <a:p>
            <a:pPr indent="-317500" lvl="1" marL="914400" rtl="0" algn="l">
              <a:spcBef>
                <a:spcPts val="0"/>
              </a:spcBef>
              <a:spcAft>
                <a:spcPts val="0"/>
              </a:spcAft>
              <a:buSzPts val="1400"/>
              <a:buChar char="○"/>
            </a:pPr>
            <a:r>
              <a:rPr lang="en"/>
              <a:t>Surveillance</a:t>
            </a:r>
            <a:r>
              <a:rPr lang="en"/>
              <a:t> technology is in conflict with most people’s desires.  </a:t>
            </a:r>
            <a:r>
              <a:rPr lang="en"/>
              <a:t>Large technology companies make money in ways that are invasive to individual people’s privacy.</a:t>
            </a:r>
            <a:endParaRPr/>
          </a:p>
          <a:p>
            <a:pPr indent="-342900" lvl="0" marL="457200" rtl="0" algn="l">
              <a:spcBef>
                <a:spcPts val="0"/>
              </a:spcBef>
              <a:spcAft>
                <a:spcPts val="0"/>
              </a:spcAft>
              <a:buSzPts val="1800"/>
              <a:buChar char="●"/>
            </a:pPr>
            <a:r>
              <a:rPr lang="en"/>
              <a:t>There’s a lot of tension over privacy</a:t>
            </a:r>
            <a:endParaRPr/>
          </a:p>
          <a:p>
            <a:pPr indent="-342900" lvl="0" marL="457200" rtl="0" algn="l">
              <a:spcBef>
                <a:spcPts val="0"/>
              </a:spcBef>
              <a:spcAft>
                <a:spcPts val="0"/>
              </a:spcAft>
              <a:buSzPts val="1800"/>
              <a:buChar char="●"/>
            </a:pPr>
            <a:r>
              <a:rPr lang="en"/>
              <a:t>The US doesn’t have a comprehensive privacy law</a:t>
            </a:r>
            <a:endParaRPr/>
          </a:p>
          <a:p>
            <a:pPr indent="-317500" lvl="1" marL="914400" rtl="0" algn="l">
              <a:spcBef>
                <a:spcPts val="0"/>
              </a:spcBef>
              <a:spcAft>
                <a:spcPts val="0"/>
              </a:spcAft>
              <a:buSzPts val="1400"/>
              <a:buChar char="○"/>
            </a:pPr>
            <a:r>
              <a:rPr lang="en"/>
              <a:t>Little pieces are regulated - student records, medical records, financial records, but not privacy in general.</a:t>
            </a:r>
            <a:endParaRPr/>
          </a:p>
          <a:p>
            <a:pPr indent="-342900" lvl="0" marL="457200" rtl="0" algn="l">
              <a:spcBef>
                <a:spcPts val="0"/>
              </a:spcBef>
              <a:spcAft>
                <a:spcPts val="0"/>
              </a:spcAft>
              <a:buSzPts val="1800"/>
              <a:buChar char="●"/>
            </a:pPr>
            <a:r>
              <a:rPr lang="en"/>
              <a:t>Pressure for a general right to privacy</a:t>
            </a:r>
            <a:endParaRPr/>
          </a:p>
          <a:p>
            <a:pPr indent="-317500" lvl="1" marL="914400" rtl="0" algn="l">
              <a:spcBef>
                <a:spcPts val="0"/>
              </a:spcBef>
              <a:spcAft>
                <a:spcPts val="0"/>
              </a:spcAft>
              <a:buSzPts val="1400"/>
              <a:buChar char="○"/>
            </a:pPr>
            <a:r>
              <a:rPr lang="en"/>
              <a:t>Two paths are state law and federal law.</a:t>
            </a:r>
            <a:endParaRPr/>
          </a:p>
          <a:p>
            <a:pPr indent="-317500" lvl="1" marL="914400" rtl="0" algn="l">
              <a:spcBef>
                <a:spcPts val="0"/>
              </a:spcBef>
              <a:spcAft>
                <a:spcPts val="0"/>
              </a:spcAft>
              <a:buSzPts val="1400"/>
              <a:buChar char="○"/>
            </a:pPr>
            <a:r>
              <a:rPr lang="en"/>
              <a:t>This presentation is about how the state law side of that is playing out.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32">
            <a:hlinkClick r:id="rId3"/>
          </p:cNvPr>
          <p:cNvPicPr preferRelativeResize="0"/>
          <p:nvPr/>
        </p:nvPicPr>
        <p:blipFill rotWithShape="1">
          <a:blip r:embed="rId4">
            <a:alphaModFix amt="18000"/>
          </a:blip>
          <a:srcRect b="20398" l="9544" r="9641" t="23654"/>
          <a:stretch/>
        </p:blipFill>
        <p:spPr>
          <a:xfrm>
            <a:off x="0" y="54225"/>
            <a:ext cx="9188950" cy="4947901"/>
          </a:xfrm>
          <a:prstGeom prst="rect">
            <a:avLst/>
          </a:prstGeom>
          <a:noFill/>
          <a:ln>
            <a:noFill/>
          </a:ln>
        </p:spPr>
      </p:pic>
      <p:sp>
        <p:nvSpPr>
          <p:cNvPr id="181" name="Google Shape;181;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Impact</a:t>
            </a:r>
            <a:endParaRPr/>
          </a:p>
        </p:txBody>
      </p:sp>
      <p:sp>
        <p:nvSpPr>
          <p:cNvPr id="182" name="Google Shape;182;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State law is likely to lock in the status quo</a:t>
            </a:r>
            <a:endParaRPr/>
          </a:p>
          <a:p>
            <a:pPr indent="-342900" lvl="0" marL="457200" rtl="0" algn="l">
              <a:spcBef>
                <a:spcPts val="1200"/>
              </a:spcBef>
              <a:spcAft>
                <a:spcPts val="0"/>
              </a:spcAft>
              <a:buSzPts val="1800"/>
              <a:buChar char="●"/>
            </a:pPr>
            <a:r>
              <a:rPr lang="en"/>
              <a:t>No right to view downstream personal data bought from the original company that collected it.</a:t>
            </a:r>
            <a:endParaRPr/>
          </a:p>
          <a:p>
            <a:pPr indent="-342900" lvl="0" marL="457200" rtl="0" algn="l">
              <a:spcBef>
                <a:spcPts val="0"/>
              </a:spcBef>
              <a:spcAft>
                <a:spcPts val="0"/>
              </a:spcAft>
              <a:buSzPts val="1800"/>
              <a:buChar char="●"/>
            </a:pPr>
            <a:r>
              <a:rPr lang="en"/>
              <a:t>No privacy in info collected from public places</a:t>
            </a:r>
            <a:endParaRPr/>
          </a:p>
          <a:p>
            <a:pPr indent="-317500" lvl="1" marL="914400" rtl="0" algn="l">
              <a:spcBef>
                <a:spcPts val="0"/>
              </a:spcBef>
              <a:spcAft>
                <a:spcPts val="0"/>
              </a:spcAft>
              <a:buSzPts val="1400"/>
              <a:buChar char="○"/>
            </a:pPr>
            <a:r>
              <a:rPr lang="en"/>
              <a:t>Cameras in public - not restricted</a:t>
            </a:r>
            <a:endParaRPr/>
          </a:p>
          <a:p>
            <a:pPr indent="-317500" lvl="1" marL="914400" rtl="0" algn="l">
              <a:spcBef>
                <a:spcPts val="0"/>
              </a:spcBef>
              <a:spcAft>
                <a:spcPts val="0"/>
              </a:spcAft>
              <a:buSzPts val="1400"/>
              <a:buChar char="○"/>
            </a:pPr>
            <a:r>
              <a:rPr lang="en"/>
              <a:t>Downloading and reselling web content (jail records, social media posts, etc.) - not restricted</a:t>
            </a:r>
            <a:endParaRPr/>
          </a:p>
          <a:p>
            <a:pPr indent="-342900" lvl="0" marL="457200" rtl="0" algn="l">
              <a:spcBef>
                <a:spcPts val="0"/>
              </a:spcBef>
              <a:spcAft>
                <a:spcPts val="0"/>
              </a:spcAft>
              <a:buSzPts val="1800"/>
              <a:buChar char="●"/>
            </a:pPr>
            <a:r>
              <a:rPr lang="en"/>
              <a:t>Current industry norms are protected</a:t>
            </a:r>
            <a:endParaRPr/>
          </a:p>
          <a:p>
            <a:pPr indent="-317500" lvl="1" marL="914400" rtl="0" algn="l">
              <a:spcBef>
                <a:spcPts val="0"/>
              </a:spcBef>
              <a:spcAft>
                <a:spcPts val="0"/>
              </a:spcAft>
              <a:buSzPts val="1400"/>
              <a:buChar char="○"/>
            </a:pPr>
            <a:r>
              <a:rPr lang="en"/>
              <a:t>Targeted advertising</a:t>
            </a:r>
            <a:endParaRPr/>
          </a:p>
          <a:p>
            <a:pPr indent="-317500" lvl="1" marL="914400" rtl="0" algn="l">
              <a:spcBef>
                <a:spcPts val="0"/>
              </a:spcBef>
              <a:spcAft>
                <a:spcPts val="0"/>
              </a:spcAft>
              <a:buSzPts val="1400"/>
              <a:buChar char="○"/>
            </a:pPr>
            <a:r>
              <a:rPr lang="en"/>
              <a:t>Data that permits analysis for research or development of a product or service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Implications</a:t>
            </a:r>
            <a:r>
              <a:rPr lang="en"/>
              <a:t> for Libraries</a:t>
            </a:r>
            <a:endParaRPr/>
          </a:p>
        </p:txBody>
      </p:sp>
      <p:sp>
        <p:nvSpPr>
          <p:cNvPr id="188" name="Google Shape;188;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Any change will be labor intensive and take tremendous coordinated effort</a:t>
            </a:r>
            <a:endParaRPr/>
          </a:p>
          <a:p>
            <a:pPr indent="-317500" lvl="1" marL="914400" rtl="0" algn="l">
              <a:spcBef>
                <a:spcPts val="0"/>
              </a:spcBef>
              <a:spcAft>
                <a:spcPts val="0"/>
              </a:spcAft>
              <a:buSzPts val="1400"/>
              <a:buChar char="○"/>
            </a:pPr>
            <a:r>
              <a:rPr lang="en"/>
              <a:t>NISO Privacy Principles haven’t been picked up by vendor terms of service.</a:t>
            </a:r>
            <a:endParaRPr/>
          </a:p>
          <a:p>
            <a:pPr indent="-342900" lvl="0" marL="457200" rtl="0" algn="l">
              <a:spcBef>
                <a:spcPts val="0"/>
              </a:spcBef>
              <a:spcAft>
                <a:spcPts val="0"/>
              </a:spcAft>
              <a:buSzPts val="1800"/>
              <a:buChar char="●"/>
            </a:pPr>
            <a:r>
              <a:rPr lang="en"/>
              <a:t>Libraries should reckon with pressure for usage statistics being in conflict with the long term library value for privacy.</a:t>
            </a:r>
            <a:endParaRPr/>
          </a:p>
          <a:p>
            <a:pPr indent="-342900" lvl="0" marL="457200" rtl="0" algn="l">
              <a:spcBef>
                <a:spcPts val="0"/>
              </a:spcBef>
              <a:spcAft>
                <a:spcPts val="0"/>
              </a:spcAft>
              <a:buSzPts val="1800"/>
              <a:buChar char="●"/>
            </a:pPr>
            <a:r>
              <a:rPr lang="en"/>
              <a:t>Ethics is written out of reality, and anyone studying data privacy should be aware of this idea of law giving consent on behalf of people.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ctrTitle"/>
          </p:nvPr>
        </p:nvSpPr>
        <p:spPr>
          <a:xfrm>
            <a:off x="75" y="744575"/>
            <a:ext cx="9144000" cy="23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100"/>
              <a:t>Locking in the status quo for business,</a:t>
            </a:r>
            <a:endParaRPr sz="4100"/>
          </a:p>
          <a:p>
            <a:pPr indent="0" lvl="0" marL="0" rtl="0" algn="ctr">
              <a:spcBef>
                <a:spcPts val="0"/>
              </a:spcBef>
              <a:spcAft>
                <a:spcPts val="0"/>
              </a:spcAft>
              <a:buNone/>
            </a:pPr>
            <a:r>
              <a:rPr lang="en" sz="3066"/>
              <a:t>recent changes to U.S. data privacy law and long-term impacts on data collection</a:t>
            </a:r>
            <a:endParaRPr sz="3066"/>
          </a:p>
        </p:txBody>
      </p:sp>
      <p:sp>
        <p:nvSpPr>
          <p:cNvPr id="194" name="Google Shape;194;p34"/>
          <p:cNvSpPr txBox="1"/>
          <p:nvPr>
            <p:ph idx="1" type="subTitle"/>
          </p:nvPr>
        </p:nvSpPr>
        <p:spPr>
          <a:xfrm>
            <a:off x="487450" y="3441700"/>
            <a:ext cx="8520600" cy="15114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a:t>Wilhelmina Randtke</a:t>
            </a:r>
            <a:endParaRPr/>
          </a:p>
          <a:p>
            <a:pPr indent="0" lvl="0" marL="0" rtl="0" algn="ctr">
              <a:spcBef>
                <a:spcPts val="0"/>
              </a:spcBef>
              <a:spcAft>
                <a:spcPts val="0"/>
              </a:spcAft>
              <a:buClr>
                <a:schemeClr val="dk1"/>
              </a:buClr>
              <a:buSzPct val="77758"/>
              <a:buFont typeface="Arial"/>
              <a:buNone/>
            </a:pPr>
            <a:r>
              <a:rPr lang="en" sz="1414"/>
              <a:t>Head of Libraries Systems and Technologies</a:t>
            </a:r>
            <a:endParaRPr sz="1414"/>
          </a:p>
          <a:p>
            <a:pPr indent="0" lvl="0" marL="0" rtl="0" algn="ctr">
              <a:spcBef>
                <a:spcPts val="0"/>
              </a:spcBef>
              <a:spcAft>
                <a:spcPts val="0"/>
              </a:spcAft>
              <a:buNone/>
            </a:pPr>
            <a:r>
              <a:rPr lang="en" sz="1414"/>
              <a:t>Georgia Southern University</a:t>
            </a:r>
            <a:endParaRPr sz="1414"/>
          </a:p>
          <a:p>
            <a:pPr indent="0" lvl="0" marL="0" rtl="0" algn="ctr">
              <a:spcBef>
                <a:spcPts val="0"/>
              </a:spcBef>
              <a:spcAft>
                <a:spcPts val="0"/>
              </a:spcAft>
              <a:buNone/>
            </a:pPr>
            <a:r>
              <a:t/>
            </a:r>
            <a:endParaRPr sz="1414"/>
          </a:p>
          <a:p>
            <a:pPr indent="0" lvl="0" marL="0" rtl="0" algn="ctr">
              <a:spcBef>
                <a:spcPts val="0"/>
              </a:spcBef>
              <a:spcAft>
                <a:spcPts val="0"/>
              </a:spcAft>
              <a:buClr>
                <a:schemeClr val="dk1"/>
              </a:buClr>
              <a:buSzPct val="77758"/>
              <a:buFont typeface="Arial"/>
              <a:buNone/>
            </a:pPr>
            <a:r>
              <a:t/>
            </a:r>
            <a:endParaRPr sz="1414"/>
          </a:p>
          <a:p>
            <a:pPr indent="0" lvl="0" marL="0" rtl="0" algn="ctr">
              <a:spcBef>
                <a:spcPts val="0"/>
              </a:spcBef>
              <a:spcAft>
                <a:spcPts val="0"/>
              </a:spcAft>
              <a:buNone/>
            </a:pPr>
            <a:r>
              <a:rPr lang="en"/>
              <a:t>Research and Assessment Interest Group (RAIG) Mini-Conference, March 25, 2022</a:t>
            </a:r>
            <a:endParaRPr sz="1414"/>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social problems: </a:t>
            </a:r>
            <a:r>
              <a:rPr lang="en"/>
              <a:t>surveillance</a:t>
            </a:r>
            <a:r>
              <a:rPr lang="en"/>
              <a:t> technology</a:t>
            </a:r>
            <a:endParaRPr/>
          </a:p>
        </p:txBody>
      </p:sp>
      <p:sp>
        <p:nvSpPr>
          <p:cNvPr id="67" name="Google Shape;67;p15"/>
          <p:cNvSpPr txBox="1"/>
          <p:nvPr>
            <p:ph idx="1" type="body"/>
          </p:nvPr>
        </p:nvSpPr>
        <p:spPr>
          <a:xfrm>
            <a:off x="311700" y="1152475"/>
            <a:ext cx="8832300" cy="3929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Big tech companies make </a:t>
            </a:r>
            <a:r>
              <a:rPr lang="en"/>
              <a:t>money through targeted advertising (based on tracking).</a:t>
            </a:r>
            <a:endParaRPr/>
          </a:p>
          <a:p>
            <a:pPr indent="-317500" lvl="1" marL="914400" rtl="0" algn="l">
              <a:spcBef>
                <a:spcPts val="0"/>
              </a:spcBef>
              <a:spcAft>
                <a:spcPts val="0"/>
              </a:spcAft>
              <a:buSzPts val="1400"/>
              <a:buChar char="○"/>
            </a:pPr>
            <a:r>
              <a:rPr lang="en"/>
              <a:t>In 2019, 83% of Google’s revenue came from advertising.</a:t>
            </a:r>
            <a:endParaRPr/>
          </a:p>
          <a:p>
            <a:pPr indent="-317500" lvl="1" marL="914400" rtl="0" algn="l">
              <a:spcBef>
                <a:spcPts val="0"/>
              </a:spcBef>
              <a:spcAft>
                <a:spcPts val="0"/>
              </a:spcAft>
              <a:buSzPts val="1400"/>
              <a:buChar char="○"/>
            </a:pPr>
            <a:r>
              <a:rPr lang="en"/>
              <a:t>In 2019, 98% of Facebook’s revenue came from advertising.</a:t>
            </a:r>
            <a:endParaRPr sz="1000"/>
          </a:p>
        </p:txBody>
      </p:sp>
      <p:pic>
        <p:nvPicPr>
          <p:cNvPr id="68" name="Google Shape;68;p15"/>
          <p:cNvPicPr preferRelativeResize="0"/>
          <p:nvPr/>
        </p:nvPicPr>
        <p:blipFill>
          <a:blip r:embed="rId3">
            <a:alphaModFix/>
          </a:blip>
          <a:stretch>
            <a:fillRect/>
          </a:stretch>
        </p:blipFill>
        <p:spPr>
          <a:xfrm>
            <a:off x="5170075" y="2446975"/>
            <a:ext cx="4034676" cy="2696525"/>
          </a:xfrm>
          <a:prstGeom prst="rect">
            <a:avLst/>
          </a:prstGeom>
          <a:noFill/>
          <a:ln>
            <a:noFill/>
          </a:ln>
        </p:spPr>
      </p:pic>
      <p:sp>
        <p:nvSpPr>
          <p:cNvPr id="69" name="Google Shape;69;p15"/>
          <p:cNvSpPr txBox="1"/>
          <p:nvPr/>
        </p:nvSpPr>
        <p:spPr>
          <a:xfrm>
            <a:off x="311700" y="2283300"/>
            <a:ext cx="4815600" cy="3198600"/>
          </a:xfrm>
          <a:prstGeom prst="rect">
            <a:avLst/>
          </a:prstGeom>
          <a:noFill/>
          <a:ln>
            <a:noFill/>
          </a:ln>
        </p:spPr>
        <p:txBody>
          <a:bodyPr anchorCtr="0" anchor="t" bIns="91425" lIns="91425" spcFirstLastPara="1" rIns="91425" wrap="square" tIns="91425">
            <a:spAutoFit/>
          </a:bodyPr>
          <a:lstStyle/>
          <a:p>
            <a:pPr indent="-317500" lvl="1" marL="914400" rtl="0" algn="l">
              <a:lnSpc>
                <a:spcPct val="115000"/>
              </a:lnSpc>
              <a:spcBef>
                <a:spcPts val="0"/>
              </a:spcBef>
              <a:spcAft>
                <a:spcPts val="0"/>
              </a:spcAft>
              <a:buClr>
                <a:schemeClr val="dk2"/>
              </a:buClr>
              <a:buSzPts val="1400"/>
              <a:buChar char="○"/>
            </a:pPr>
            <a:r>
              <a:rPr lang="en">
                <a:solidFill>
                  <a:schemeClr val="dk2"/>
                </a:solidFill>
              </a:rPr>
              <a:t>And in 2019, 70% of websites had a Google tracker, and more than 20% of websites had a Facebook tracker.</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a:solidFill>
                  <a:schemeClr val="dk2"/>
                </a:solidFill>
              </a:rPr>
              <a:t>Targeted advertising pays a lot more.  Trackers and targeted advertising is the business model for at least some big tech companies.</a:t>
            </a:r>
            <a:endParaRPr sz="1800">
              <a:solidFill>
                <a:schemeClr val="dk2"/>
              </a:solidFill>
            </a:endParaRPr>
          </a:p>
          <a:p>
            <a:pPr indent="0" lvl="0" marL="0" rtl="0" algn="l">
              <a:lnSpc>
                <a:spcPct val="115000"/>
              </a:lnSpc>
              <a:spcBef>
                <a:spcPts val="1200"/>
              </a:spcBef>
              <a:spcAft>
                <a:spcPts val="0"/>
              </a:spcAft>
              <a:buClr>
                <a:schemeClr val="dk1"/>
              </a:buClr>
              <a:buSzPts val="1100"/>
              <a:buFont typeface="Arial"/>
              <a:buNone/>
            </a:pPr>
            <a:r>
              <a:t/>
            </a:r>
            <a:endParaRPr sz="18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2"/>
                </a:solidFill>
              </a:rPr>
              <a:t>Source = Australian Competition and Consumer Commission, Digital platforms inquiry - final report (2019), available at https://www.accc.gov.au/publications/digital-platforms-inquiry-final-report.</a:t>
            </a:r>
            <a:endParaRPr sz="1000">
              <a:solidFill>
                <a:schemeClr val="dk2"/>
              </a:solidFill>
            </a:endParaRPr>
          </a:p>
          <a:p>
            <a:pPr indent="0" lvl="0" marL="0" rtl="0" algn="l">
              <a:spcBef>
                <a:spcPts val="12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social problems: </a:t>
            </a:r>
            <a:endParaRPr/>
          </a:p>
          <a:p>
            <a:pPr indent="0" lvl="0" marL="0" rtl="0" algn="l">
              <a:spcBef>
                <a:spcPts val="0"/>
              </a:spcBef>
              <a:spcAft>
                <a:spcPts val="0"/>
              </a:spcAft>
              <a:buNone/>
            </a:pPr>
            <a:r>
              <a:rPr lang="en"/>
              <a:t>surveillance technology</a:t>
            </a:r>
            <a:endParaRPr/>
          </a:p>
        </p:txBody>
      </p:sp>
      <p:pic>
        <p:nvPicPr>
          <p:cNvPr id="75" name="Google Shape;75;p16"/>
          <p:cNvPicPr preferRelativeResize="0"/>
          <p:nvPr/>
        </p:nvPicPr>
        <p:blipFill>
          <a:blip r:embed="rId3">
            <a:alphaModFix/>
          </a:blip>
          <a:stretch>
            <a:fillRect/>
          </a:stretch>
        </p:blipFill>
        <p:spPr>
          <a:xfrm>
            <a:off x="4480011" y="0"/>
            <a:ext cx="4663978" cy="5143499"/>
          </a:xfrm>
          <a:prstGeom prst="rect">
            <a:avLst/>
          </a:prstGeom>
          <a:noFill/>
          <a:ln>
            <a:noFill/>
          </a:ln>
        </p:spPr>
      </p:pic>
      <p:sp>
        <p:nvSpPr>
          <p:cNvPr id="76" name="Google Shape;76;p16"/>
          <p:cNvSpPr txBox="1"/>
          <p:nvPr>
            <p:ph idx="1" type="body"/>
          </p:nvPr>
        </p:nvSpPr>
        <p:spPr>
          <a:xfrm>
            <a:off x="311700" y="1503975"/>
            <a:ext cx="4026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Regular people don’t want to be tracked.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social problems: surveillance technology</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Widespread use of cameras in public places and of facial recognition has led to backlash from the public.</a:t>
            </a:r>
            <a:endParaRPr/>
          </a:p>
        </p:txBody>
      </p:sp>
      <p:pic>
        <p:nvPicPr>
          <p:cNvPr id="83" name="Google Shape;83;p17"/>
          <p:cNvPicPr preferRelativeResize="0"/>
          <p:nvPr/>
        </p:nvPicPr>
        <p:blipFill>
          <a:blip r:embed="rId3">
            <a:alphaModFix/>
          </a:blip>
          <a:stretch>
            <a:fillRect/>
          </a:stretch>
        </p:blipFill>
        <p:spPr>
          <a:xfrm>
            <a:off x="5288650" y="2033100"/>
            <a:ext cx="3855350" cy="3212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library problems: tension between principles and reality</a:t>
            </a:r>
            <a:endParaRPr/>
          </a:p>
        </p:txBody>
      </p:sp>
      <p:sp>
        <p:nvSpPr>
          <p:cNvPr id="89" name="Google Shape;89;p18"/>
          <p:cNvSpPr txBox="1"/>
          <p:nvPr>
            <p:ph idx="1" type="body"/>
          </p:nvPr>
        </p:nvSpPr>
        <p:spPr>
          <a:xfrm>
            <a:off x="311700" y="1613925"/>
            <a:ext cx="3631200" cy="2955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Libraries value privacy</a:t>
            </a:r>
            <a:endParaRPr/>
          </a:p>
          <a:p>
            <a:pPr indent="0" lvl="0" marL="457200" rtl="0" algn="l">
              <a:spcBef>
                <a:spcPts val="1200"/>
              </a:spcBef>
              <a:spcAft>
                <a:spcPts val="0"/>
              </a:spcAft>
              <a:buNone/>
            </a:pPr>
            <a:r>
              <a:rPr lang="en"/>
              <a:t>vs</a:t>
            </a:r>
            <a:endParaRPr/>
          </a:p>
          <a:p>
            <a:pPr indent="-342900" lvl="0" marL="457200" rtl="0" algn="l">
              <a:spcBef>
                <a:spcPts val="1200"/>
              </a:spcBef>
              <a:spcAft>
                <a:spcPts val="0"/>
              </a:spcAft>
              <a:buSzPts val="1800"/>
              <a:buChar char="●"/>
            </a:pPr>
            <a:r>
              <a:rPr lang="en"/>
              <a:t>The vast majority of library technology is vendor hosted</a:t>
            </a:r>
            <a:endParaRPr/>
          </a:p>
          <a:p>
            <a:pPr indent="-342900" lvl="0" marL="457200" rtl="0" algn="l">
              <a:spcBef>
                <a:spcPts val="0"/>
              </a:spcBef>
              <a:spcAft>
                <a:spcPts val="0"/>
              </a:spcAft>
              <a:buSzPts val="1800"/>
              <a:buChar char="●"/>
            </a:pPr>
            <a:r>
              <a:rPr lang="en"/>
              <a:t>Libraries want statistics and often pressure vendors against privacy</a:t>
            </a:r>
            <a:endParaRPr/>
          </a:p>
        </p:txBody>
      </p:sp>
      <p:pic>
        <p:nvPicPr>
          <p:cNvPr id="90" name="Google Shape;90;p18"/>
          <p:cNvPicPr preferRelativeResize="0"/>
          <p:nvPr/>
        </p:nvPicPr>
        <p:blipFill>
          <a:blip r:embed="rId3">
            <a:alphaModFix/>
          </a:blip>
          <a:stretch>
            <a:fillRect/>
          </a:stretch>
        </p:blipFill>
        <p:spPr>
          <a:xfrm>
            <a:off x="4002549" y="1639200"/>
            <a:ext cx="5104051" cy="2894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current state of privacy law</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7" name="Google Shape;97;p19"/>
          <p:cNvPicPr preferRelativeResize="0"/>
          <p:nvPr/>
        </p:nvPicPr>
        <p:blipFill>
          <a:blip r:embed="rId3">
            <a:alphaModFix/>
          </a:blip>
          <a:stretch>
            <a:fillRect/>
          </a:stretch>
        </p:blipFill>
        <p:spPr>
          <a:xfrm>
            <a:off x="361950" y="1447038"/>
            <a:ext cx="8420100" cy="3305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current state of privacy law</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U.S. doesn’t recognize a general right to privacy.</a:t>
            </a:r>
            <a:endParaRPr/>
          </a:p>
          <a:p>
            <a:pPr indent="-342900" lvl="0" marL="457200" rtl="0" algn="l">
              <a:spcBef>
                <a:spcPts val="0"/>
              </a:spcBef>
              <a:spcAft>
                <a:spcPts val="0"/>
              </a:spcAft>
              <a:buSzPts val="1800"/>
              <a:buChar char="●"/>
            </a:pPr>
            <a:r>
              <a:rPr lang="en"/>
              <a:t>Specific laws cover specific kinds of information</a:t>
            </a:r>
            <a:endParaRPr/>
          </a:p>
          <a:p>
            <a:pPr indent="-317500" lvl="1" marL="914400" rtl="0" algn="l">
              <a:spcBef>
                <a:spcPts val="0"/>
              </a:spcBef>
              <a:spcAft>
                <a:spcPts val="0"/>
              </a:spcAft>
              <a:buSzPts val="1400"/>
              <a:buChar char="○"/>
            </a:pPr>
            <a:r>
              <a:rPr lang="en"/>
              <a:t>FERPA - educational records</a:t>
            </a:r>
            <a:endParaRPr/>
          </a:p>
          <a:p>
            <a:pPr indent="-317500" lvl="1" marL="914400" rtl="0" algn="l">
              <a:spcBef>
                <a:spcPts val="0"/>
              </a:spcBef>
              <a:spcAft>
                <a:spcPts val="0"/>
              </a:spcAft>
              <a:buSzPts val="1400"/>
              <a:buChar char="○"/>
            </a:pPr>
            <a:r>
              <a:rPr lang="en"/>
              <a:t>HIPAA - health records</a:t>
            </a:r>
            <a:endParaRPr/>
          </a:p>
          <a:p>
            <a:pPr indent="-317500" lvl="1" marL="914400" rtl="0" algn="l">
              <a:spcBef>
                <a:spcPts val="0"/>
              </a:spcBef>
              <a:spcAft>
                <a:spcPts val="0"/>
              </a:spcAft>
              <a:buSzPts val="1400"/>
              <a:buChar char="○"/>
            </a:pPr>
            <a:r>
              <a:rPr lang="en"/>
              <a:t>financial records</a:t>
            </a:r>
            <a:endParaRPr/>
          </a:p>
          <a:p>
            <a:pPr indent="-342900" lvl="0" marL="457200" rtl="0" algn="l">
              <a:spcBef>
                <a:spcPts val="0"/>
              </a:spcBef>
              <a:spcAft>
                <a:spcPts val="0"/>
              </a:spcAft>
              <a:buSzPts val="1800"/>
              <a:buChar char="●"/>
            </a:pPr>
            <a:r>
              <a:rPr lang="en"/>
              <a:t>As of 2021, three states passed a general privacy / personal data law:</a:t>
            </a:r>
            <a:endParaRPr/>
          </a:p>
          <a:p>
            <a:pPr indent="-317500" lvl="1" marL="914400" rtl="0" algn="l">
              <a:spcBef>
                <a:spcPts val="0"/>
              </a:spcBef>
              <a:spcAft>
                <a:spcPts val="0"/>
              </a:spcAft>
              <a:buSzPts val="1400"/>
              <a:buChar char="○"/>
            </a:pPr>
            <a:r>
              <a:rPr lang="en"/>
              <a:t>California in 2018; Colorado in 2021; Virginia in 2021</a:t>
            </a:r>
            <a:endParaRPr/>
          </a:p>
          <a:p>
            <a:pPr indent="-342900" lvl="0" marL="457200" rtl="0" algn="l">
              <a:spcBef>
                <a:spcPts val="0"/>
              </a:spcBef>
              <a:spcAft>
                <a:spcPts val="0"/>
              </a:spcAft>
              <a:buSzPts val="1800"/>
              <a:buChar char="●"/>
            </a:pPr>
            <a:r>
              <a:rPr lang="en"/>
              <a:t>Possible ways to have a U.S. privacy law:</a:t>
            </a:r>
            <a:endParaRPr/>
          </a:p>
          <a:p>
            <a:pPr indent="-317500" lvl="1" marL="914400" rtl="0" algn="l">
              <a:spcBef>
                <a:spcPts val="0"/>
              </a:spcBef>
              <a:spcAft>
                <a:spcPts val="0"/>
              </a:spcAft>
              <a:buSzPts val="1400"/>
              <a:buChar char="○"/>
            </a:pPr>
            <a:r>
              <a:rPr lang="en"/>
              <a:t>Federal law is one path</a:t>
            </a:r>
            <a:endParaRPr/>
          </a:p>
          <a:p>
            <a:pPr indent="-317500" lvl="1" marL="914400" rtl="0" algn="l">
              <a:spcBef>
                <a:spcPts val="0"/>
              </a:spcBef>
              <a:spcAft>
                <a:spcPts val="0"/>
              </a:spcAft>
              <a:buSzPts val="1400"/>
              <a:buChar char="○"/>
            </a:pPr>
            <a:r>
              <a:rPr lang="en"/>
              <a:t>Many states adopting a similar law is one path</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Uniform Law Commission (ULC)</a:t>
            </a:r>
            <a:endParaRPr/>
          </a:p>
        </p:txBody>
      </p:sp>
      <p:sp>
        <p:nvSpPr>
          <p:cNvPr id="109" name="Google Shape;109;p21"/>
          <p:cNvSpPr txBox="1"/>
          <p:nvPr>
            <p:ph idx="1" type="body"/>
          </p:nvPr>
        </p:nvSpPr>
        <p:spPr>
          <a:xfrm>
            <a:off x="311700" y="1152475"/>
            <a:ext cx="5097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Nonprofit formed by state governments</a:t>
            </a:r>
            <a:endParaRPr/>
          </a:p>
          <a:p>
            <a:pPr indent="-342900" lvl="0" marL="457200" rtl="0" algn="l">
              <a:spcBef>
                <a:spcPts val="0"/>
              </a:spcBef>
              <a:spcAft>
                <a:spcPts val="0"/>
              </a:spcAft>
              <a:buSzPts val="1800"/>
              <a:buChar char="●"/>
            </a:pPr>
            <a:r>
              <a:rPr lang="en"/>
              <a:t>States appoint people to it, and the process is usually written into state law</a:t>
            </a:r>
            <a:endParaRPr/>
          </a:p>
          <a:p>
            <a:pPr indent="-342900" lvl="0" marL="457200" rtl="0" algn="l">
              <a:spcBef>
                <a:spcPts val="0"/>
              </a:spcBef>
              <a:spcAft>
                <a:spcPts val="0"/>
              </a:spcAft>
              <a:buSzPts val="1800"/>
              <a:buChar char="●"/>
            </a:pPr>
            <a:r>
              <a:rPr lang="en"/>
              <a:t>ULC drafts and publishes model laws</a:t>
            </a:r>
            <a:endParaRPr/>
          </a:p>
          <a:p>
            <a:pPr indent="-317500" lvl="1" marL="914400" rtl="0" algn="l">
              <a:spcBef>
                <a:spcPts val="0"/>
              </a:spcBef>
              <a:spcAft>
                <a:spcPts val="0"/>
              </a:spcAft>
              <a:buSzPts val="1400"/>
              <a:buChar char="○"/>
            </a:pPr>
            <a:r>
              <a:rPr lang="en"/>
              <a:t>Don’t apply to anyone.</a:t>
            </a:r>
            <a:endParaRPr/>
          </a:p>
          <a:p>
            <a:pPr indent="-317500" lvl="1" marL="914400" rtl="0" algn="l">
              <a:spcBef>
                <a:spcPts val="0"/>
              </a:spcBef>
              <a:spcAft>
                <a:spcPts val="0"/>
              </a:spcAft>
              <a:buSzPts val="1400"/>
              <a:buChar char="○"/>
            </a:pPr>
            <a:r>
              <a:rPr lang="en"/>
              <a:t>Tend to get adopted by states and written into state law.</a:t>
            </a:r>
            <a:endParaRPr/>
          </a:p>
          <a:p>
            <a:pPr indent="-342900" lvl="0" marL="457200" rtl="0" algn="l">
              <a:spcBef>
                <a:spcPts val="0"/>
              </a:spcBef>
              <a:spcAft>
                <a:spcPts val="0"/>
              </a:spcAft>
              <a:buSzPts val="1800"/>
              <a:buChar char="●"/>
            </a:pPr>
            <a:r>
              <a:rPr lang="en"/>
              <a:t>ULC is highly influential and represents the consensus of what state law will be.</a:t>
            </a:r>
            <a:endParaRPr/>
          </a:p>
        </p:txBody>
      </p:sp>
      <p:pic>
        <p:nvPicPr>
          <p:cNvPr id="110" name="Google Shape;110;p21"/>
          <p:cNvPicPr preferRelativeResize="0"/>
          <p:nvPr/>
        </p:nvPicPr>
        <p:blipFill rotWithShape="1">
          <a:blip r:embed="rId3">
            <a:alphaModFix/>
          </a:blip>
          <a:srcRect b="12778" l="21302" r="17397" t="0"/>
          <a:stretch/>
        </p:blipFill>
        <p:spPr>
          <a:xfrm>
            <a:off x="5409460" y="1480800"/>
            <a:ext cx="3422840" cy="341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