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61" r:id="rId2"/>
    <p:sldId id="332" r:id="rId3"/>
    <p:sldId id="333" r:id="rId4"/>
    <p:sldId id="334" r:id="rId5"/>
    <p:sldId id="335" r:id="rId6"/>
    <p:sldId id="318" r:id="rId7"/>
    <p:sldId id="336" r:id="rId8"/>
    <p:sldId id="337" r:id="rId9"/>
    <p:sldId id="302" r:id="rId10"/>
    <p:sldId id="338" r:id="rId11"/>
    <p:sldId id="339" r:id="rId12"/>
    <p:sldId id="340" r:id="rId13"/>
    <p:sldId id="342" r:id="rId14"/>
    <p:sldId id="343" r:id="rId15"/>
    <p:sldId id="344" r:id="rId16"/>
    <p:sldId id="322" r:id="rId17"/>
    <p:sldId id="345" r:id="rId18"/>
    <p:sldId id="346" r:id="rId19"/>
    <p:sldId id="348" r:id="rId20"/>
    <p:sldId id="324" r:id="rId21"/>
    <p:sldId id="347" r:id="rId22"/>
    <p:sldId id="349" r:id="rId23"/>
    <p:sldId id="350" r:id="rId24"/>
    <p:sldId id="329" r:id="rId25"/>
    <p:sldId id="284" r:id="rId26"/>
    <p:sldId id="299" r:id="rId27"/>
    <p:sldId id="300" r:id="rId28"/>
    <p:sldId id="313" r:id="rId29"/>
    <p:sldId id="293" r:id="rId30"/>
    <p:sldId id="310" r:id="rId31"/>
    <p:sldId id="311" r:id="rId32"/>
    <p:sldId id="351" r:id="rId33"/>
    <p:sldId id="352" r:id="rId34"/>
    <p:sldId id="326" r:id="rId35"/>
    <p:sldId id="327" r:id="rId36"/>
    <p:sldId id="296" r:id="rId37"/>
    <p:sldId id="355" r:id="rId38"/>
    <p:sldId id="283" r:id="rId39"/>
    <p:sldId id="353" r:id="rId40"/>
    <p:sldId id="314" r:id="rId41"/>
    <p:sldId id="35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A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 autoAdjust="0"/>
    <p:restoredTop sz="78057" autoAdjust="0"/>
  </p:normalViewPr>
  <p:slideViewPr>
    <p:cSldViewPr>
      <p:cViewPr varScale="1">
        <p:scale>
          <a:sx n="90" d="100"/>
          <a:sy n="90" d="100"/>
        </p:scale>
        <p:origin x="-255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2A5056-ABD9-4516-8D17-3B913E6A0564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715A73-5DDC-4F5F-BD80-B3D0591638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4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Hello, I’m Wilhelmina Randtke and I’m Electronic Resources Librarian at St. Mary’s. </a:t>
            </a:r>
            <a:r>
              <a:rPr lang="en-US" baseline="0" dirty="0" smtClean="0"/>
              <a:t> Slides from this should be posted to the CLE website after the CLE ends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51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link, in the top left of most</a:t>
            </a:r>
            <a:r>
              <a:rPr lang="en-US" baseline="0" dirty="0" smtClean="0"/>
              <a:t> of these pages, that says “Browse Government Publications” takes you to a list of all the goodies in </a:t>
            </a:r>
            <a:r>
              <a:rPr lang="en-US" baseline="0" dirty="0" err="1" smtClean="0"/>
              <a:t>FDsys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these slides are going to be posted on the CLE website, and on the law school’s repository, and all can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10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those CFR resources on </a:t>
            </a:r>
            <a:r>
              <a:rPr lang="en-US" baseline="0" dirty="0" err="1" smtClean="0"/>
              <a:t>FDsys</a:t>
            </a:r>
            <a:r>
              <a:rPr lang="en-US" baseline="0" dirty="0" smtClean="0"/>
              <a:t> linked to the PDF of the Federal Register.  You can also go and pull it directly from federalregister.gov.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1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And, just to add, </a:t>
            </a:r>
            <a:r>
              <a:rPr lang="en-US" dirty="0" err="1" smtClean="0"/>
              <a:t>FastCase</a:t>
            </a:r>
            <a:r>
              <a:rPr lang="en-US" baseline="0" dirty="0" smtClean="0"/>
              <a:t> has the same </a:t>
            </a:r>
            <a:r>
              <a:rPr lang="en-US" baseline="0" dirty="0" err="1" smtClean="0"/>
              <a:t>citator</a:t>
            </a:r>
            <a:r>
              <a:rPr lang="en-US" baseline="0" dirty="0" smtClean="0"/>
              <a:t> issues as </a:t>
            </a:r>
            <a:r>
              <a:rPr lang="en-US" baseline="0" dirty="0" err="1" smtClean="0"/>
              <a:t>CaseMaker</a:t>
            </a:r>
            <a:r>
              <a:rPr lang="en-US" baseline="0" dirty="0" smtClean="0"/>
              <a:t>.  Pretty much, for a reliable </a:t>
            </a:r>
            <a:r>
              <a:rPr lang="en-US" baseline="0" dirty="0" err="1" smtClean="0"/>
              <a:t>citator</a:t>
            </a:r>
            <a:r>
              <a:rPr lang="en-US" baseline="0" dirty="0" smtClean="0"/>
              <a:t>, you need Lexis or Westlaw (or you can visit the law library to use Lexis Academic).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93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also </a:t>
            </a:r>
            <a:r>
              <a:rPr lang="en-US" dirty="0" err="1" smtClean="0"/>
              <a:t>Sheppardize</a:t>
            </a:r>
            <a:r>
              <a:rPr lang="en-US" baseline="0" dirty="0" smtClean="0"/>
              <a:t> at UTSA libraries.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39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Hello, I’m Wilhelmina Randtke and I’m Electronic Resources Librarian at St. Mary’s. </a:t>
            </a:r>
            <a:r>
              <a:rPr lang="en-US" baseline="0" dirty="0" smtClean="0"/>
              <a:t> Slides from this should be posted to the CLE website after the CLE ends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5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6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thing to notice on LII is what is there.  Years ago, it was just the US Code.  Newly added sections are the Code of Federal Regulations, and the </a:t>
            </a:r>
            <a:r>
              <a:rPr lang="en-US" baseline="0" dirty="0" err="1" smtClean="0"/>
              <a:t>Wex</a:t>
            </a:r>
            <a:r>
              <a:rPr lang="en-US" baseline="0" dirty="0" smtClean="0"/>
              <a:t> legal encyclopedia.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2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statutes in LII might be out of date.  At the top of each statute, there is a note saying “current through Pub. L. 113-296”.  That is the last law passed in 2014.  So, the whole database got updated once after all last year’s laws had gone through, and now it’s up-to-date.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2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version shown on the Office of Law Revision</a:t>
            </a:r>
            <a:r>
              <a:rPr lang="en-US" baseline="0" dirty="0" smtClean="0"/>
              <a:t> Counsel’s website is current and up-to-date as of today, so when a bill becomes law, the change will show up immediately.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91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pull an older version</a:t>
            </a:r>
            <a:r>
              <a:rPr lang="en-US" baseline="0" dirty="0" smtClean="0"/>
              <a:t> of the US Code.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5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really, really important.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</a:t>
            </a:r>
            <a:r>
              <a:rPr lang="en-US" baseline="0" dirty="0" smtClean="0"/>
              <a:t> Lexis and Westlaw, when you look up the CFR, you will get a version that is up-to-date as of today.  Almost everyone else will give you the published version that is up to date as of the dates on this slide.  The e-CFR website we are looking at actually has a developer section where you can download all the files, so almost every other CFR project does that – downloads the files and then just ahs a version that is current for those dates.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Side note:  When you pull a historic CFR from Lexis or Westlaw, then that historic version is correct as of these dates.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3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really, really important.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</a:t>
            </a:r>
            <a:r>
              <a:rPr lang="en-US" baseline="0" dirty="0" smtClean="0"/>
              <a:t> Lexis and Westlaw, when you look up the CFR, you will get a version that is up-to-date as of today.  Almost everyone else will give you the published version that is up to date as of the dates on this slide.  The e-CFR website we are looking at actually has a developer section where you can download all the files, so almost every other CFR project does that – downloads the files and then just ahs a version that is current for those dates.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3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Here, I’ve run that search,</a:t>
            </a:r>
            <a:r>
              <a:rPr lang="en-US" baseline="0" dirty="0" smtClean="0"/>
              <a:t> and expanded Title 8 to check whether there are any changes there.  Two sections of Title 8 changed since the CFR was published.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15A73-5DDC-4F5F-BD80-B3D05916385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9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E72CDD-D78B-4CE9-897E-F39D002BAFC1}" type="datetimeFigureOut">
              <a:rPr lang="en-US" smtClean="0"/>
              <a:pPr/>
              <a:t>3/17/2015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E2AA67-ADFB-4816-AEE3-6DF887055F8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gress.gov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fr.gov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o.gov/fdsys/browse/collectionCfrFR.action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o.gov/fdsys/browse/collectionCfr.action?collectionCode=CFR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po.gov/fdsys/browse/collectiontab.action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://www.gpo.gov/fdsys/browse/collectionCfr.action?collectionCode=CF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hyperlink" Target="http://www.lrl.state.tx.us/legis/isaf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://www.statutes.legis.state.tx.us/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hyperlink" Target="http://www.statutes.legis.state.tx.us/Search.aspx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rl.state.tx.us/legis/BillSearch/lrlhome.cfm" TargetMode="External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hyperlink" Target="http://www.legis.state.tx.us/" TargetMode="External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://info.sos.state.tx.us/pls/pub/readtac$ext.viewtac" TargetMode="External"/><Relationship Id="rId7" Type="http://schemas.openxmlformats.org/officeDocument/2006/relationships/hyperlink" Target="http://info.sos.state.tx.us/pls/pub/regviewctx$.startup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exashistory.unt.edu/explore/collections/TR/" TargetMode="External"/><Relationship Id="rId5" Type="http://schemas.openxmlformats.org/officeDocument/2006/relationships/hyperlink" Target="http://www.sos.state.tx.us/texreg/index.shtml" TargetMode="External"/><Relationship Id="rId10" Type="http://schemas.openxmlformats.org/officeDocument/2006/relationships/image" Target="../media/image57.png"/><Relationship Id="rId4" Type="http://schemas.openxmlformats.org/officeDocument/2006/relationships/hyperlink" Target="http://info.sos.state.tx.us/pls/pub/tacctx$.startup" TargetMode="External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hyperlink" Target="http://www.municode.com/Library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law.cornell.edu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://www.casemakerx.com/user_home.aspx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lawlib.stmarytx.edu/researchguides.html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hyperlink" Target="http://lawlib.stmarytx.edu/formsfliers/TexasLawPracticeBooks_Oct2014.pdf" TargetMode="External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hyperlink" Target="http://www.stmarytx.edu/law/library/" TargetMode="External"/><Relationship Id="rId7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sabar.org/associations/8808/files/LibraryBooks.pdf" TargetMode="External"/><Relationship Id="rId5" Type="http://schemas.openxmlformats.org/officeDocument/2006/relationships/hyperlink" Target="http://www.sabar.org/displaycommon.cfm?an=1&amp;subarticlenbr=73" TargetMode="External"/><Relationship Id="rId4" Type="http://schemas.openxmlformats.org/officeDocument/2006/relationships/hyperlink" Target="http://regina.stmarytx.edu/" TargetMode="External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law.cornell.edu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law.cornell.ed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code.house.gov/browse.x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uscode.house.gov/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uscode.house.gov/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hyperlink" Target="http://beta.congress.gov/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://thomas.loc.gov/home/LegislativeData.php?&amp;n=PublicLaws&amp;c=113" TargetMode="External"/><Relationship Id="rId9" Type="http://schemas.openxmlformats.org/officeDocument/2006/relationships/hyperlink" Target="http://www.senate.gov/pagelayout/legislative/b_three_sections_with_teasers/active_leg_page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2352" y="1752600"/>
            <a:ext cx="6708648" cy="55626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317" y="609600"/>
            <a:ext cx="6324600" cy="6400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b="1" dirty="0" smtClean="0"/>
              <a:t>Cost-Effective Legal Research: </a:t>
            </a:r>
          </a:p>
          <a:p>
            <a:pPr algn="ctr"/>
            <a:r>
              <a:rPr lang="en-US" sz="3200" dirty="0" smtClean="0"/>
              <a:t>Resources and Strategies</a:t>
            </a:r>
          </a:p>
          <a:p>
            <a:pPr algn="ctr"/>
            <a:r>
              <a:rPr lang="en-US" sz="2800" dirty="0" smtClean="0"/>
              <a:t>March 20, </a:t>
            </a:r>
            <a:r>
              <a:rPr lang="en-US" sz="2800" dirty="0" smtClean="0"/>
              <a:t>2015</a:t>
            </a:r>
            <a:r>
              <a:rPr lang="en-US" sz="4000" dirty="0" smtClean="0"/>
              <a:t> </a:t>
            </a:r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2200" dirty="0" smtClean="0"/>
          </a:p>
          <a:p>
            <a:pPr algn="ctr"/>
            <a:endParaRPr lang="en-US" sz="2200" dirty="0" smtClean="0"/>
          </a:p>
          <a:p>
            <a:pPr algn="ctr"/>
            <a:endParaRPr lang="en-US" sz="2200" dirty="0" smtClean="0"/>
          </a:p>
          <a:p>
            <a:pPr algn="ctr"/>
            <a:endParaRPr lang="en-US" sz="2300" dirty="0" smtClean="0"/>
          </a:p>
          <a:p>
            <a:pPr algn="ctr"/>
            <a:endParaRPr lang="en-US" sz="400" dirty="0" smtClean="0"/>
          </a:p>
          <a:p>
            <a:pPr algn="ctr"/>
            <a:endParaRPr lang="en-US" sz="400" dirty="0" smtClean="0"/>
          </a:p>
          <a:p>
            <a:pPr algn="ctr"/>
            <a:endParaRPr lang="en-US" sz="400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Mike </a:t>
            </a:r>
            <a:r>
              <a:rPr lang="en-US" b="1" dirty="0" smtClean="0"/>
              <a:t>Martinez, Jr</a:t>
            </a:r>
            <a:r>
              <a:rPr lang="en-US" b="1" dirty="0" smtClean="0"/>
              <a:t>.</a:t>
            </a:r>
          </a:p>
          <a:p>
            <a:pPr algn="ctr"/>
            <a:r>
              <a:rPr lang="en-US" b="1" dirty="0" smtClean="0"/>
              <a:t>Wilhelmina Randtke</a:t>
            </a:r>
            <a:endParaRPr lang="en-US" b="1" dirty="0" smtClean="0"/>
          </a:p>
          <a:p>
            <a:pPr algn="ctr"/>
            <a:r>
              <a:rPr lang="en-US" sz="2100" dirty="0" smtClean="0"/>
              <a:t>Sarita Kenedy East Law Library </a:t>
            </a:r>
          </a:p>
          <a:p>
            <a:pPr algn="ctr"/>
            <a:r>
              <a:rPr lang="en-US" sz="2100" dirty="0" smtClean="0"/>
              <a:t>St. Mary’s University School of Law</a:t>
            </a:r>
            <a:endParaRPr lang="en-US" sz="21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4328870" cy="31242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0" y="1219200"/>
            <a:ext cx="7543800" cy="1905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THOMAS</a:t>
            </a:r>
            <a:r>
              <a:rPr kumimoji="0" lang="en-US" sz="2400" b="1" i="0" u="none" strike="noStrike" kern="1200" cap="none" spc="0" normalizeH="0" noProof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will retire this year.</a:t>
            </a:r>
          </a:p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  <a:defRPr/>
            </a:pPr>
            <a:r>
              <a:rPr lang="en-US" sz="2400" b="1" baseline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Congress.gov</a:t>
            </a:r>
            <a:r>
              <a:rPr lang="en-US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replacement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953000" cy="7437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Legislation</a:t>
            </a:r>
            <a:endParaRPr lang="en-US" sz="4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97015"/>
            <a:ext cx="7086600" cy="640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6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953000" cy="7437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Laws</a:t>
            </a:r>
            <a:endParaRPr lang="en-US" sz="4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75513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886200" y="1981200"/>
            <a:ext cx="600965" cy="457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2000" y="5791200"/>
            <a:ext cx="978195" cy="381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953000" cy="7437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Laws</a:t>
            </a:r>
            <a:endParaRPr lang="en-US" sz="4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5887"/>
            <a:ext cx="7639050" cy="661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066800" y="3276600"/>
            <a:ext cx="2133600" cy="2743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953000" cy="7437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Laws</a:t>
            </a:r>
            <a:endParaRPr lang="en-US" sz="4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820025" cy="659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5105400"/>
            <a:ext cx="914400" cy="304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953000" cy="7437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Pending Legislation</a:t>
            </a:r>
            <a:endParaRPr lang="en-US" sz="4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38940"/>
            <a:ext cx="7210425" cy="653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1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953000" cy="7437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Pending Legislation</a:t>
            </a:r>
            <a:endParaRPr lang="en-US" sz="4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429500" cy="688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038600" y="3886200"/>
            <a:ext cx="1905000" cy="304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5562600" cy="8382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CFR in FD SYS</a:t>
            </a:r>
            <a:endParaRPr lang="en-US" sz="5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2" y="1219200"/>
            <a:ext cx="7600950" cy="677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5562600" cy="8382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CFR in FD SYS</a:t>
            </a:r>
            <a:endParaRPr lang="en-US" sz="5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5"/>
          <a:stretch/>
        </p:blipFill>
        <p:spPr bwMode="auto">
          <a:xfrm>
            <a:off x="4876800" y="1295400"/>
            <a:ext cx="452592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4"/>
          <a:stretch/>
        </p:blipFill>
        <p:spPr bwMode="auto">
          <a:xfrm>
            <a:off x="26581" y="1295400"/>
            <a:ext cx="4619847" cy="52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5791200"/>
            <a:ext cx="17087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Boolean Search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4456" y="5791200"/>
            <a:ext cx="187109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Proximity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458200" cy="8382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up-to-date is the CFR?</a:t>
            </a:r>
            <a:endParaRPr lang="en-US" sz="5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CFR Publication schedule:</a:t>
            </a:r>
          </a:p>
          <a:p>
            <a:pPr lvl="1"/>
            <a:r>
              <a:rPr lang="en-US" sz="4000" dirty="0"/>
              <a:t>Titles 1 -- 16 as of January 1</a:t>
            </a:r>
          </a:p>
          <a:p>
            <a:pPr lvl="1"/>
            <a:r>
              <a:rPr lang="en-US" sz="4000" dirty="0"/>
              <a:t>Titles 17 -- 27 as of April 1</a:t>
            </a:r>
          </a:p>
          <a:p>
            <a:pPr lvl="1"/>
            <a:r>
              <a:rPr lang="en-US" sz="4000" dirty="0"/>
              <a:t>Titles 28 -- 41 as of July 1</a:t>
            </a:r>
          </a:p>
          <a:p>
            <a:pPr lvl="1"/>
            <a:r>
              <a:rPr lang="en-US" sz="4000" dirty="0"/>
              <a:t>Titles 42 -- 50 as of October 1</a:t>
            </a:r>
          </a:p>
        </p:txBody>
      </p:sp>
    </p:spTree>
    <p:extLst>
      <p:ext uri="{BB962C8B-B14F-4D97-AF65-F5344CB8AC3E}">
        <p14:creationId xmlns:p14="http://schemas.microsoft.com/office/powerpoint/2010/main" val="6494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458200" cy="8382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update the CFR?</a:t>
            </a:r>
            <a:endParaRPr lang="en-US" sz="5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CFR Parts Affected from </a:t>
            </a:r>
            <a:r>
              <a:rPr lang="en-US" dirty="0" err="1" smtClean="0"/>
              <a:t>FDsys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a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76200"/>
            <a:ext cx="1905000" cy="1155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458200" cy="762000"/>
          </a:xfrm>
        </p:spPr>
        <p:txBody>
          <a:bodyPr>
            <a:normAutofit/>
          </a:bodyPr>
          <a:lstStyle/>
          <a:p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will be covering this morning: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5181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Legal Information Institute</a:t>
            </a:r>
          </a:p>
          <a:p>
            <a:r>
              <a:rPr lang="en-US" dirty="0" smtClean="0"/>
              <a:t>Free Federal Resources</a:t>
            </a:r>
          </a:p>
          <a:p>
            <a:pPr lvl="1"/>
            <a:r>
              <a:rPr lang="en-US" dirty="0" smtClean="0"/>
              <a:t>Statutes</a:t>
            </a:r>
          </a:p>
          <a:p>
            <a:pPr lvl="1"/>
            <a:r>
              <a:rPr lang="en-US" dirty="0" smtClean="0"/>
              <a:t>Regulations</a:t>
            </a:r>
          </a:p>
          <a:p>
            <a:r>
              <a:rPr lang="en-US" dirty="0" smtClean="0"/>
              <a:t>Free Texas Resources</a:t>
            </a:r>
          </a:p>
          <a:p>
            <a:pPr lvl="1"/>
            <a:r>
              <a:rPr lang="en-US" dirty="0" smtClean="0"/>
              <a:t>Statutes</a:t>
            </a:r>
          </a:p>
          <a:p>
            <a:pPr lvl="1"/>
            <a:r>
              <a:rPr lang="en-US" dirty="0" smtClean="0"/>
              <a:t>Regulations</a:t>
            </a:r>
          </a:p>
          <a:p>
            <a:r>
              <a:rPr lang="en-US" dirty="0" smtClean="0"/>
              <a:t>Free Local Resources</a:t>
            </a:r>
          </a:p>
          <a:p>
            <a:pPr lvl="1"/>
            <a:r>
              <a:rPr lang="en-US" dirty="0" smtClean="0"/>
              <a:t>Municipal Codes</a:t>
            </a:r>
          </a:p>
          <a:p>
            <a:r>
              <a:rPr lang="en-US" dirty="0" smtClean="0"/>
              <a:t>Free Caselaw Resources</a:t>
            </a:r>
          </a:p>
          <a:p>
            <a:pPr lvl="1"/>
            <a:r>
              <a:rPr lang="en-US" dirty="0" err="1" smtClean="0"/>
              <a:t>Fastcase</a:t>
            </a:r>
            <a:endParaRPr lang="en-US" dirty="0" smtClean="0"/>
          </a:p>
          <a:p>
            <a:pPr lvl="1"/>
            <a:r>
              <a:rPr lang="en-US" dirty="0" err="1" smtClean="0"/>
              <a:t>Casemaker</a:t>
            </a:r>
            <a:endParaRPr lang="en-US" dirty="0" smtClean="0"/>
          </a:p>
          <a:p>
            <a:pPr lvl="1"/>
            <a:r>
              <a:rPr lang="en-US" dirty="0" smtClean="0"/>
              <a:t>Google Scholar</a:t>
            </a:r>
          </a:p>
          <a:p>
            <a:r>
              <a:rPr lang="en-US" dirty="0" smtClean="0"/>
              <a:t>Recommended </a:t>
            </a:r>
            <a:r>
              <a:rPr lang="en-US" dirty="0" smtClean="0"/>
              <a:t>Publications</a:t>
            </a:r>
          </a:p>
          <a:p>
            <a:r>
              <a:rPr lang="en-US" dirty="0" smtClean="0"/>
              <a:t>Law Libraries</a:t>
            </a:r>
          </a:p>
          <a:p>
            <a:pPr lvl="1"/>
            <a:r>
              <a:rPr lang="en-US" dirty="0" smtClean="0"/>
              <a:t>LexisNexis Academic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7106" name="Picture 2" descr="https://www.law.upenn.edu/blogs/library/techlibr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362200"/>
            <a:ext cx="4634322" cy="307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382000" cy="838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CFR Parts Affected:</a:t>
            </a:r>
            <a:b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Checking for changes to the CFR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193158" y="1399090"/>
            <a:ext cx="5334000" cy="8382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640080" lvl="1" indent="-246888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</a:pP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changes</a:t>
            </a: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CFR </a:t>
            </a: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sections</a:t>
            </a:r>
            <a:endParaRPr lang="en-US" sz="2300" dirty="0" smtClean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46888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</a:pP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Awareness</a:t>
            </a:r>
            <a:endParaRPr kumimoji="0" lang="en-US" sz="2300" b="0" i="0" u="none" strike="noStrike" kern="1200" cap="none" spc="0" normalizeH="0" baseline="0" noProof="0" dirty="0" smtClean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7" y="2270960"/>
            <a:ext cx="8589737" cy="503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382000" cy="838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CFR Parts Affected:</a:t>
            </a:r>
            <a:b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Checking for changes to the CFR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193158" y="1399090"/>
            <a:ext cx="5334000" cy="8382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640080" lvl="1" indent="-246888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</a:pP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changes</a:t>
            </a: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CFR </a:t>
            </a: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sections</a:t>
            </a:r>
            <a:endParaRPr lang="en-US" sz="2300" dirty="0" smtClean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46888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SzPct val="85000"/>
              <a:buFont typeface="Wingdings 2"/>
              <a:buChar char=""/>
            </a:pPr>
            <a:r>
              <a:rPr lang="en-US" sz="23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Awareness</a:t>
            </a:r>
            <a:endParaRPr kumimoji="0" lang="en-US" sz="2300" b="0" i="0" u="none" strike="noStrike" kern="1200" cap="none" spc="0" normalizeH="0" baseline="0" noProof="0" dirty="0" smtClean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6" y="2237290"/>
            <a:ext cx="7886700" cy="560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5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CFRs:  CFR Annual Edition</a:t>
            </a:r>
            <a:endParaRPr lang="en-US" sz="5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5808"/>
            <a:ext cx="7505700" cy="559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7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6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all these goodies?</a:t>
            </a:r>
            <a:endParaRPr lang="en-US" sz="5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5808"/>
            <a:ext cx="7505700" cy="559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85800" y="2438400"/>
            <a:ext cx="1676400" cy="304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84751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116696" y="2698562"/>
            <a:ext cx="1312304" cy="136334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3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65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96" y="2209800"/>
            <a:ext cx="5283504" cy="39623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1800" y="1905000"/>
            <a:ext cx="3584606" cy="483324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4572000" cy="8382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Register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1371600"/>
            <a:ext cx="5410200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</a:pPr>
            <a:r>
              <a:rPr lang="en-US" sz="2600" dirty="0"/>
              <a:t>https://www.federalregister.gov</a:t>
            </a:r>
            <a:endParaRPr lang="en-US" sz="2600" dirty="0" smtClean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199" y="2133600"/>
            <a:ext cx="3281682" cy="1219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3962400" y="3276600"/>
            <a:ext cx="1600200" cy="13716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42459"/>
            <a:ext cx="4191000" cy="105989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H="1">
            <a:off x="4648200" y="1371600"/>
            <a:ext cx="1676400" cy="6096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2600" y="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C.F.R. § 73.100 (201)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4305300" y="2095500"/>
            <a:ext cx="152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0677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7" y="1634938"/>
            <a:ext cx="5105403" cy="232746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70002"/>
            <a:ext cx="4419601" cy="271179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Statutes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572000" cy="6096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ln>
                  <a:solidFill>
                    <a:srgbClr val="000000">
                      <a:alpha val="25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Texas Statutes and Codes Online</a:t>
            </a:r>
            <a:endParaRPr lang="en-US" sz="2200" dirty="0" smtClean="0">
              <a:ln>
                <a:solidFill>
                  <a:srgbClr val="000000">
                    <a:alpha val="20000"/>
                  </a:srgbClr>
                </a:solidFill>
              </a:ln>
            </a:endParaRPr>
          </a:p>
          <a:p>
            <a:endParaRPr lang="en-US" sz="2200" dirty="0" smtClean="0">
              <a:ln>
                <a:solidFill>
                  <a:srgbClr val="000000">
                    <a:alpha val="20000"/>
                  </a:srgbClr>
                </a:solidFill>
              </a:ln>
            </a:endParaRPr>
          </a:p>
          <a:p>
            <a:endParaRPr lang="en-US" sz="2200" dirty="0" smtClean="0">
              <a:ln>
                <a:solidFill>
                  <a:srgbClr val="000000">
                    <a:alpha val="20000"/>
                  </a:srgbClr>
                </a:solidFill>
              </a:ln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343400" y="2743200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43400" y="2895600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343400" y="2743200"/>
            <a:ext cx="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2743200"/>
            <a:ext cx="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743200" y="2819400"/>
            <a:ext cx="1600200" cy="2133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5562600"/>
            <a:ext cx="5491553" cy="111335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ight Arrow 33"/>
          <p:cNvSpPr/>
          <p:nvPr/>
        </p:nvSpPr>
        <p:spPr>
          <a:xfrm>
            <a:off x="3505200" y="60198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657600" y="64770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/>
          <p:cNvSpPr txBox="1">
            <a:spLocks/>
          </p:cNvSpPr>
          <p:nvPr/>
        </p:nvSpPr>
        <p:spPr>
          <a:xfrm>
            <a:off x="5334000" y="5105400"/>
            <a:ext cx="38100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200" dirty="0" smtClean="0">
                <a:ln>
                  <a:solidFill>
                    <a:srgbClr val="000000">
                      <a:alpha val="25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I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solidFill>
                    <a:srgbClr val="000000">
                      <a:alpha val="25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7"/>
              </a:rPr>
              <a:t>ndex</a:t>
            </a:r>
            <a:r>
              <a:rPr kumimoji="0" lang="en-US" sz="2200" b="0" i="0" u="none" strike="noStrike" kern="1200" cap="none" spc="0" normalizeH="0" baseline="0" noProof="0" dirty="0" smtClean="0">
                <a:ln>
                  <a:solidFill>
                    <a:srgbClr val="000000">
                      <a:alpha val="25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7"/>
              </a:rPr>
              <a:t> to Sections Affected</a:t>
            </a: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4648200" y="5334000"/>
            <a:ext cx="76200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3583" y="2971799"/>
            <a:ext cx="4754217" cy="132024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ight Arrow 22"/>
          <p:cNvSpPr/>
          <p:nvPr/>
        </p:nvSpPr>
        <p:spPr>
          <a:xfrm>
            <a:off x="4191000" y="34290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257800" y="1981200"/>
            <a:ext cx="37338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200" dirty="0" smtClean="0">
                <a:ln>
                  <a:solidFill>
                    <a:srgbClr val="000000">
                      <a:alpha val="25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Searchable Codes Database</a:t>
            </a: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solidFill>
                  <a:srgbClr val="000000">
                    <a:alpha val="2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209800" y="1524000"/>
            <a:ext cx="0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76200"/>
            <a:ext cx="4267200" cy="194845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Straight Arrow Connector 20"/>
          <p:cNvCxnSpPr/>
          <p:nvPr/>
        </p:nvCxnSpPr>
        <p:spPr>
          <a:xfrm flipV="1">
            <a:off x="6096000" y="1828800"/>
            <a:ext cx="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 rot="5400000">
            <a:off x="4667250" y="2419350"/>
            <a:ext cx="11811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57600" y="2209800"/>
            <a:ext cx="609600" cy="53340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200400" y="2209800"/>
            <a:ext cx="4572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0677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9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Legislation</a:t>
            </a:r>
            <a:endParaRPr lang="en-US" sz="4900" b="1" dirty="0">
              <a:ln>
                <a:solidFill>
                  <a:schemeClr val="tx1">
                    <a:alpha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60" y="4114800"/>
            <a:ext cx="5357475" cy="270420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105400" y="2819400"/>
            <a:ext cx="37338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solidFill>
                    <a:srgbClr val="000000">
                      <a:alpha val="25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4"/>
              </a:rPr>
              <a:t>Texas Legislature Online</a:t>
            </a:r>
            <a:endParaRPr kumimoji="0" lang="en-US" sz="2200" b="1" i="0" u="none" strike="noStrike" kern="1200" cap="none" spc="0" normalizeH="0" baseline="0" noProof="0" dirty="0" smtClean="0">
              <a:ln>
                <a:solidFill>
                  <a:srgbClr val="000000">
                    <a:alpha val="25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solidFill>
                  <a:srgbClr val="000000">
                    <a:alpha val="25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042814"/>
            <a:ext cx="3962400" cy="256257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H="1">
            <a:off x="2438400" y="3276600"/>
            <a:ext cx="990600" cy="289560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57600"/>
            <a:ext cx="4419600" cy="457200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n>
                  <a:solidFill>
                    <a:srgbClr val="000000">
                      <a:alpha val="25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Legislative Reference Library</a:t>
            </a:r>
            <a:endParaRPr lang="en-US" sz="2200" b="1" dirty="0">
              <a:ln>
                <a:solidFill>
                  <a:srgbClr val="000000">
                    <a:alpha val="25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3962" y="3352800"/>
            <a:ext cx="4658444" cy="340946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ight Arrow 20"/>
          <p:cNvSpPr/>
          <p:nvPr/>
        </p:nvSpPr>
        <p:spPr>
          <a:xfrm>
            <a:off x="4267200" y="50292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90600" y="4038600"/>
            <a:ext cx="0" cy="457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67400" y="51054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867400" y="51054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019800" y="51054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67400" y="5257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410200" y="5105400"/>
            <a:ext cx="457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410200" y="5257800"/>
            <a:ext cx="4572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6019800" y="5105400"/>
            <a:ext cx="29718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019800" y="5257800"/>
            <a:ext cx="29718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5410200"/>
            <a:ext cx="3581400" cy="838200"/>
          </a:xfrm>
          <a:prstGeom prst="rect">
            <a:avLst/>
          </a:prstGeom>
          <a:ln w="3175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6121274"/>
            <a:ext cx="1991437" cy="660526"/>
          </a:xfrm>
          <a:prstGeom prst="rect">
            <a:avLst/>
          </a:prstGeom>
          <a:ln w="9525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23055"/>
            <a:ext cx="4038600" cy="28166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9" name="Straight Arrow Connector 28"/>
          <p:cNvCxnSpPr/>
          <p:nvPr/>
        </p:nvCxnSpPr>
        <p:spPr>
          <a:xfrm flipV="1">
            <a:off x="5867400" y="2590800"/>
            <a:ext cx="0" cy="381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57600" y="2209800"/>
            <a:ext cx="609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3859"/>
            <a:ext cx="9144000" cy="580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4343400" cy="5181600"/>
          </a:xfrm>
        </p:spPr>
        <p:txBody>
          <a:bodyPr/>
          <a:lstStyle/>
          <a:p>
            <a:r>
              <a:rPr lang="en-US" sz="24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Texas Administrative Code</a:t>
            </a:r>
            <a:endParaRPr lang="en-US" sz="2400" b="1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2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Searchable Database</a:t>
            </a:r>
            <a:endParaRPr lang="en-US" sz="2200" b="1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200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Texas Register</a:t>
            </a:r>
            <a:endParaRPr lang="en-US" sz="2400" b="1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2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Archive (1976 – 2013)</a:t>
            </a:r>
            <a:endParaRPr lang="en-US" sz="2200" b="1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7"/>
            </a:endParaRPr>
          </a:p>
          <a:p>
            <a:pPr lvl="1"/>
            <a:r>
              <a:rPr lang="en-US" sz="2200" b="1" dirty="0" smtClean="0">
                <a:ln>
                  <a:solidFill>
                    <a:schemeClr val="tx1">
                      <a:alpha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Searchable Database</a:t>
            </a:r>
            <a:endParaRPr lang="en-US" sz="2200" b="1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200" b="1" dirty="0" smtClean="0">
              <a:ln>
                <a:solidFill>
                  <a:schemeClr val="tx1">
                    <a:alpha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>
              <a:ln>
                <a:solidFill>
                  <a:schemeClr val="tx1">
                    <a:alpha val="20000"/>
                  </a:schemeClr>
                </a:solidFill>
              </a:ln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2396401"/>
            <a:ext cx="4876800" cy="268803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4572000" cy="9144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Regulations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19600" y="1676400"/>
            <a:ext cx="457200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10000" y="2133600"/>
            <a:ext cx="152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62400" y="2133600"/>
            <a:ext cx="0" cy="228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43200" y="5562600"/>
            <a:ext cx="990600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1143000"/>
            <a:ext cx="3581400" cy="311552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0" y="4343401"/>
            <a:ext cx="4953558" cy="246774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3859"/>
            <a:ext cx="9144000" cy="580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49438"/>
            <a:ext cx="2895600" cy="203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524000"/>
            <a:ext cx="4751655" cy="2743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4114800" cy="704088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Regulations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0000">
            <a:off x="4725700" y="3456560"/>
            <a:ext cx="4178294" cy="319271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685800"/>
            <a:ext cx="536448" cy="2514600"/>
          </a:xfrm>
          <a:prstGeom prst="round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56" name="Picture 8" descr="http://www.altanidia.com/media/catalog/product/cache/1/image/9df78eab33525d08d6e5fb8d27136e95/9/2/92455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0000">
            <a:off x="3555204" y="3981006"/>
            <a:ext cx="736722" cy="981107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20" name="TextBox 19"/>
          <p:cNvSpPr txBox="1"/>
          <p:nvPr/>
        </p:nvSpPr>
        <p:spPr>
          <a:xfrm>
            <a:off x="2362200" y="20574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dirty="0" smtClean="0">
                <a:latin typeface="+mj-lt"/>
              </a:rPr>
              <a:t>barber pole</a:t>
            </a:r>
            <a:endParaRPr lang="en-US" sz="1150" b="1" dirty="0">
              <a:latin typeface="+mj-lt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64743" y="1676400"/>
            <a:ext cx="3945857" cy="16764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7000" y="3352800"/>
            <a:ext cx="4995614" cy="3429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ight Arrow 25"/>
          <p:cNvSpPr/>
          <p:nvPr/>
        </p:nvSpPr>
        <p:spPr>
          <a:xfrm>
            <a:off x="4572000" y="24384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5400000">
            <a:off x="6438900" y="33147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5486400" y="6172200"/>
            <a:ext cx="190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24011E-6 L -0.49531 -0.0034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0" y="-2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7374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631" y="-990601"/>
            <a:ext cx="3824662" cy="510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28" y="1600831"/>
            <a:ext cx="4454572" cy="434213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1" y="2084477"/>
            <a:ext cx="5105399" cy="387383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62000" y="6100894"/>
            <a:ext cx="1828800" cy="629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4267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Municipal Codes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943600" cy="533400"/>
          </a:xfrm>
        </p:spPr>
        <p:txBody>
          <a:bodyPr>
            <a:normAutofit/>
          </a:bodyPr>
          <a:lstStyle/>
          <a:p>
            <a:r>
              <a:rPr lang="en-US" sz="21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http://www.municode.com/Library</a:t>
            </a:r>
            <a:r>
              <a:rPr lang="en-US" sz="2100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100" dirty="0">
              <a:ln>
                <a:solidFill>
                  <a:schemeClr val="tx1">
                    <a:alpha val="2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2057400"/>
            <a:ext cx="5943600" cy="39624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3124200"/>
            <a:ext cx="5562600" cy="365964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3429000" y="46482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867400" y="2133600"/>
            <a:ext cx="3048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1676400" y="38862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6563623" cy="4800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4088"/>
            <a:ext cx="8534400" cy="81991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Legal Information Institute [LII]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267200" cy="685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n>
                  <a:solidFill>
                    <a:schemeClr val="accent1">
                      <a:alpha val="73000"/>
                    </a:schemeClr>
                  </a:solidFill>
                </a:ln>
                <a:hlinkClick r:id="rId4"/>
              </a:rPr>
              <a:t>http://www.law.cornell.edu/</a:t>
            </a:r>
            <a:r>
              <a:rPr lang="en-US" sz="2000" dirty="0" smtClean="0">
                <a:ln>
                  <a:solidFill>
                    <a:schemeClr val="accent1">
                      <a:alpha val="73000"/>
                    </a:schemeClr>
                  </a:solidFill>
                </a:ln>
              </a:rPr>
              <a:t> </a:t>
            </a:r>
            <a:endParaRPr lang="en-US" sz="2000" dirty="0">
              <a:ln>
                <a:solidFill>
                  <a:schemeClr val="accent1">
                    <a:alpha val="73000"/>
                  </a:schemeClr>
                </a:solidFill>
              </a:ln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/>
          <a:stretch/>
        </p:blipFill>
        <p:spPr bwMode="auto">
          <a:xfrm>
            <a:off x="3990983" y="1524000"/>
            <a:ext cx="10392365" cy="5181600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7347"/>
            <a:ext cx="9144000" cy="573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4876800" cy="6096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Caselaw Research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22860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Casemaker</a:t>
            </a:r>
            <a:endParaRPr lang="en-US" sz="2800" dirty="0">
              <a:ln>
                <a:solidFill>
                  <a:schemeClr val="tx1">
                    <a:alpha val="2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981200"/>
            <a:ext cx="5181600" cy="323149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981200"/>
            <a:ext cx="3886200" cy="19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114800"/>
            <a:ext cx="4959014" cy="263123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1752600"/>
            <a:ext cx="3733800" cy="2094859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Bent Arrow 12"/>
          <p:cNvSpPr/>
          <p:nvPr/>
        </p:nvSpPr>
        <p:spPr>
          <a:xfrm rot="5400000" flipH="1">
            <a:off x="5486400" y="4343400"/>
            <a:ext cx="1752600" cy="381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7878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triped Right Arrow 13"/>
          <p:cNvSpPr/>
          <p:nvPr/>
        </p:nvSpPr>
        <p:spPr>
          <a:xfrm rot="5400000">
            <a:off x="2639908" y="4065692"/>
            <a:ext cx="435184" cy="22860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 rot="8100000">
            <a:off x="4402281" y="2257264"/>
            <a:ext cx="836197" cy="133672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2362200"/>
            <a:ext cx="1828800" cy="15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7347"/>
            <a:ext cx="9144000" cy="573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6324600"/>
            <a:ext cx="1747838" cy="39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https://www.ohiobar.org/PublishingImages/ArticleImages/casemakercomputerwe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5417" y="745662"/>
            <a:ext cx="1773783" cy="1387938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685800"/>
            <a:ext cx="1447800" cy="533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88118"/>
            <a:ext cx="5486400" cy="327475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219200"/>
            <a:ext cx="4800600" cy="3328395"/>
          </a:xfrm>
          <a:prstGeom prst="rect">
            <a:avLst/>
          </a:prstGeom>
          <a:ln w="3175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2895600" cy="762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Casemaker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3886200" cy="457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Citator Accuracy Issues?</a:t>
            </a:r>
          </a:p>
          <a:p>
            <a:pPr lvl="2"/>
            <a:endParaRPr lang="en-US" dirty="0"/>
          </a:p>
        </p:txBody>
      </p:sp>
      <p:sp>
        <p:nvSpPr>
          <p:cNvPr id="10" name="Frame 9"/>
          <p:cNvSpPr/>
          <p:nvPr/>
        </p:nvSpPr>
        <p:spPr>
          <a:xfrm>
            <a:off x="228600" y="3048000"/>
            <a:ext cx="1295400" cy="228600"/>
          </a:xfrm>
          <a:prstGeom prst="fram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28600" y="2895600"/>
            <a:ext cx="68580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28600" y="3276600"/>
            <a:ext cx="68580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199" y="4419600"/>
            <a:ext cx="5486401" cy="2362199"/>
          </a:xfrm>
          <a:prstGeom prst="rect">
            <a:avLst/>
          </a:prstGeom>
          <a:ln w="31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1" y="2895600"/>
            <a:ext cx="3505199" cy="52205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1" y="4372382"/>
            <a:ext cx="4953000" cy="941947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599" y="2023874"/>
            <a:ext cx="5486401" cy="1024126"/>
          </a:xfrm>
          <a:prstGeom prst="rect">
            <a:avLst/>
          </a:prstGeom>
          <a:ln w="127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86600" y="4114800"/>
            <a:ext cx="1829963" cy="1839519"/>
          </a:xfrm>
          <a:prstGeom prst="rect">
            <a:avLst/>
          </a:prstGeom>
          <a:noFill/>
          <a:ln w="31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6594" y="3810000"/>
            <a:ext cx="1828812" cy="322318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7002" y="2209800"/>
            <a:ext cx="6400798" cy="2597210"/>
          </a:xfrm>
          <a:prstGeom prst="rect">
            <a:avLst/>
          </a:prstGeom>
          <a:ln w="127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209800"/>
            <a:ext cx="993336" cy="4002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6417082"/>
            <a:ext cx="1447800" cy="32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198" y="4640315"/>
            <a:ext cx="8077201" cy="2141486"/>
          </a:xfrm>
          <a:prstGeom prst="rect">
            <a:avLst/>
          </a:prstGeom>
          <a:ln w="127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6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09" y="1981200"/>
            <a:ext cx="8229600" cy="4389120"/>
          </a:xfrm>
        </p:spPr>
        <p:txBody>
          <a:bodyPr/>
          <a:lstStyle/>
          <a:p>
            <a:r>
              <a:rPr lang="en-US" dirty="0" smtClean="0"/>
              <a:t>New addition to the Texas Bar member benefits.  All of you have it, if you are barred in Texas.</a:t>
            </a:r>
          </a:p>
          <a:p>
            <a:r>
              <a:rPr lang="en-US" dirty="0" smtClean="0"/>
              <a:t>Your Texas Bar membership includes Texas and Federal Resources.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FastCase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" y="2590800"/>
            <a:ext cx="8730500" cy="43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09" y="1981200"/>
            <a:ext cx="8229600" cy="4389120"/>
          </a:xfrm>
        </p:spPr>
        <p:txBody>
          <a:bodyPr/>
          <a:lstStyle/>
          <a:p>
            <a:r>
              <a:rPr lang="en-US" dirty="0" smtClean="0"/>
              <a:t>Visualization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4965"/>
            <a:ext cx="9144000" cy="503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3581399" cy="232357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533400"/>
            <a:ext cx="5181600" cy="856488"/>
          </a:xfrm>
          <a:scene3d>
            <a:camera prst="orthographicFront"/>
            <a:lightRig rig="threePt" dir="t"/>
          </a:scene3d>
          <a:sp3d/>
        </p:spPr>
        <p:txBody>
          <a:bodyPr>
            <a:normAutofit/>
            <a:sp3d>
              <a:bevelT h="6350"/>
            </a:sp3d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  <a:latin typeface="+mn-lt"/>
              </a:rPr>
              <a:t>G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  <a:latin typeface="+mn-lt"/>
              </a:rPr>
              <a:t>o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  <a:latin typeface="+mn-lt"/>
              </a:rPr>
              <a:t>o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  <a:latin typeface="+mn-lt"/>
              </a:rPr>
              <a:t>g</a:t>
            </a:r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  <a:latin typeface="+mn-lt"/>
              </a:rPr>
              <a:t>l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  <a:latin typeface="+mn-lt"/>
              </a:rPr>
              <a:t>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0000"/>
                    </a:srgbClr>
                  </a:outerShdw>
                </a:effectLst>
              </a:rPr>
              <a:t>Scholar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371600"/>
            <a:ext cx="5218536" cy="51054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99" y="3560638"/>
            <a:ext cx="4267201" cy="310455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ight Arrow 18"/>
          <p:cNvSpPr/>
          <p:nvPr/>
        </p:nvSpPr>
        <p:spPr>
          <a:xfrm rot="-2700000">
            <a:off x="4211404" y="3487505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05400" y="6477000"/>
            <a:ext cx="4191000" cy="4572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...is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Galloway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still “good law”?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657599"/>
            <a:ext cx="4724400" cy="282290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>
          <a:xfrm rot="5400000">
            <a:off x="6515100" y="36195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5400000">
            <a:off x="2095500" y="34671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4965"/>
            <a:ext cx="9144000" cy="503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76399"/>
            <a:ext cx="3429000" cy="335594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676400"/>
            <a:ext cx="4991712" cy="30952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219200"/>
            <a:ext cx="76962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Comparing “How cited” to KeyCite on WestlawNext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6477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Scholar’s Citator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6200" y="5029200"/>
            <a:ext cx="4267200" cy="1828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“Cited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by” References: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20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Ranked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relevance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indication of positive/negative treatment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20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negative cases listed…</a:t>
            </a: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343400" y="4800600"/>
            <a:ext cx="4495800" cy="2057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“Negative Treatment” References: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Ranked by type of treatment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Red/yellow flags &amp; Treatment</a:t>
            </a: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Headnote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references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indicate areas discussed</a:t>
            </a:r>
            <a:endParaRPr kumimoji="0" lang="en-US" sz="19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31520" lvl="1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Supreme Court</a:t>
            </a:r>
            <a:r>
              <a:rPr lang="en-US" sz="19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granted Cert.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5867400" y="3124200"/>
            <a:ext cx="3048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2971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!!!</a:t>
            </a:r>
            <a:endParaRPr lang="en-US" sz="2800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81200" y="2286000"/>
            <a:ext cx="2895600" cy="175260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133600" y="4572000"/>
            <a:ext cx="2743200" cy="7620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429000" y="2362200"/>
            <a:ext cx="838200" cy="838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24200" y="18288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5480"/>
            <a:ext cx="9144000" cy="582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52578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 Books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3962400"/>
            <a:ext cx="1449388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1447799" y="3886200"/>
            <a:ext cx="1524001" cy="6548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81000" y="1524000"/>
            <a:ext cx="4116388" cy="1295400"/>
          </a:xfrm>
        </p:spPr>
        <p:txBody>
          <a:bodyPr/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Legal Research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(2012)</a:t>
            </a:r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Price: $26.00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Amazon: $24.70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1524000"/>
            <a:ext cx="4041775" cy="4343400"/>
          </a:xfrm>
        </p:spPr>
        <p:txBody>
          <a:bodyPr/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Greenbook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Price: $11.00</a:t>
            </a: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Bluebook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Price: $34.00</a:t>
            </a: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 Research in a Nutshell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Price: $41.00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600200"/>
            <a:ext cx="851207" cy="133907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Product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3155778"/>
            <a:ext cx="845126" cy="134002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743200"/>
            <a:ext cx="2574092" cy="399795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9279" y="5029200"/>
            <a:ext cx="1171321" cy="17430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5480"/>
            <a:ext cx="9144000" cy="582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52578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 Books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3962400"/>
            <a:ext cx="1449388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1447799" y="3886200"/>
            <a:ext cx="1524001" cy="6548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43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" y="1676400"/>
            <a:ext cx="5162106" cy="488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95694" y="3733800"/>
            <a:ext cx="894906" cy="21294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8200" y="5486400"/>
            <a:ext cx="4191000" cy="685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38400"/>
            <a:ext cx="5156062" cy="4686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Elbow Connector 11"/>
          <p:cNvCxnSpPr/>
          <p:nvPr/>
        </p:nvCxnSpPr>
        <p:spPr>
          <a:xfrm>
            <a:off x="3810000" y="5842000"/>
            <a:ext cx="533400" cy="12700"/>
          </a:xfrm>
          <a:prstGeom prst="bentConnector3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29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0315"/>
            <a:ext cx="5333999" cy="389768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04088"/>
            <a:ext cx="8915400" cy="896112"/>
          </a:xfrm>
        </p:spPr>
        <p:txBody>
          <a:bodyPr>
            <a:noAutofit/>
          </a:bodyPr>
          <a:lstStyle/>
          <a:p>
            <a:r>
              <a:rPr lang="en-US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Libraries</a:t>
            </a:r>
            <a:endParaRPr lang="en-US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4192588" cy="609600"/>
          </a:xfrm>
        </p:spPr>
        <p:txBody>
          <a:bodyPr/>
          <a:lstStyle/>
          <a:p>
            <a:r>
              <a:rPr lang="en-US" sz="2200" u="sng" dirty="0" smtClean="0"/>
              <a:t>Sarita Kenedy East Law Library</a:t>
            </a:r>
            <a:endParaRPr lang="en-US" sz="2200" u="sn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953000" y="1524001"/>
            <a:ext cx="3733800" cy="609599"/>
          </a:xfrm>
        </p:spPr>
        <p:txBody>
          <a:bodyPr>
            <a:normAutofit/>
          </a:bodyPr>
          <a:lstStyle/>
          <a:p>
            <a:r>
              <a:rPr lang="en-US" sz="2200" u="sng" dirty="0" smtClean="0"/>
              <a:t>Bexar County Law Library</a:t>
            </a:r>
            <a:endParaRPr lang="en-US" sz="22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04800" y="2057400"/>
            <a:ext cx="3276600" cy="12954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tx1">
                      <a:alpha val="20000"/>
                    </a:schemeClr>
                  </a:solidFill>
                </a:ln>
              </a:rPr>
              <a:t>Come back and see us!</a:t>
            </a:r>
          </a:p>
          <a:p>
            <a:r>
              <a:rPr lang="en-US" dirty="0" smtClean="0">
                <a:ln>
                  <a:solidFill>
                    <a:schemeClr val="tx1">
                      <a:alpha val="17000"/>
                    </a:schemeClr>
                  </a:solidFill>
                </a:ln>
                <a:hlinkClick r:id="rId3"/>
              </a:rPr>
              <a:t>Homepage</a:t>
            </a:r>
            <a:endParaRPr lang="en-US" dirty="0" smtClean="0">
              <a:ln>
                <a:solidFill>
                  <a:schemeClr val="tx1">
                    <a:alpha val="17000"/>
                  </a:schemeClr>
                </a:solidFill>
              </a:ln>
            </a:endParaRPr>
          </a:p>
          <a:p>
            <a:r>
              <a:rPr lang="en-US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hlinkClick r:id="rId4"/>
              </a:rPr>
              <a:t>Online Catalog</a:t>
            </a:r>
            <a:endParaRPr lang="en-US" dirty="0" smtClean="0">
              <a:ln>
                <a:solidFill>
                  <a:schemeClr val="tx1">
                    <a:alpha val="17000"/>
                  </a:schemeClr>
                </a:solidFill>
              </a:ln>
            </a:endParaRPr>
          </a:p>
          <a:p>
            <a:endParaRPr lang="en-US" dirty="0">
              <a:ln>
                <a:solidFill>
                  <a:schemeClr val="tx1">
                    <a:alpha val="20000"/>
                  </a:schemeClr>
                </a:solidFill>
              </a:ln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953000" y="2133600"/>
            <a:ext cx="2362200" cy="10668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hlinkClick r:id="rId5"/>
              </a:rPr>
              <a:t>Homepage</a:t>
            </a:r>
            <a:endParaRPr lang="en-US" dirty="0" smtClean="0">
              <a:ln>
                <a:solidFill>
                  <a:schemeClr val="tx1">
                    <a:alpha val="20000"/>
                  </a:schemeClr>
                </a:solidFill>
              </a:ln>
            </a:endParaRPr>
          </a:p>
          <a:p>
            <a:r>
              <a:rPr lang="en-US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hlinkClick r:id="rId6"/>
              </a:rPr>
              <a:t>Print Catalog</a:t>
            </a:r>
            <a:endParaRPr lang="en-US" dirty="0" smtClean="0">
              <a:ln>
                <a:solidFill>
                  <a:schemeClr val="tx1">
                    <a:alpha val="20000"/>
                  </a:schemeClr>
                </a:solidFill>
              </a:ln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3962400"/>
            <a:ext cx="3429000" cy="280952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2971800"/>
            <a:ext cx="3215015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3352800"/>
            <a:ext cx="301897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Westlaw for the price of parking:</a:t>
            </a:r>
            <a:br>
              <a:rPr lang="en-US" dirty="0" smtClean="0"/>
            </a:br>
            <a:r>
              <a:rPr lang="en-US" sz="3100" dirty="0" smtClean="0"/>
              <a:t>Bexar County Courthouse has a Westlaw Terminal!</a:t>
            </a:r>
            <a:endParaRPr lang="en-US" sz="3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664808" cy="54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6563623" cy="4800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4088"/>
            <a:ext cx="8534400" cy="81991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Legal Information Institute [LII]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267200" cy="685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n>
                  <a:solidFill>
                    <a:schemeClr val="accent1">
                      <a:alpha val="73000"/>
                    </a:schemeClr>
                  </a:solidFill>
                </a:ln>
                <a:hlinkClick r:id="rId4"/>
              </a:rPr>
              <a:t>http://www.law.cornell.edu/</a:t>
            </a:r>
            <a:r>
              <a:rPr lang="en-US" sz="2000" dirty="0" smtClean="0">
                <a:ln>
                  <a:solidFill>
                    <a:schemeClr val="accent1">
                      <a:alpha val="73000"/>
                    </a:schemeClr>
                  </a:solidFill>
                </a:ln>
              </a:rPr>
              <a:t> </a:t>
            </a:r>
            <a:endParaRPr lang="en-US" sz="2000" dirty="0">
              <a:ln>
                <a:solidFill>
                  <a:schemeClr val="accent1">
                    <a:alpha val="73000"/>
                  </a:schemeClr>
                </a:solidFill>
              </a:ln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/>
          <a:stretch/>
        </p:blipFill>
        <p:spPr bwMode="auto">
          <a:xfrm>
            <a:off x="3990983" y="1524000"/>
            <a:ext cx="10392365" cy="5181600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76200" y="5181600"/>
            <a:ext cx="4267200" cy="1828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2626"/>
            <a:ext cx="4876800" cy="1328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b="1" dirty="0" err="1" smtClean="0">
                <a:ln>
                  <a:solidFill>
                    <a:schemeClr val="tx1">
                      <a:alpha val="2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Sheppardize</a:t>
            </a:r>
            <a:r>
              <a:rPr lang="en-US" sz="3600" b="1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free:</a:t>
            </a:r>
          </a:p>
          <a:p>
            <a:pPr>
              <a:buNone/>
            </a:pPr>
            <a:r>
              <a:rPr lang="en-US" sz="3600" b="1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LexisNexis </a:t>
            </a:r>
            <a:r>
              <a:rPr lang="en-US" sz="3600" b="1" dirty="0">
                <a:ln>
                  <a:solidFill>
                    <a:schemeClr val="tx1">
                      <a:alpha val="2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</a:p>
          <a:p>
            <a:pPr>
              <a:buNone/>
            </a:pPr>
            <a:endParaRPr lang="en-US" sz="3600" b="1" dirty="0">
              <a:ln>
                <a:solidFill>
                  <a:schemeClr val="tx1">
                    <a:alpha val="2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6200" y="1447800"/>
            <a:ext cx="4419600" cy="5334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Mary’s Libraries (on campus only)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/>
              <a:buChar char="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5386160" cy="3124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2626"/>
            <a:ext cx="3678581" cy="361497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2023" y="2057400"/>
            <a:ext cx="3545777" cy="32765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330" y="4502647"/>
            <a:ext cx="3539270" cy="227915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Arrow Connector 22"/>
          <p:cNvCxnSpPr/>
          <p:nvPr/>
        </p:nvCxnSpPr>
        <p:spPr>
          <a:xfrm flipV="1">
            <a:off x="2286000" y="2514600"/>
            <a:ext cx="2743200" cy="6096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514600" y="3429000"/>
            <a:ext cx="2971800" cy="4572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810000" y="3200400"/>
            <a:ext cx="1600200" cy="14478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905000" y="3581400"/>
            <a:ext cx="0" cy="18288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5410200"/>
            <a:ext cx="5692762" cy="8381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4419600"/>
            <a:ext cx="4579605" cy="23621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ight Arrow 21"/>
          <p:cNvSpPr/>
          <p:nvPr/>
        </p:nvSpPr>
        <p:spPr>
          <a:xfrm>
            <a:off x="4343400" y="5715000"/>
            <a:ext cx="228600" cy="152400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295400" y="3352800"/>
            <a:ext cx="1219200" cy="34289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2352" y="1752600"/>
            <a:ext cx="6708648" cy="55626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317" y="609600"/>
            <a:ext cx="6324600" cy="6400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b="1" dirty="0" smtClean="0"/>
              <a:t>Cost-Effective Legal Research: </a:t>
            </a:r>
          </a:p>
          <a:p>
            <a:pPr algn="ctr"/>
            <a:r>
              <a:rPr lang="en-US" sz="3200" dirty="0" smtClean="0"/>
              <a:t>Resources and Strategies</a:t>
            </a:r>
          </a:p>
          <a:p>
            <a:pPr algn="ctr"/>
            <a:r>
              <a:rPr lang="en-US" sz="2800" dirty="0" smtClean="0"/>
              <a:t>March 20, </a:t>
            </a:r>
            <a:r>
              <a:rPr lang="en-US" sz="2800" dirty="0" smtClean="0"/>
              <a:t>2015</a:t>
            </a:r>
            <a:r>
              <a:rPr lang="en-US" sz="4000" dirty="0" smtClean="0"/>
              <a:t> </a:t>
            </a:r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2200" dirty="0" smtClean="0"/>
          </a:p>
          <a:p>
            <a:pPr algn="ctr"/>
            <a:endParaRPr lang="en-US" sz="2200" dirty="0" smtClean="0"/>
          </a:p>
          <a:p>
            <a:pPr algn="ctr"/>
            <a:endParaRPr lang="en-US" sz="2200" dirty="0" smtClean="0"/>
          </a:p>
          <a:p>
            <a:pPr algn="ctr"/>
            <a:endParaRPr lang="en-US" sz="2300" dirty="0" smtClean="0"/>
          </a:p>
          <a:p>
            <a:pPr algn="ctr"/>
            <a:endParaRPr lang="en-US" sz="400" dirty="0" smtClean="0"/>
          </a:p>
          <a:p>
            <a:pPr algn="ctr"/>
            <a:endParaRPr lang="en-US" sz="400" dirty="0" smtClean="0"/>
          </a:p>
          <a:p>
            <a:pPr algn="ctr"/>
            <a:endParaRPr lang="en-US" sz="400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Mike </a:t>
            </a:r>
            <a:r>
              <a:rPr lang="en-US" b="1" dirty="0" smtClean="0"/>
              <a:t>Martinez, Jr</a:t>
            </a:r>
            <a:r>
              <a:rPr lang="en-US" b="1" dirty="0" smtClean="0"/>
              <a:t>.</a:t>
            </a:r>
          </a:p>
          <a:p>
            <a:pPr algn="ctr"/>
            <a:r>
              <a:rPr lang="en-US" b="1" dirty="0" smtClean="0"/>
              <a:t>Wilhelmina Randtke</a:t>
            </a:r>
            <a:endParaRPr lang="en-US" b="1" dirty="0" smtClean="0"/>
          </a:p>
          <a:p>
            <a:pPr algn="ctr"/>
            <a:r>
              <a:rPr lang="en-US" sz="2100" dirty="0" smtClean="0"/>
              <a:t>Sarita Kenedy East Law Library </a:t>
            </a:r>
          </a:p>
          <a:p>
            <a:pPr algn="ctr"/>
            <a:r>
              <a:rPr lang="en-US" sz="2100" dirty="0" smtClean="0"/>
              <a:t>St. Mary’s University School of Law</a:t>
            </a:r>
            <a:endParaRPr lang="en-US" sz="21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4328870" cy="31242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3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6563623" cy="4800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4088"/>
            <a:ext cx="8534400" cy="81991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Legal Information Institute [LII]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267200" cy="685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n>
                  <a:solidFill>
                    <a:schemeClr val="accent1">
                      <a:alpha val="73000"/>
                    </a:schemeClr>
                  </a:solidFill>
                </a:ln>
                <a:hlinkClick r:id="rId4"/>
              </a:rPr>
              <a:t>http://www.law.cornell.edu/</a:t>
            </a:r>
            <a:r>
              <a:rPr lang="en-US" sz="2000" dirty="0" smtClean="0">
                <a:ln>
                  <a:solidFill>
                    <a:schemeClr val="accent1">
                      <a:alpha val="73000"/>
                    </a:schemeClr>
                  </a:solidFill>
                </a:ln>
              </a:rPr>
              <a:t> </a:t>
            </a:r>
            <a:endParaRPr lang="en-US" sz="2000" dirty="0">
              <a:ln>
                <a:solidFill>
                  <a:schemeClr val="accent1">
                    <a:alpha val="73000"/>
                  </a:schemeClr>
                </a:solidFill>
              </a:ln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/>
          <a:stretch/>
        </p:blipFill>
        <p:spPr bwMode="auto">
          <a:xfrm>
            <a:off x="3990983" y="1524000"/>
            <a:ext cx="10392365" cy="5181600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114800" y="3276600"/>
            <a:ext cx="4267200" cy="38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1924" y="4572000"/>
            <a:ext cx="5592952" cy="207210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676400"/>
            <a:ext cx="5867400" cy="247545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23" y="1676400"/>
            <a:ext cx="6036378" cy="2743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of the Law Revision Counsel (OLRC)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-381000" y="990600"/>
            <a:ext cx="4343400" cy="5334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1">
              <a:buClr>
                <a:srgbClr val="A90000"/>
              </a:buClr>
            </a:pPr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U.S. Code website</a:t>
            </a:r>
            <a:endParaRPr lang="en-US" b="1" dirty="0" smtClean="0">
              <a:ln>
                <a:solidFill>
                  <a:schemeClr val="tx1">
                    <a:alpha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96000" y="1600200"/>
            <a:ext cx="3048000" cy="2133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0000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Search:</a:t>
            </a:r>
          </a:p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</a:pPr>
            <a:r>
              <a:rPr lang="en-US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w/in Titles</a:t>
            </a:r>
          </a:p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  <a:defRPr/>
            </a:pPr>
            <a:r>
              <a:rPr kumimoji="0" lang="en-US" sz="2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Field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Searching</a:t>
            </a:r>
          </a:p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  <a:defRPr/>
            </a:pPr>
            <a:r>
              <a:rPr lang="en-US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Boolean Searching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6324600"/>
            <a:ext cx="32766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0000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400" noProof="0" dirty="0" smtClean="0"/>
              <a:t>Sort by Relevance (?)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4389439"/>
            <a:ext cx="5638800" cy="23821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3200400" y="4724400"/>
            <a:ext cx="5257800" cy="175260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 rot="2700000">
            <a:off x="3352800" y="43434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00200" y="28956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26</a:t>
            </a:r>
            <a:endParaRPr lang="en-US" sz="12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32004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prize</a:t>
            </a:r>
            <a:endParaRPr lang="en-US" sz="1200" b="1" dirty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3276600"/>
            <a:ext cx="6858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flipH="1">
            <a:off x="4419600" y="2667000"/>
            <a:ext cx="2133600" cy="68580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96200" y="3200400"/>
            <a:ext cx="0" cy="137160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43200" y="2286000"/>
            <a:ext cx="3810000" cy="68580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OLRC’s U.S. Code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76600" y="4353236"/>
            <a:ext cx="3049049" cy="21336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1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" y="457200"/>
            <a:ext cx="915660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971800" y="1905000"/>
            <a:ext cx="2971800" cy="533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OLRC’s U.S. Code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76600" y="4353236"/>
            <a:ext cx="3049049" cy="21336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5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82100" cy="65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449726" y="1143000"/>
            <a:ext cx="3170274" cy="2819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631" y="1371600"/>
            <a:ext cx="4034063" cy="3657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0" y="1219200"/>
            <a:ext cx="4800600" cy="1905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0000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4"/>
              </a:rPr>
              <a:t>Public Laws</a:t>
            </a:r>
            <a:endParaRPr kumimoji="0" lang="en-US" sz="2600" b="1" i="0" u="none" strike="noStrike" kern="1200" cap="none" spc="0" normalizeH="0" baseline="0" noProof="0" dirty="0" smtClean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  <a:defRPr/>
            </a:pPr>
            <a:r>
              <a:rPr kumimoji="0" lang="en-US" sz="2300" i="0" u="none" strike="noStrike" kern="1200" cap="none" spc="0" normalizeH="0" baseline="0" noProof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Slated for retirement by</a:t>
            </a:r>
            <a:r>
              <a:rPr kumimoji="0" lang="en-US" sz="2300" i="0" u="none" strike="noStrike" kern="1200" cap="none" spc="0" normalizeH="0" noProof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2015</a:t>
            </a:r>
          </a:p>
          <a:p>
            <a:pPr marL="731520" lvl="1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  <a:defRPr/>
            </a:pPr>
            <a:r>
              <a:rPr lang="en-US" sz="2300" baseline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THOMAS’ Replacement:</a:t>
            </a:r>
          </a:p>
          <a:p>
            <a:pPr marL="274320" indent="-274320">
              <a:spcBef>
                <a:spcPct val="20000"/>
              </a:spcBef>
              <a:buClr>
                <a:srgbClr val="A90000"/>
              </a:buClr>
              <a:buSzPct val="95000"/>
              <a:buFont typeface="Wingdings 2"/>
              <a:buChar char=""/>
              <a:defRPr/>
            </a:pPr>
            <a:r>
              <a:rPr lang="en-US" sz="2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Congress.gov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133600"/>
            <a:ext cx="4596713" cy="2743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1" y="4143020"/>
            <a:ext cx="2438400" cy="225777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2971800"/>
            <a:ext cx="4724399" cy="383872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 rot="2700000">
            <a:off x="2362200" y="41148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953000" cy="74371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Legislation</a:t>
            </a:r>
            <a:endParaRPr lang="en-US" sz="4800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638800" y="914400"/>
            <a:ext cx="35052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0000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9"/>
              </a:rPr>
              <a:t>Pending Legislation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4400" y="1812388"/>
            <a:ext cx="3429000" cy="269044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4492993"/>
            <a:ext cx="4499262" cy="228752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4" name="Straight Arrow Connector 23"/>
          <p:cNvCxnSpPr/>
          <p:nvPr/>
        </p:nvCxnSpPr>
        <p:spPr>
          <a:xfrm>
            <a:off x="4419600" y="3886200"/>
            <a:ext cx="152400" cy="60960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438400" y="3276600"/>
            <a:ext cx="2286000" cy="228600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6000" y="1600200"/>
            <a:ext cx="2590800" cy="9144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72200" y="1295400"/>
            <a:ext cx="533400" cy="15240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89973</TotalTime>
  <Words>961</Words>
  <Application>Microsoft Office PowerPoint</Application>
  <PresentationFormat>On-screen Show (4:3)</PresentationFormat>
  <Paragraphs>221</Paragraphs>
  <Slides>41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Flow</vt:lpstr>
      <vt:lpstr>      </vt:lpstr>
      <vt:lpstr>What we will be covering this morning:</vt:lpstr>
      <vt:lpstr>Legal Information Institute [LII]</vt:lpstr>
      <vt:lpstr>Legal Information Institute [LII]</vt:lpstr>
      <vt:lpstr>Legal Information Institute [LII]</vt:lpstr>
      <vt:lpstr>Office of the Law Revision Counsel (OLRC)</vt:lpstr>
      <vt:lpstr>OLRC’s U.S. Code</vt:lpstr>
      <vt:lpstr>OLRC’s U.S. Code</vt:lpstr>
      <vt:lpstr>Federal Legislation</vt:lpstr>
      <vt:lpstr>Federal Legislation</vt:lpstr>
      <vt:lpstr>Public Laws</vt:lpstr>
      <vt:lpstr>Public Laws</vt:lpstr>
      <vt:lpstr>Public Laws</vt:lpstr>
      <vt:lpstr>Pending Legislation</vt:lpstr>
      <vt:lpstr>Pending Legislation</vt:lpstr>
      <vt:lpstr>CFR in FD SYS</vt:lpstr>
      <vt:lpstr>CFR in FD SYS</vt:lpstr>
      <vt:lpstr>How up-to-date is the CFR?</vt:lpstr>
      <vt:lpstr>How do I update the CFR?</vt:lpstr>
      <vt:lpstr>CFR Parts Affected: Checking for changes to the CFR</vt:lpstr>
      <vt:lpstr>CFR Parts Affected: Checking for changes to the CFR</vt:lpstr>
      <vt:lpstr>Old CFRs:  CFR Annual Edition</vt:lpstr>
      <vt:lpstr>Where are all these goodies?</vt:lpstr>
      <vt:lpstr>Federal Register</vt:lpstr>
      <vt:lpstr>Texas Statutes</vt:lpstr>
      <vt:lpstr> Texas Legislation</vt:lpstr>
      <vt:lpstr>Texas Regulations</vt:lpstr>
      <vt:lpstr>Texas Regulations</vt:lpstr>
      <vt:lpstr>Municipal Codes</vt:lpstr>
      <vt:lpstr>Free Caselaw Research</vt:lpstr>
      <vt:lpstr>Casemaker</vt:lpstr>
      <vt:lpstr>FastCase</vt:lpstr>
      <vt:lpstr>FastCase</vt:lpstr>
      <vt:lpstr>Google Scholar</vt:lpstr>
      <vt:lpstr>Google Scholar’s Citator</vt:lpstr>
      <vt:lpstr>Recommended Books</vt:lpstr>
      <vt:lpstr>Recommended Books</vt:lpstr>
      <vt:lpstr>Law Libraries</vt:lpstr>
      <vt:lpstr>Westlaw for the price of parking: Bexar County Courthouse has a Westlaw Terminal!</vt:lpstr>
      <vt:lpstr>PowerPoint Presentation</vt:lpstr>
      <vt:lpstr>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Legislative History</dc:title>
  <dc:creator>bdetweiler</dc:creator>
  <cp:lastModifiedBy>wrandtke</cp:lastModifiedBy>
  <cp:revision>915</cp:revision>
  <cp:lastPrinted>2015-03-18T18:03:44Z</cp:lastPrinted>
  <dcterms:created xsi:type="dcterms:W3CDTF">2012-08-16T16:32:29Z</dcterms:created>
  <dcterms:modified xsi:type="dcterms:W3CDTF">2015-03-19T22:09:25Z</dcterms:modified>
</cp:coreProperties>
</file>