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256" r:id="rId2"/>
    <p:sldId id="319" r:id="rId3"/>
    <p:sldId id="257" r:id="rId4"/>
    <p:sldId id="279" r:id="rId5"/>
    <p:sldId id="280" r:id="rId6"/>
    <p:sldId id="281" r:id="rId7"/>
    <p:sldId id="282" r:id="rId8"/>
    <p:sldId id="283" r:id="rId9"/>
    <p:sldId id="284" r:id="rId10"/>
    <p:sldId id="258" r:id="rId11"/>
    <p:sldId id="259" r:id="rId12"/>
    <p:sldId id="260" r:id="rId13"/>
    <p:sldId id="261" r:id="rId14"/>
    <p:sldId id="262" r:id="rId15"/>
    <p:sldId id="316" r:id="rId16"/>
    <p:sldId id="317" r:id="rId17"/>
    <p:sldId id="318" r:id="rId18"/>
    <p:sldId id="313" r:id="rId19"/>
    <p:sldId id="320" r:id="rId20"/>
    <p:sldId id="278" r:id="rId21"/>
    <p:sldId id="321" r:id="rId22"/>
    <p:sldId id="322" r:id="rId23"/>
    <p:sldId id="323" r:id="rId24"/>
    <p:sldId id="272" r:id="rId25"/>
    <p:sldId id="273" r:id="rId26"/>
    <p:sldId id="265" r:id="rId27"/>
    <p:sldId id="277" r:id="rId28"/>
    <p:sldId id="276" r:id="rId29"/>
    <p:sldId id="275" r:id="rId30"/>
    <p:sldId id="293" r:id="rId31"/>
    <p:sldId id="294" r:id="rId32"/>
    <p:sldId id="304" r:id="rId33"/>
    <p:sldId id="286" r:id="rId34"/>
    <p:sldId id="287" r:id="rId35"/>
    <p:sldId id="300" r:id="rId36"/>
    <p:sldId id="288" r:id="rId37"/>
    <p:sldId id="290" r:id="rId38"/>
    <p:sldId id="289" r:id="rId39"/>
    <p:sldId id="353" r:id="rId40"/>
    <p:sldId id="354" r:id="rId41"/>
    <p:sldId id="355" r:id="rId42"/>
    <p:sldId id="356" r:id="rId43"/>
    <p:sldId id="357" r:id="rId44"/>
    <p:sldId id="358" r:id="rId45"/>
    <p:sldId id="360" r:id="rId46"/>
    <p:sldId id="361" r:id="rId47"/>
    <p:sldId id="362" r:id="rId48"/>
    <p:sldId id="363" r:id="rId49"/>
    <p:sldId id="291" r:id="rId50"/>
    <p:sldId id="295" r:id="rId51"/>
    <p:sldId id="296" r:id="rId52"/>
    <p:sldId id="297" r:id="rId53"/>
    <p:sldId id="285" r:id="rId54"/>
    <p:sldId id="266" r:id="rId55"/>
    <p:sldId id="268" r:id="rId56"/>
    <p:sldId id="271" r:id="rId57"/>
    <p:sldId id="269" r:id="rId58"/>
    <p:sldId id="312" r:id="rId59"/>
    <p:sldId id="301" r:id="rId60"/>
    <p:sldId id="302" r:id="rId61"/>
    <p:sldId id="303" r:id="rId62"/>
    <p:sldId id="309" r:id="rId63"/>
    <p:sldId id="305" r:id="rId64"/>
    <p:sldId id="306" r:id="rId65"/>
    <p:sldId id="307" r:id="rId66"/>
    <p:sldId id="308" r:id="rId67"/>
    <p:sldId id="310" r:id="rId68"/>
    <p:sldId id="311" r:id="rId69"/>
    <p:sldId id="325" r:id="rId70"/>
    <p:sldId id="327" r:id="rId71"/>
    <p:sldId id="326" r:id="rId72"/>
    <p:sldId id="364" r:id="rId73"/>
    <p:sldId id="365" r:id="rId74"/>
    <p:sldId id="366" r:id="rId75"/>
    <p:sldId id="367" r:id="rId76"/>
    <p:sldId id="368" r:id="rId77"/>
    <p:sldId id="369" r:id="rId78"/>
    <p:sldId id="370" r:id="rId79"/>
    <p:sldId id="371" r:id="rId80"/>
    <p:sldId id="372" r:id="rId81"/>
    <p:sldId id="373" r:id="rId82"/>
    <p:sldId id="374" r:id="rId83"/>
    <p:sldId id="375" r:id="rId84"/>
    <p:sldId id="376" r:id="rId85"/>
    <p:sldId id="378" r:id="rId86"/>
    <p:sldId id="377" r:id="rId87"/>
    <p:sldId id="380" r:id="rId88"/>
    <p:sldId id="379" r:id="rId89"/>
    <p:sldId id="381" r:id="rId90"/>
    <p:sldId id="382" r:id="rId91"/>
    <p:sldId id="383" r:id="rId92"/>
    <p:sldId id="384" r:id="rId93"/>
    <p:sldId id="385" r:id="rId94"/>
    <p:sldId id="386" r:id="rId95"/>
    <p:sldId id="387" r:id="rId96"/>
    <p:sldId id="390" r:id="rId97"/>
    <p:sldId id="388" r:id="rId98"/>
    <p:sldId id="391" r:id="rId99"/>
    <p:sldId id="324" r:id="rId100"/>
    <p:sldId id="392" r:id="rId101"/>
    <p:sldId id="330" r:id="rId102"/>
    <p:sldId id="329" r:id="rId103"/>
    <p:sldId id="331" r:id="rId104"/>
    <p:sldId id="332" r:id="rId105"/>
    <p:sldId id="333" r:id="rId106"/>
    <p:sldId id="335" r:id="rId107"/>
    <p:sldId id="334" r:id="rId108"/>
    <p:sldId id="336" r:id="rId109"/>
    <p:sldId id="337" r:id="rId110"/>
    <p:sldId id="338" r:id="rId111"/>
    <p:sldId id="328" r:id="rId112"/>
    <p:sldId id="339" r:id="rId113"/>
    <p:sldId id="340" r:id="rId114"/>
    <p:sldId id="341" r:id="rId115"/>
    <p:sldId id="343" r:id="rId116"/>
    <p:sldId id="342" r:id="rId117"/>
    <p:sldId id="346" r:id="rId118"/>
    <p:sldId id="344" r:id="rId119"/>
    <p:sldId id="345" r:id="rId120"/>
    <p:sldId id="347" r:id="rId121"/>
    <p:sldId id="348" r:id="rId122"/>
    <p:sldId id="349" r:id="rId123"/>
    <p:sldId id="350" r:id="rId124"/>
    <p:sldId id="351" r:id="rId125"/>
    <p:sldId id="352" r:id="rId1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73344" autoAdjust="0"/>
  </p:normalViewPr>
  <p:slideViewPr>
    <p:cSldViewPr>
      <p:cViewPr>
        <p:scale>
          <a:sx n="60" d="100"/>
          <a:sy n="60" d="100"/>
        </p:scale>
        <p:origin x="-1704" y="-12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F84F15-6EDB-404D-9B95-181C3CC01DFF}" type="datetimeFigureOut">
              <a:rPr lang="en-US" smtClean="0"/>
              <a:pPr/>
              <a:t>6/23/2012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A66544-8A9D-4161-A319-CF013EFC801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a:t>
            </a:r>
            <a:r>
              <a:rPr lang="en-US" baseline="0" dirty="0" smtClean="0"/>
              <a:t>  I’m Wilhelmina Randtke.  I’m currently Electronic Services Librarian at St. Mary’s University in San Antonio Texas.</a:t>
            </a:r>
          </a:p>
          <a:p>
            <a:endParaRPr lang="en-US" baseline="0" dirty="0" smtClean="0"/>
          </a:p>
          <a:p>
            <a:r>
              <a:rPr lang="en-US" baseline="0" dirty="0" smtClean="0"/>
              <a:t>Today, I’ll present on </a:t>
            </a:r>
            <a:r>
              <a:rPr lang="en-US" baseline="0" dirty="0" err="1" smtClean="0"/>
              <a:t>Webscraping</a:t>
            </a:r>
            <a:r>
              <a:rPr lang="en-US" baseline="0" dirty="0" smtClean="0"/>
              <a:t> on a Shoestring with No I.T. Support.</a:t>
            </a:r>
          </a:p>
          <a:p>
            <a:r>
              <a:rPr lang="en-US" baseline="0" dirty="0" smtClean="0"/>
              <a:t>The focus of the this presentation is government documents, and simple web scraping tools, which someone could use without needing to have much technological skill.  If you are a government documents enthusiast, or are in a library which has no I.T. support, then I hope to give you some simple tools you can take home to do </a:t>
            </a:r>
            <a:r>
              <a:rPr lang="en-US" baseline="0" dirty="0" err="1" smtClean="0"/>
              <a:t>webscraping</a:t>
            </a:r>
            <a:r>
              <a:rPr lang="en-US" baseline="0" dirty="0" smtClean="0"/>
              <a:t> projects.</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many cases, this</a:t>
            </a:r>
            <a:r>
              <a:rPr lang="en-US" baseline="0" dirty="0" smtClean="0"/>
              <a:t> is just one specific type of document.  For example, from the previous slide, most are only guaranteeing access to session laws.</a:t>
            </a:r>
          </a:p>
          <a:p>
            <a:endParaRPr lang="en-US" baseline="0" dirty="0" smtClean="0"/>
          </a:p>
          <a:p>
            <a:r>
              <a:rPr lang="en-US" baseline="0" dirty="0" smtClean="0"/>
              <a:t>To my knowledge, none are guaranteeing at the lower levels – things like forms someone would fill out, state agency policies, frequently asked questions about government programs.  So, really, the guaranteed permanent public access is NOT all documents in all these states.  Instead, it is only a small subset of documents in these states.</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way to think of that</a:t>
            </a:r>
            <a:r>
              <a:rPr lang="en-US" baseline="0" dirty="0" smtClean="0"/>
              <a:t> is to consider the states which don’t provide any mechanism for permanent public access to online materials.</a:t>
            </a:r>
          </a:p>
          <a:p>
            <a:endParaRPr lang="en-US" baseline="0" dirty="0" smtClean="0"/>
          </a:p>
          <a:p>
            <a:r>
              <a:rPr lang="en-US" baseline="0" dirty="0" smtClean="0"/>
              <a:t>Once again, things are not so bad in these states.  For example, in Florida, records are centrally regulated, and an agency must retain records on set schedules and then get permission from the State Archives to destroy public records with potential long term historical value.</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know this happens.</a:t>
            </a:r>
            <a:r>
              <a:rPr lang="en-US" baseline="0" dirty="0" smtClean="0"/>
              <a:t>  At the federal level, after September 11, many many government documents available on federal websites became unavailable.</a:t>
            </a:r>
          </a:p>
          <a:p>
            <a:endParaRPr lang="en-US" baseline="0" dirty="0" smtClean="0"/>
          </a:p>
          <a:p>
            <a:r>
              <a:rPr lang="en-US" baseline="0" dirty="0" smtClean="0"/>
              <a:t>At the state level, disappearing documents is the norm.</a:t>
            </a:r>
          </a:p>
          <a:p>
            <a:endParaRPr lang="en-US" baseline="0" dirty="0" smtClean="0"/>
          </a:p>
          <a:p>
            <a:r>
              <a:rPr lang="en-US" baseline="0" dirty="0" smtClean="0"/>
              <a:t>A study which tracked federal, state, and local documents from January to December 2008 found that </a:t>
            </a:r>
          </a:p>
          <a:p>
            <a:r>
              <a:rPr lang="en-US" baseline="0" dirty="0" smtClean="0"/>
              <a:t>3% of federal documents disappeared;  5% changed the URL</a:t>
            </a:r>
          </a:p>
          <a:p>
            <a:r>
              <a:rPr lang="en-US" baseline="0" dirty="0" smtClean="0"/>
              <a:t>12% of state documents disappeared</a:t>
            </a:r>
          </a:p>
          <a:p>
            <a:r>
              <a:rPr lang="en-US" baseline="0" dirty="0" smtClean="0"/>
              <a:t>4% of local documents disappeared;  12% changed the URL</a:t>
            </a:r>
          </a:p>
        </p:txBody>
      </p:sp>
      <p:sp>
        <p:nvSpPr>
          <p:cNvPr id="4" name="Slide Number Placeholder 3"/>
          <p:cNvSpPr>
            <a:spLocks noGrp="1"/>
          </p:cNvSpPr>
          <p:nvPr>
            <p:ph type="sldNum" sz="quarter" idx="10"/>
          </p:nvPr>
        </p:nvSpPr>
        <p:spPr/>
        <p:txBody>
          <a:bodyPr/>
          <a:lstStyle/>
          <a:p>
            <a:fld id="{46A66544-8A9D-4161-A319-CF013EFC8017}"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1DA7CB0-16EA-4C9E-80B4-BE2974F5175A}" type="slidenum">
              <a:rPr lang="en-US"/>
              <a:pPr/>
              <a:t>15</a:t>
            </a:fld>
            <a:endParaRPr lang="en-US"/>
          </a:p>
        </p:txBody>
      </p:sp>
      <p:sp>
        <p:nvSpPr>
          <p:cNvPr id="83969"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83970"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r>
              <a:rPr lang="en-US" dirty="0" smtClean="0"/>
              <a:t>Disappearing documents:</a:t>
            </a:r>
            <a:r>
              <a:rPr lang="en-US" baseline="0" dirty="0" smtClean="0"/>
              <a:t>  When an agency is dissolved, the documents can disappear into limbo.</a:t>
            </a:r>
          </a:p>
          <a:p>
            <a:endParaRPr lang="en-US" baseline="0" dirty="0" smtClean="0"/>
          </a:p>
          <a:p>
            <a:r>
              <a:rPr lang="en-US" baseline="0" dirty="0" smtClean="0"/>
              <a:t>Here are several federal agencies which existed once upon a time, but no longer exist.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Even if the document</a:t>
            </a:r>
            <a:r>
              <a:rPr lang="en-US" baseline="0" dirty="0" smtClean="0"/>
              <a:t> is not removed, it is highly likely the URL will change.  Monitoring in-house files is potentially less work than monitoring URLs, because you have more control over how the in-house files are arranged, and you can set a schedule for maintenance.  With links, the fact of whether or not the URL works is out of your control.</a:t>
            </a:r>
            <a:endParaRPr lang="en-US" dirty="0" smtClean="0"/>
          </a:p>
          <a:p>
            <a:endParaRPr lang="en-US" dirty="0" smtClean="0"/>
          </a:p>
          <a:p>
            <a:endParaRPr lang="en-US" dirty="0" smtClean="0"/>
          </a:p>
          <a:p>
            <a:r>
              <a:rPr lang="en-US" dirty="0" smtClean="0"/>
              <a:t>Group</a:t>
            </a:r>
            <a:r>
              <a:rPr lang="en-US" baseline="0" dirty="0" smtClean="0"/>
              <a:t> collected URLs for online legal materials in 2008, and checks </a:t>
            </a:r>
            <a:r>
              <a:rPr lang="en-US" baseline="0" dirty="0" err="1" smtClean="0"/>
              <a:t>linkrot</a:t>
            </a:r>
            <a:r>
              <a:rPr lang="en-US" baseline="0" dirty="0" smtClean="0"/>
              <a:t> annually.</a:t>
            </a:r>
          </a:p>
          <a:p>
            <a:endParaRPr lang="en-US" baseline="0" dirty="0" smtClean="0"/>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“More than 90 percent of the top-level domains in the sample are state-government (state.[state code].us), organization (.org), and government (.</a:t>
            </a:r>
            <a:r>
              <a:rPr lang="en-US" sz="1200" kern="1200" dirty="0" err="1" smtClean="0">
                <a:solidFill>
                  <a:schemeClr val="tx1"/>
                </a:solidFill>
                <a:latin typeface="+mn-lt"/>
                <a:ea typeface="+mn-ea"/>
                <a:cs typeface="+mn-cs"/>
              </a:rPr>
              <a:t>gov</a:t>
            </a:r>
            <a:r>
              <a:rPr lang="en-US" sz="1200" kern="1200" dirty="0" smtClean="0">
                <a:solidFill>
                  <a:schemeClr val="tx1"/>
                </a:solidFill>
                <a:latin typeface="+mn-lt"/>
                <a:ea typeface="+mn-ea"/>
                <a:cs typeface="+mn-cs"/>
              </a:rPr>
              <a:t>) URLs, representing approximately 41 percent, 32 percent, and 17 percent of the sample, respectively. Other top-level domains, comprising approximately 7 percent of the sample, combined, include .</a:t>
            </a:r>
            <a:r>
              <a:rPr lang="en-US" sz="1200" kern="1200" dirty="0" err="1" smtClean="0">
                <a:solidFill>
                  <a:schemeClr val="tx1"/>
                </a:solidFill>
                <a:latin typeface="+mn-lt"/>
                <a:ea typeface="+mn-ea"/>
                <a:cs typeface="+mn-cs"/>
              </a:rPr>
              <a:t>edu</a:t>
            </a:r>
            <a:r>
              <a:rPr lang="en-US" sz="1200" kern="1200" dirty="0" smtClean="0">
                <a:solidFill>
                  <a:schemeClr val="tx1"/>
                </a:solidFill>
                <a:latin typeface="+mn-lt"/>
                <a:ea typeface="+mn-ea"/>
                <a:cs typeface="+mn-cs"/>
              </a:rPr>
              <a:t>, .com, and </a:t>
            </a:r>
            <a:r>
              <a:rPr lang="en-US" sz="1200" kern="1200" dirty="0" err="1" smtClean="0">
                <a:solidFill>
                  <a:schemeClr val="tx1"/>
                </a:solidFill>
                <a:latin typeface="+mn-lt"/>
                <a:ea typeface="+mn-ea"/>
                <a:cs typeface="+mn-cs"/>
              </a:rPr>
              <a:t>.net</a:t>
            </a:r>
            <a:r>
              <a:rPr lang="en-US" sz="1200" kern="1200" dirty="0" smtClean="0">
                <a:solidFill>
                  <a:schemeClr val="tx1"/>
                </a:solidFill>
                <a:latin typeface="+mn-lt"/>
                <a:ea typeface="+mn-ea"/>
                <a:cs typeface="+mn-cs"/>
              </a:rPr>
              <a:t>, which respectively represent 2.9, 2.2, and 1.9 percent of the sample. Less than 3 percent of the sample consists of .mil, .us, .info, .</a:t>
            </a:r>
            <a:r>
              <a:rPr lang="en-US" sz="1200" kern="1200" dirty="0" err="1" smtClean="0">
                <a:solidFill>
                  <a:schemeClr val="tx1"/>
                </a:solidFill>
                <a:latin typeface="+mn-lt"/>
                <a:ea typeface="+mn-ea"/>
                <a:cs typeface="+mn-cs"/>
              </a:rPr>
              <a:t>uk</a:t>
            </a:r>
            <a:r>
              <a:rPr lang="en-US" sz="1200" kern="1200" dirty="0" smtClean="0">
                <a:solidFill>
                  <a:schemeClr val="tx1"/>
                </a:solidFill>
                <a:latin typeface="+mn-lt"/>
                <a:ea typeface="+mn-ea"/>
                <a:cs typeface="+mn-cs"/>
              </a:rPr>
              <a:t>, .au, .ca, and .</a:t>
            </a:r>
            <a:r>
              <a:rPr lang="en-US" sz="1200" kern="1200" dirty="0" err="1" smtClean="0">
                <a:solidFill>
                  <a:schemeClr val="tx1"/>
                </a:solidFill>
                <a:latin typeface="+mn-lt"/>
                <a:ea typeface="+mn-ea"/>
                <a:cs typeface="+mn-cs"/>
              </a:rPr>
              <a:t>int</a:t>
            </a:r>
            <a:r>
              <a:rPr lang="en-US" sz="1200" kern="1200" dirty="0" smtClean="0">
                <a:solidFill>
                  <a:schemeClr val="tx1"/>
                </a:solidFill>
                <a:latin typeface="+mn-lt"/>
                <a:ea typeface="+mn-ea"/>
                <a:cs typeface="+mn-cs"/>
              </a:rPr>
              <a:t> top-level domains. The sample also includes one IP address. </a:t>
            </a:r>
            <a:endParaRPr lang="en-US" dirty="0" smtClean="0"/>
          </a:p>
          <a:p>
            <a:r>
              <a:rPr lang="en-US" dirty="0" smtClean="0"/>
              <a:t/>
            </a:r>
            <a:br>
              <a:rPr lang="en-US" dirty="0" smtClean="0"/>
            </a:br>
            <a:r>
              <a:rPr lang="en-US" sz="1200" kern="1200" dirty="0" smtClean="0">
                <a:solidFill>
                  <a:schemeClr val="tx1"/>
                </a:solidFill>
                <a:latin typeface="+mn-lt"/>
                <a:ea typeface="+mn-ea"/>
                <a:cs typeface="+mn-cs"/>
              </a:rPr>
              <a:t>In 2012, the content at .org domains showed the highest increase in link rot. More than 43 percent of the materials posted to organization domains disappeared from the original documented web addresses. Link rot on government web pages also increased in 2012: up to 36 percent at .</a:t>
            </a:r>
            <a:r>
              <a:rPr lang="en-US" sz="1200" kern="1200" dirty="0" err="1" smtClean="0">
                <a:solidFill>
                  <a:schemeClr val="tx1"/>
                </a:solidFill>
                <a:latin typeface="+mn-lt"/>
                <a:ea typeface="+mn-ea"/>
                <a:cs typeface="+mn-cs"/>
              </a:rPr>
              <a:t>gov</a:t>
            </a:r>
            <a:r>
              <a:rPr lang="en-US" sz="1200" kern="1200" dirty="0" smtClean="0">
                <a:solidFill>
                  <a:schemeClr val="tx1"/>
                </a:solidFill>
                <a:latin typeface="+mn-lt"/>
                <a:ea typeface="+mn-ea"/>
                <a:cs typeface="+mn-cs"/>
              </a:rPr>
              <a:t> domains and nearly 34 percent at .state.[state code].us domains. Education domains also showed an increase to more than 41 percent in 2012 after decreasing slightly in 2011, and network domain link rot rose to more than 36 percent.”</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a:t>
            </a:r>
            <a:r>
              <a:rPr lang="en-US" sz="1200" kern="1200" baseline="0" dirty="0" smtClean="0">
                <a:solidFill>
                  <a:schemeClr val="tx1"/>
                </a:solidFill>
                <a:latin typeface="+mn-lt"/>
                <a:ea typeface="+mn-ea"/>
                <a:cs typeface="+mn-cs"/>
              </a:rPr>
              <a:t> more info, the study is here:  http://cdm16064.contentdm.oclc.org/cdm/linkrot2012</a:t>
            </a:r>
            <a:endParaRPr lang="en-US" dirty="0" smtClean="0"/>
          </a:p>
        </p:txBody>
      </p:sp>
      <p:sp>
        <p:nvSpPr>
          <p:cNvPr id="4" name="Slide Number Placeholder 3"/>
          <p:cNvSpPr>
            <a:spLocks noGrp="1"/>
          </p:cNvSpPr>
          <p:nvPr>
            <p:ph type="sldNum" sz="quarter" idx="10"/>
          </p:nvPr>
        </p:nvSpPr>
        <p:spPr/>
        <p:txBody>
          <a:bodyPr/>
          <a:lstStyle/>
          <a:p>
            <a:fld id="{46A66544-8A9D-4161-A319-CF013EFC8017}"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D5945B2-0C8A-41EF-8427-62E378DBD72C}" type="slidenum">
              <a:rPr lang="en-US"/>
              <a:pPr/>
              <a:t>17</a:t>
            </a:fld>
            <a:endParaRPr lang="en-US"/>
          </a:p>
        </p:txBody>
      </p:sp>
      <p:sp>
        <p:nvSpPr>
          <p:cNvPr id="86017"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86018"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r>
              <a:rPr lang="en-US" dirty="0" smtClean="0"/>
              <a:t>Libraries</a:t>
            </a:r>
            <a:r>
              <a:rPr lang="en-US" baseline="0" dirty="0" smtClean="0"/>
              <a:t> traditionally </a:t>
            </a:r>
            <a:r>
              <a:rPr lang="en-US" dirty="0" smtClean="0"/>
              <a:t>took an active role in storing and preserving</a:t>
            </a:r>
            <a:r>
              <a:rPr lang="en-US" baseline="0" dirty="0" smtClean="0"/>
              <a:t> government documents.  This may be welcome into the </a:t>
            </a:r>
            <a:r>
              <a:rPr lang="en-US" baseline="0" smtClean="0"/>
              <a:t>digital future.</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4901FCD-5E8D-4059-9014-DC8469B06780}" type="slidenum">
              <a:rPr lang="en-US"/>
              <a:pPr/>
              <a:t>19</a:t>
            </a:fld>
            <a:endParaRPr lang="en-US"/>
          </a:p>
        </p:txBody>
      </p:sp>
      <p:sp>
        <p:nvSpPr>
          <p:cNvPr id="89089"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89090"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F25FD4C-E882-4925-A153-47229E0FDCD1}" type="slidenum">
              <a:rPr lang="en-US"/>
              <a:pPr/>
              <a:t>20</a:t>
            </a:fld>
            <a:endParaRPr lang="en-US"/>
          </a:p>
        </p:txBody>
      </p:sp>
      <p:sp>
        <p:nvSpPr>
          <p:cNvPr id="60417"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60418"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r>
              <a:rPr lang="en-US" dirty="0" smtClean="0"/>
              <a:t>For government documents, this</a:t>
            </a:r>
            <a:r>
              <a:rPr lang="en-US" baseline="0" dirty="0" smtClean="0"/>
              <a:t> is a big part of whether that document is useful or not.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27D1749-D6B3-4C87-A0BC-CF81C5CBB5E9}" type="slidenum">
              <a:rPr lang="en-US"/>
              <a:pPr/>
              <a:t>21</a:t>
            </a:fld>
            <a:endParaRPr lang="en-US"/>
          </a:p>
        </p:txBody>
      </p:sp>
      <p:sp>
        <p:nvSpPr>
          <p:cNvPr id="93185"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93186"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CBDF60E-021E-4E04-8699-5E2535E3E091}" type="slidenum">
              <a:rPr lang="en-US"/>
              <a:pPr/>
              <a:t>22</a:t>
            </a:fld>
            <a:endParaRPr lang="en-US"/>
          </a:p>
        </p:txBody>
      </p:sp>
      <p:sp>
        <p:nvSpPr>
          <p:cNvPr id="109569"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109570"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lIns="0" tIns="15830" rIns="0" bIns="0"/>
          <a:lstStyle/>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sz="1800" dirty="0">
                <a:latin typeface="Arial" pitchFamily="34" charset="0"/>
                <a:ea typeface="Microsoft YaHei" pitchFamily="34" charset="-122"/>
              </a:rPr>
              <a:t>Hard to change something once it's distributed.</a:t>
            </a: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34" charset="0"/>
              <a:ea typeface="Microsoft YaHei" pitchFamily="34" charset="-122"/>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sz="1800" dirty="0">
                <a:latin typeface="Arial" pitchFamily="34" charset="0"/>
                <a:ea typeface="Microsoft YaHei" pitchFamily="34" charset="-122"/>
              </a:rPr>
              <a:t>So, West printing may have errors, may be tampered with or altered before the print run is out.</a:t>
            </a:r>
          </a:p>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sz="1800" dirty="0">
                <a:latin typeface="Arial" pitchFamily="34" charset="0"/>
                <a:ea typeface="Microsoft YaHei" pitchFamily="34" charset="-122"/>
              </a:rPr>
              <a:t>But, once that print run is out and shipped, it's hard to alter the law.  You can alter or forge one copy.  That's doable.  But, to alter and forge 3,000 copies, in 3,000 archive, is not possible.</a:t>
            </a: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34" charset="0"/>
              <a:ea typeface="Microsoft YaHei" pitchFamily="34" charset="-122"/>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sz="1800" dirty="0">
                <a:latin typeface="Arial" pitchFamily="34" charset="0"/>
                <a:ea typeface="Microsoft YaHei" pitchFamily="34" charset="-122"/>
              </a:rPr>
              <a:t>So, there is the idea that collecting digital copies in-house will matter.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some brief reasons</a:t>
            </a:r>
            <a:r>
              <a:rPr lang="en-US" baseline="0" dirty="0" smtClean="0"/>
              <a:t> to archive government documents, especially for a small institution.</a:t>
            </a:r>
            <a:endParaRPr lang="en-US" dirty="0" smtClean="0"/>
          </a:p>
          <a:p>
            <a:endParaRPr lang="en-US" dirty="0" smtClean="0"/>
          </a:p>
          <a:p>
            <a:r>
              <a:rPr lang="en-US" dirty="0" smtClean="0"/>
              <a:t>The traditional library function is something libraries have stepped back from.</a:t>
            </a:r>
            <a:r>
              <a:rPr lang="en-US" baseline="0" dirty="0" smtClean="0"/>
              <a:t>  This dovetails with copyright.  It’s very easy to make a copy of a digital item.  That’s good, because it makes things like </a:t>
            </a:r>
            <a:r>
              <a:rPr lang="en-US" baseline="0" dirty="0" err="1" smtClean="0"/>
              <a:t>webscraping</a:t>
            </a:r>
            <a:r>
              <a:rPr lang="en-US" baseline="0" dirty="0" smtClean="0"/>
              <a:t> possible.  That’s also led to some changes in how copyright affects library collections.  In print, you own.  In electronic, you rent.</a:t>
            </a:r>
          </a:p>
          <a:p>
            <a:endParaRPr lang="en-US" baseline="0" dirty="0" smtClean="0"/>
          </a:p>
          <a:p>
            <a:r>
              <a:rPr lang="en-US" baseline="0" dirty="0" smtClean="0"/>
              <a:t>Copyright isn’t a barrier to collecting government documents.  Most state and federal materials are declared free of copyright.  In the case of states that copyright primary law, that hasn’t been upheld.  There is a right to access the primary law – so statutes and rules.  With older material, printed through a private publisher, you may have some copyright concerns.  In electronic, you tend to get the material directly from the government agency, so there’s even less of a chance to come into contact with copyright issues.</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CBDF60E-021E-4E04-8699-5E2535E3E091}" type="slidenum">
              <a:rPr lang="en-US"/>
              <a:pPr/>
              <a:t>23</a:t>
            </a:fld>
            <a:endParaRPr lang="en-US"/>
          </a:p>
        </p:txBody>
      </p:sp>
      <p:sp>
        <p:nvSpPr>
          <p:cNvPr id="10956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09570"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lIns="0" tIns="15830" rIns="0" bIns="0"/>
          <a:lstStyle/>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sz="1800" dirty="0">
                <a:latin typeface="Arial" pitchFamily="34" charset="0"/>
                <a:ea typeface="Microsoft YaHei" pitchFamily="34" charset="-122"/>
              </a:rPr>
              <a:t>Hard to change something once it's distributed.</a:t>
            </a: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34" charset="0"/>
              <a:ea typeface="Microsoft YaHei" pitchFamily="34" charset="-122"/>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sz="1800" dirty="0">
                <a:latin typeface="Arial" pitchFamily="34" charset="0"/>
                <a:ea typeface="Microsoft YaHei" pitchFamily="34" charset="-122"/>
              </a:rPr>
              <a:t>So, West printing may have errors, may be tampered with or altered before the print run is out.</a:t>
            </a:r>
          </a:p>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sz="1800" dirty="0">
                <a:latin typeface="Arial" pitchFamily="34" charset="0"/>
                <a:ea typeface="Microsoft YaHei" pitchFamily="34" charset="-122"/>
              </a:rPr>
              <a:t>But, once that print run is out and shipped, it's hard to alter the law.  You can alter or forge one copy.  That's doable.  But, to alter and forge 3,000 copies, in 3,000 archive, is not possible.</a:t>
            </a: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34" charset="0"/>
              <a:ea typeface="Microsoft YaHei" pitchFamily="34" charset="-122"/>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sz="1800" dirty="0">
                <a:latin typeface="Arial" pitchFamily="34" charset="0"/>
                <a:ea typeface="Microsoft YaHei" pitchFamily="34" charset="-122"/>
              </a:rPr>
              <a:t>So, there is the idea that collecting digital copies in-house will matter.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everyone, but</a:t>
            </a:r>
            <a:r>
              <a:rPr lang="en-US" baseline="0" dirty="0" smtClean="0"/>
              <a:t> most libraries.</a:t>
            </a:r>
          </a:p>
          <a:p>
            <a:endParaRPr lang="en-US" baseline="0" dirty="0" smtClean="0"/>
          </a:p>
          <a:p>
            <a:r>
              <a:rPr lang="en-US" baseline="0" dirty="0" smtClean="0"/>
              <a:t>If someone has good IT, they will tend to present it because it’s a strength.  If someone has bad IT, they will frequently try to hide it, or at least not run around saying they are unable to move forward because of their bad infrastructure.</a:t>
            </a:r>
          </a:p>
          <a:p>
            <a:endParaRPr lang="en-US" baseline="0" dirty="0" smtClean="0"/>
          </a:p>
          <a:p>
            <a:r>
              <a:rPr lang="en-US" baseline="0" dirty="0" smtClean="0"/>
              <a:t>Even the title of my talk, “on a shoestring, with no IT support” may be shocking.  I have worked at libraries where that title would not be allowed.  At FSU’s law library, I was paraprofessional and it was a law library - they don’t mix much with the law library world – so that’s two reasons no body cares.  However, some libraries discourage honest self criticism.  Publishing on the “low end”, the mistakes, the projects which are done ad hoc and not perfectly – these may not be allowed.</a:t>
            </a:r>
          </a:p>
          <a:p>
            <a:endParaRPr lang="en-US" baseline="0" dirty="0" smtClean="0"/>
          </a:p>
          <a:p>
            <a:r>
              <a:rPr lang="en-US" baseline="0" dirty="0" smtClean="0"/>
              <a:t>The result is that when you look for walk </a:t>
            </a:r>
            <a:r>
              <a:rPr lang="en-US" baseline="0" dirty="0" err="1" smtClean="0"/>
              <a:t>throughs</a:t>
            </a:r>
            <a:r>
              <a:rPr lang="en-US" baseline="0" dirty="0" smtClean="0"/>
              <a:t> on any project, you tend not to see the low end, you tend not to see the internal barriers, and you tend not to see run-of-the mill projects.</a:t>
            </a:r>
          </a:p>
        </p:txBody>
      </p:sp>
      <p:sp>
        <p:nvSpPr>
          <p:cNvPr id="4" name="Slide Number Placeholder 3"/>
          <p:cNvSpPr>
            <a:spLocks noGrp="1"/>
          </p:cNvSpPr>
          <p:nvPr>
            <p:ph type="sldNum" sz="quarter" idx="10"/>
          </p:nvPr>
        </p:nvSpPr>
        <p:spPr/>
        <p:txBody>
          <a:bodyPr/>
          <a:lstStyle/>
          <a:p>
            <a:fld id="{46A66544-8A9D-4161-A319-CF013EFC8017}"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Everyone has</a:t>
            </a:r>
            <a:r>
              <a:rPr lang="en-US" baseline="0" dirty="0" smtClean="0"/>
              <a:t> a bad IT infrastructure.</a:t>
            </a:r>
          </a:p>
          <a:p>
            <a:endParaRPr lang="en-US" baseline="0" dirty="0" smtClean="0"/>
          </a:p>
          <a:p>
            <a:r>
              <a:rPr lang="en-US" baseline="0" dirty="0" smtClean="0"/>
              <a:t>At the FSU law library, getting something the library does not already have in terms of an IT resource is just not going to happen.  There is some web space.  In static HTML.  That’s it.  There is no database set up, and it isn’t going to come.</a:t>
            </a:r>
          </a:p>
          <a:p>
            <a:r>
              <a:rPr lang="en-US" baseline="0" dirty="0" smtClean="0"/>
              <a:t>So, the status of IT hardware and resources there is stuck in time circa 1996.</a:t>
            </a:r>
          </a:p>
          <a:p>
            <a:endParaRPr lang="en-US" baseline="0" dirty="0" smtClean="0"/>
          </a:p>
          <a:p>
            <a:r>
              <a:rPr lang="en-US" baseline="0" dirty="0" smtClean="0"/>
              <a:t>The status of IT staffing is a bit worse.  IT reports to the law school, not the law library.  There is no accountability to the law library and the library is not a priority.  The IT staff is unwilling to say “I don’t know”, so makes things up.  Even if they had better communication skills, their primary purpose is to do audio and video set up for the classrooms, and it is unrealistic for the librarians to ask them to do web site work, server work, or anything more than audio and video recording and set up.  </a:t>
            </a:r>
          </a:p>
          <a:p>
            <a:endParaRPr lang="en-US" baseline="0" dirty="0" smtClean="0"/>
          </a:p>
          <a:p>
            <a:r>
              <a:rPr lang="en-US" baseline="0" dirty="0" smtClean="0"/>
              <a:t>The best example of how little access to IT exists is that:  When I started in 2008, my supervisor requested that I get access to edit the </a:t>
            </a:r>
            <a:r>
              <a:rPr lang="en-US" baseline="0" dirty="0" err="1" smtClean="0"/>
              <a:t>webserver</a:t>
            </a:r>
            <a:r>
              <a:rPr lang="en-US" baseline="0" dirty="0" smtClean="0"/>
              <a:t>.  I resigned one year later, to work for the state.  IT turned my access on two days before I resigned.</a:t>
            </a:r>
          </a:p>
          <a:p>
            <a:r>
              <a:rPr lang="en-US" baseline="0" dirty="0" smtClean="0"/>
              <a:t>So, two days after I got access, my supervisor requested it be removed.</a:t>
            </a:r>
          </a:p>
          <a:p>
            <a:r>
              <a:rPr lang="en-US" baseline="0" dirty="0" smtClean="0"/>
              <a:t>Then, in 2011, I started back at the law library.  I verified that I still had access to edit the website.</a:t>
            </a:r>
          </a:p>
          <a:p>
            <a:r>
              <a:rPr lang="en-US" baseline="0" dirty="0" smtClean="0"/>
              <a:t>Two weeks after I went back on payroll, my access was turned off based on the two year old request.</a:t>
            </a:r>
          </a:p>
          <a:p>
            <a:r>
              <a:rPr lang="en-US" baseline="0" dirty="0" smtClean="0"/>
              <a:t>One year later, and after I had accepted a job in Texas, IT turned my access back one.</a:t>
            </a:r>
          </a:p>
          <a:p>
            <a:r>
              <a:rPr lang="en-US" baseline="0" dirty="0" smtClean="0"/>
              <a:t>THE AVERAGE RESPONSE TIME TO A SIMPLE REQUEST WAS MORE THAN ONE YEAR.</a:t>
            </a:r>
          </a:p>
          <a:p>
            <a:endParaRPr lang="en-US" baseline="0" dirty="0" smtClean="0"/>
          </a:p>
          <a:p>
            <a:r>
              <a:rPr lang="en-US" baseline="0" dirty="0" smtClean="0"/>
              <a:t>This is unusually bad service, but not as far from the norm as libraries like to pretend.</a:t>
            </a:r>
          </a:p>
          <a:p>
            <a:endParaRPr lang="en-US" baseline="0" dirty="0" smtClean="0"/>
          </a:p>
          <a:p>
            <a:r>
              <a:rPr lang="en-US" baseline="0" dirty="0" smtClean="0"/>
              <a:t>The most realistic solution to this barrier is to educate librarians enough to know that most computer oriented tasks are outside the scope of the job for the IT staff.  Someone hired to set up a projector cannot realistically be expected to work with a </a:t>
            </a:r>
            <a:r>
              <a:rPr lang="en-US" baseline="0" dirty="0" err="1" smtClean="0"/>
              <a:t>webserver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small libraries, the problem is isolation.</a:t>
            </a:r>
            <a:r>
              <a:rPr lang="en-US" baseline="0" dirty="0" smtClean="0"/>
              <a:t>  </a:t>
            </a:r>
            <a:r>
              <a:rPr lang="en-US" dirty="0" smtClean="0"/>
              <a:t>In big libraries,</a:t>
            </a:r>
            <a:r>
              <a:rPr lang="en-US" baseline="0" dirty="0" smtClean="0"/>
              <a:t> the problem becomes silos.</a:t>
            </a:r>
          </a:p>
          <a:p>
            <a:endParaRPr lang="en-US" baseline="0" dirty="0" smtClean="0"/>
          </a:p>
          <a:p>
            <a:r>
              <a:rPr lang="en-US" dirty="0" smtClean="0"/>
              <a:t>Even in</a:t>
            </a:r>
            <a:r>
              <a:rPr lang="en-US" baseline="0" dirty="0" smtClean="0"/>
              <a:t> libraries with good digital library programs, the digital library staff, and the government documents staff may be in separate boxes.  The government documents librarian will have the background knowledge needed to do good collection development in terms of what documents matter.  The IT staff will have the background knowledge to do good collection development in terms of what documents are easy to get.</a:t>
            </a:r>
          </a:p>
          <a:p>
            <a:endParaRPr lang="en-US" baseline="0" dirty="0" smtClean="0"/>
          </a:p>
          <a:p>
            <a:r>
              <a:rPr lang="en-US" baseline="0" dirty="0" smtClean="0"/>
              <a:t>In libraries with poor IT support, the government documents expertise may be the only piece of the puzzle present.</a:t>
            </a:r>
          </a:p>
          <a:p>
            <a:endParaRPr lang="en-US" baseline="0" dirty="0" smtClean="0"/>
          </a:p>
          <a:p>
            <a:r>
              <a:rPr lang="en-US" baseline="0" dirty="0" smtClean="0"/>
              <a:t>The goal of this talk is to give simple steps and tools to get started with </a:t>
            </a:r>
            <a:r>
              <a:rPr lang="en-US" baseline="0" dirty="0" err="1" smtClean="0"/>
              <a:t>webscraping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one would</a:t>
            </a:r>
            <a:r>
              <a:rPr lang="en-US" baseline="0" dirty="0" smtClean="0"/>
              <a:t> plan to have a library without a card catalog.</a:t>
            </a:r>
          </a:p>
          <a:p>
            <a:endParaRPr lang="en-US" baseline="0" dirty="0" smtClean="0"/>
          </a:p>
          <a:p>
            <a:r>
              <a:rPr lang="en-US" baseline="0" dirty="0" smtClean="0"/>
              <a:t>In digital projects, suddenly, the focus shifts, and search is forgotten.  If you don’t plan for search, then your digital collections will be useless.  You don’t have a library if you only have a dump of documents with no indexing information.</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Content without</a:t>
            </a:r>
            <a:r>
              <a:rPr lang="en-US" baseline="0" dirty="0" smtClean="0"/>
              <a:t> indexing information is useless.</a:t>
            </a:r>
          </a:p>
          <a:p>
            <a:endParaRPr lang="en-US" baseline="0" dirty="0" smtClean="0"/>
          </a:p>
          <a:p>
            <a:r>
              <a:rPr lang="en-US" baseline="0" dirty="0" smtClean="0"/>
              <a:t>Librarians tend to be blissfully unaware of this when they move to the electronic environment.</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are some labels</a:t>
            </a:r>
            <a:r>
              <a:rPr lang="en-US" baseline="0" dirty="0" smtClean="0"/>
              <a:t> to links on a project I did.  They have citations according to the Florida court system’s citation scheme, they have titles, they have dates.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the equivalent of shelving books in order, and nothing else.  So, assigning call numbers to books, writing those on the spine, and then shelving them.  But not entering that information into a card catalog or anywhere else.</a:t>
            </a:r>
          </a:p>
          <a:p>
            <a:endParaRPr lang="en-US" baseline="0" dirty="0" smtClean="0"/>
          </a:p>
          <a:p>
            <a:r>
              <a:rPr lang="en-US" baseline="0" dirty="0" smtClean="0"/>
              <a:t>Two key things here:</a:t>
            </a:r>
          </a:p>
          <a:p>
            <a:pPr marL="228600" indent="-228600">
              <a:buAutoNum type="arabicParenR"/>
            </a:pPr>
            <a:r>
              <a:rPr lang="en-US" baseline="0" dirty="0" smtClean="0"/>
              <a:t>This indexing information is basically useless.  No one is going to browse to your site, then browse to the opinion.  Instead, people are going to Google in to a document, and find a PDF with no context:  no title page, no nothing on that PDF to label it.  Your label will be here, with your link, but very </a:t>
            </a:r>
            <a:r>
              <a:rPr lang="en-US" baseline="0" dirty="0" err="1" smtClean="0"/>
              <a:t>very</a:t>
            </a:r>
            <a:r>
              <a:rPr lang="en-US" baseline="0" dirty="0" smtClean="0"/>
              <a:t> few people who see the document will ever see this label.</a:t>
            </a:r>
            <a:br>
              <a:rPr lang="en-US" baseline="0" dirty="0" smtClean="0"/>
            </a:br>
            <a:r>
              <a:rPr lang="en-US" baseline="0" dirty="0" smtClean="0"/>
              <a:t>To be useful, this labeling needs to go into a format where the computer can read it, understand it, and connect it to the document.  That concept is metadata interoperability.</a:t>
            </a:r>
            <a:br>
              <a:rPr lang="en-US" baseline="0" dirty="0" smtClean="0"/>
            </a:br>
            <a:r>
              <a:rPr lang="en-US" baseline="0" dirty="0" smtClean="0"/>
              <a:t>You will NEVER be included in federated search projects, if this is all that you have.</a:t>
            </a:r>
          </a:p>
          <a:p>
            <a:pPr marL="228600" indent="-228600">
              <a:buAutoNum type="arabicParenR"/>
            </a:pPr>
            <a:r>
              <a:rPr lang="en-US" baseline="0" dirty="0" smtClean="0"/>
              <a:t>Almost all websites have this labeling on links.  So, if you can find it, you can try to convert it to a format the computer search can read, and that is much faster than writing it from scratch.</a:t>
            </a:r>
          </a:p>
          <a:p>
            <a:pPr marL="228600" indent="-228600">
              <a:buAutoNum type="arabicParenR"/>
            </a:pPr>
            <a:endParaRPr lang="en-US" baseline="0" dirty="0" smtClean="0"/>
          </a:p>
          <a:p>
            <a:pPr marL="228600" indent="-228600">
              <a:buNone/>
            </a:pPr>
            <a:endParaRPr lang="en-US" baseline="0" dirty="0" smtClean="0"/>
          </a:p>
          <a:p>
            <a:pPr marL="228600" indent="-228600">
              <a:buNone/>
            </a:pPr>
            <a:r>
              <a:rPr lang="en-US" baseline="0" dirty="0" smtClean="0"/>
              <a:t>Does this concept make sense?</a:t>
            </a:r>
          </a:p>
          <a:p>
            <a:pPr marL="228600" indent="-228600">
              <a:buNone/>
            </a:pPr>
            <a:r>
              <a:rPr lang="en-US" baseline="0" dirty="0" smtClean="0"/>
              <a:t>If you already have a static webpage that looks like this, you will need to get interoperable metadata in order to have a seat at the table.</a:t>
            </a:r>
          </a:p>
        </p:txBody>
      </p:sp>
      <p:sp>
        <p:nvSpPr>
          <p:cNvPr id="4" name="Slide Number Placeholder 3"/>
          <p:cNvSpPr>
            <a:spLocks noGrp="1"/>
          </p:cNvSpPr>
          <p:nvPr>
            <p:ph type="sldNum" sz="quarter" idx="10"/>
          </p:nvPr>
        </p:nvSpPr>
        <p:spPr/>
        <p:txBody>
          <a:bodyPr/>
          <a:lstStyle/>
          <a:p>
            <a:fld id="{46A66544-8A9D-4161-A319-CF013EFC8017}" type="slidenum">
              <a:rPr lang="en-US" smtClean="0"/>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Florida State</a:t>
            </a:r>
            <a:r>
              <a:rPr lang="en-US" baseline="0" dirty="0" smtClean="0"/>
              <a:t> Archives’ scrape of the same resource.</a:t>
            </a:r>
          </a:p>
          <a:p>
            <a:endParaRPr lang="en-US" baseline="0" dirty="0" smtClean="0"/>
          </a:p>
          <a:p>
            <a:r>
              <a:rPr lang="en-US" dirty="0" smtClean="0"/>
              <a:t>There is almost no</a:t>
            </a:r>
            <a:r>
              <a:rPr lang="en-US" baseline="0" dirty="0" smtClean="0"/>
              <a:t> indexing information</a:t>
            </a:r>
            <a:r>
              <a:rPr lang="en-US" dirty="0" smtClean="0"/>
              <a:t>, but not none.  Incoming links could all have been labeled “document”.  That would have been a little worse.</a:t>
            </a:r>
          </a:p>
          <a:p>
            <a:endParaRPr lang="en-US" dirty="0" smtClean="0"/>
          </a:p>
          <a:p>
            <a:r>
              <a:rPr lang="en-US" dirty="0" smtClean="0"/>
              <a:t>To be fair to the State Archives, they created a catalog record at the collection level.  The FSU law library did</a:t>
            </a:r>
            <a:r>
              <a:rPr lang="en-US" baseline="0" dirty="0" smtClean="0"/>
              <a:t> not do this, because in the words of the Associate Director “Google will get to it”.  That may be a self-defeating attitude for librarians, and is certainly not a best practice.</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better.  This</a:t>
            </a:r>
            <a:r>
              <a:rPr lang="en-US" baseline="0" dirty="0" smtClean="0"/>
              <a:t> is a comma separated value file with indexing information for all of the Florida Governor’s Executive Orders.  It’s kind of useless if you double click and open it with Notepad.  It’s kind of awesome if you upload it to a digital library platform, then the digital library platform uses it as a search for your documents.</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1F90A72-45E8-4419-9722-9696949118C9}" type="slidenum">
              <a:rPr lang="en-US"/>
              <a:pPr/>
              <a:t>5</a:t>
            </a:fld>
            <a:endParaRPr lang="en-US"/>
          </a:p>
        </p:txBody>
      </p:sp>
      <p:sp>
        <p:nvSpPr>
          <p:cNvPr id="7065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0658"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r>
              <a:rPr lang="en-US" dirty="0" smtClean="0"/>
              <a:t>The reference desk is up front.  Similar</a:t>
            </a:r>
            <a:r>
              <a:rPr lang="en-US" baseline="0" dirty="0" smtClean="0"/>
              <a:t> books appear adjacent on the shelf.  The material is structured by a neutral party.</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better.  This</a:t>
            </a:r>
            <a:r>
              <a:rPr lang="en-US" baseline="0" dirty="0" smtClean="0"/>
              <a:t> is an Excel file with indexing information for all of the Florida Governor’s Executive Orders.  It’s kind of useless if you double click and open it with Notepad.  It’s kind of awesome if you upload it to a digital library platform, then the digital library platform uses it as a search for your documents.</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The older layout for </a:t>
            </a:r>
            <a:r>
              <a:rPr lang="en-US" dirty="0" err="1" smtClean="0"/>
              <a:t>webpages</a:t>
            </a:r>
            <a:r>
              <a:rPr lang="en-US" baseline="0" dirty="0" smtClean="0"/>
              <a:t> from the 1990s was a static HTML structure.</a:t>
            </a:r>
          </a:p>
          <a:p>
            <a:r>
              <a:rPr lang="en-US" baseline="0" dirty="0" smtClean="0"/>
              <a:t>You can picture this like a tree.</a:t>
            </a:r>
          </a:p>
          <a:p>
            <a:r>
              <a:rPr lang="en-US" baseline="0" dirty="0" smtClean="0"/>
              <a:t>From the stem (the homepage), I click each branch, then I click to a smaller branch, then to a twig, and finally, my content is at the leaves.</a:t>
            </a:r>
          </a:p>
          <a:p>
            <a:endParaRPr lang="en-US" baseline="0" dirty="0" smtClean="0"/>
          </a:p>
          <a:p>
            <a:r>
              <a:rPr lang="en-US" baseline="0" dirty="0" smtClean="0"/>
              <a:t>This is a very old way to do a website.  When it gets big, it is much harder to know which five branches, which 8 branches, which 15 branches, I must click down to know where I am going.</a:t>
            </a:r>
          </a:p>
          <a:p>
            <a:endParaRPr lang="en-US" baseline="0" dirty="0" smtClean="0"/>
          </a:p>
          <a:p>
            <a:endParaRPr lang="en-US" baseline="0" dirty="0" smtClean="0"/>
          </a:p>
          <a:p>
            <a:r>
              <a:rPr lang="en-US" baseline="0" dirty="0" smtClean="0"/>
              <a:t>The current layout for websites is the Database and BLOB model.  BLOB stands for Binary Large </a:t>
            </a:r>
            <a:r>
              <a:rPr lang="en-US" baseline="0" dirty="0" err="1" smtClean="0"/>
              <a:t>OBject</a:t>
            </a:r>
            <a:r>
              <a:rPr lang="en-US" baseline="0" dirty="0" smtClean="0"/>
              <a:t> – so files.  All the files stay in the BLOB.</a:t>
            </a:r>
          </a:p>
          <a:p>
            <a:r>
              <a:rPr lang="en-US" baseline="0" dirty="0" smtClean="0"/>
              <a:t>All the navigation stays in a database.</a:t>
            </a:r>
          </a:p>
          <a:p>
            <a:r>
              <a:rPr lang="en-US" baseline="0" dirty="0" smtClean="0"/>
              <a:t>A database is maybe a tricky concept when you first see it.  Who here has used Microsoft Access?  How easy to understand was it, compared to Excel.</a:t>
            </a:r>
          </a:p>
          <a:p>
            <a:endParaRPr lang="en-US" baseline="0" dirty="0" smtClean="0"/>
          </a:p>
          <a:p>
            <a:endParaRPr lang="en-US" baseline="0" dirty="0" smtClean="0"/>
          </a:p>
          <a:p>
            <a:r>
              <a:rPr lang="en-US" baseline="0" dirty="0" smtClean="0"/>
              <a:t>The tree structure is easier to understand because it’s similar to things that exist outside the computer.  It’s like making a list, and checking it off.  The same is true for Excel, it’s like making a list and you can actually write all the spreadsheet contents into a form and then enter them.</a:t>
            </a:r>
          </a:p>
          <a:p>
            <a:r>
              <a:rPr lang="en-US" baseline="0" dirty="0" smtClean="0"/>
              <a:t>The database is something that only exists in the computer.  You can picture the index as several Excel spreadsheets that reference one another.  So they interlock in a specific way in order for the search to work.  Different databases will interlock a little differently.</a:t>
            </a:r>
          </a:p>
          <a:p>
            <a:endParaRPr lang="en-US" baseline="0" dirty="0" smtClean="0"/>
          </a:p>
          <a:p>
            <a:endParaRPr lang="en-US" baseline="0" dirty="0" smtClean="0"/>
          </a:p>
          <a:p>
            <a:r>
              <a:rPr lang="en-US" baseline="0" dirty="0" smtClean="0"/>
              <a:t>Some points:</a:t>
            </a:r>
          </a:p>
          <a:p>
            <a:r>
              <a:rPr lang="en-US" baseline="0" dirty="0" smtClean="0"/>
              <a:t>The tree structure looks the same for all websites built this way.</a:t>
            </a:r>
          </a:p>
          <a:p>
            <a:r>
              <a:rPr lang="en-US" baseline="0" dirty="0" smtClean="0"/>
              <a:t>So, a government website built as a tree is easy to copy.  You click down to this branch copying as you go, then you go back up, click down to the next branch copying as you go, and so on until it’s done.  You could even use a poster board and pen to draw a picture of the entire website.</a:t>
            </a:r>
          </a:p>
          <a:p>
            <a:r>
              <a:rPr lang="en-US" baseline="0" dirty="0" smtClean="0"/>
              <a:t>It’s easy to copy, and because all tree websites use the same way to reach files – a plain old link – it’s easy to find a program to automatically copy these.  We will cover such a program, </a:t>
            </a:r>
            <a:r>
              <a:rPr lang="en-US" baseline="0" dirty="0" err="1" smtClean="0"/>
              <a:t>HTTrack</a:t>
            </a:r>
            <a:r>
              <a:rPr lang="en-US" baseline="0" dirty="0" smtClean="0"/>
              <a:t> later today.</a:t>
            </a:r>
          </a:p>
          <a:p>
            <a:endParaRPr lang="en-US" baseline="0" dirty="0" smtClean="0"/>
          </a:p>
          <a:p>
            <a:r>
              <a:rPr lang="en-US" baseline="0" dirty="0" smtClean="0"/>
              <a:t>The database and BLOB is harder to copy.  You must understand the database to do this, but from the public web you will not see the database.  You will see a search box.  Even when you understand the database, you must use the search to run searches until you have all the files.  If you want to recreate the website, you will have to reverse engineer and recreate the database, so that someone using your copy will have the same experience as if they used the government website.</a:t>
            </a:r>
          </a:p>
          <a:p>
            <a:endParaRPr lang="en-US" baseline="0" dirty="0" smtClean="0"/>
          </a:p>
          <a:p>
            <a:r>
              <a:rPr lang="en-US" baseline="0" dirty="0" smtClean="0"/>
              <a:t>So, it’s easier to copy the tree structure.</a:t>
            </a:r>
          </a:p>
          <a:p>
            <a:endParaRPr lang="en-US" baseline="0" dirty="0" smtClean="0"/>
          </a:p>
          <a:p>
            <a:endParaRPr lang="en-US" baseline="0" dirty="0" smtClean="0"/>
          </a:p>
          <a:p>
            <a:r>
              <a:rPr lang="en-US" baseline="0" dirty="0" smtClean="0"/>
              <a:t>There are also some implications, for your web archive on your website – so the framework that holds your collections:</a:t>
            </a:r>
          </a:p>
          <a:p>
            <a:r>
              <a:rPr lang="en-US" baseline="0" dirty="0" smtClean="0"/>
              <a:t>The files are the leaves on the tree.  Each fork in the branch is a webpage with some of your branding.  Trying to make a global change to the tree structure is hard.  The files are in many folders, so cannot be as easily migrated to a new format.  When they are, if the file names change, then each incoming link must change.</a:t>
            </a:r>
          </a:p>
          <a:p>
            <a:r>
              <a:rPr lang="en-US" baseline="0" dirty="0" smtClean="0"/>
              <a:t>It is very hard to maintain the tree structure long term.</a:t>
            </a:r>
          </a:p>
        </p:txBody>
      </p:sp>
      <p:sp>
        <p:nvSpPr>
          <p:cNvPr id="4" name="Slide Number Placeholder 3"/>
          <p:cNvSpPr>
            <a:spLocks noGrp="1"/>
          </p:cNvSpPr>
          <p:nvPr>
            <p:ph type="sldNum" sz="quarter" idx="10"/>
          </p:nvPr>
        </p:nvSpPr>
        <p:spPr/>
        <p:txBody>
          <a:bodyPr/>
          <a:lstStyle/>
          <a:p>
            <a:fld id="{46A66544-8A9D-4161-A319-CF013EFC8017}" type="slidenum">
              <a:rPr lang="en-US" smtClean="0"/>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a:t>
            </a:r>
            <a:r>
              <a:rPr lang="en-US" baseline="0" dirty="0" smtClean="0"/>
              <a:t> of no IT support, the FSU law library must use the tree structure.</a:t>
            </a:r>
          </a:p>
          <a:p>
            <a:endParaRPr lang="en-US" baseline="0" dirty="0" smtClean="0"/>
          </a:p>
          <a:p>
            <a:r>
              <a:rPr lang="en-US" baseline="0" dirty="0" smtClean="0"/>
              <a:t>Here is the centerpiece collection:  The Florida Supreme Court Briefs and Opinions project.</a:t>
            </a:r>
          </a:p>
          <a:p>
            <a:endParaRPr lang="en-US" baseline="0" dirty="0" smtClean="0"/>
          </a:p>
          <a:p>
            <a:r>
              <a:rPr lang="en-US" baseline="0" dirty="0" smtClean="0"/>
              <a:t>(To be fair, it was started in the 1990s, when the tree structure was how websites were done.)</a:t>
            </a:r>
          </a:p>
          <a:p>
            <a:endParaRPr lang="en-US" baseline="0" dirty="0" smtClean="0"/>
          </a:p>
          <a:p>
            <a:r>
              <a:rPr lang="en-US" baseline="0" dirty="0" smtClean="0"/>
              <a:t>Here, I click to a branch.</a:t>
            </a:r>
          </a:p>
        </p:txBody>
      </p:sp>
      <p:sp>
        <p:nvSpPr>
          <p:cNvPr id="4" name="Slide Number Placeholder 3"/>
          <p:cNvSpPr>
            <a:spLocks noGrp="1"/>
          </p:cNvSpPr>
          <p:nvPr>
            <p:ph type="sldNum" sz="quarter" idx="10"/>
          </p:nvPr>
        </p:nvSpPr>
        <p:spPr/>
        <p:txBody>
          <a:bodyPr/>
          <a:lstStyle/>
          <a:p>
            <a:fld id="{46A66544-8A9D-4161-A319-CF013EFC8017}" type="slidenum">
              <a:rPr lang="en-US" smtClean="0"/>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I click to a branch.</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I click to a twig.</a:t>
            </a:r>
            <a:r>
              <a:rPr lang="en-US" baseline="0" dirty="0" smtClean="0"/>
              <a:t>  I see the leaves.</a:t>
            </a:r>
          </a:p>
          <a:p>
            <a:endParaRPr lang="en-US" baseline="0" dirty="0" smtClean="0"/>
          </a:p>
          <a:p>
            <a:r>
              <a:rPr lang="en-US" baseline="0" dirty="0" smtClean="0"/>
              <a:t>I also see broken links.  The banner images that were up in the 1990s are gone now, leaving ugly blots.  The only way to fix this is to edit each one of thousands of websites.</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Meanwhile, in a database and BLOB website, all the splash pages are rolled into one.  If I</a:t>
            </a:r>
            <a:r>
              <a:rPr lang="en-US" baseline="0" dirty="0" smtClean="0"/>
              <a:t> need to change the look and feel of the page, I only have to edit one file:  index.php</a:t>
            </a:r>
            <a:endParaRPr lang="en-US" dirty="0" smtClean="0"/>
          </a:p>
          <a:p>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Meanwhile, in a database and BLOB website, all the splash pages are rolled into one.  If I</a:t>
            </a:r>
            <a:r>
              <a:rPr lang="en-US" baseline="0" dirty="0" smtClean="0"/>
              <a:t> need to change the look and feel of the page, I only have to edit one file:  index.php</a:t>
            </a:r>
            <a:endParaRPr lang="en-US" dirty="0" smtClean="0"/>
          </a:p>
          <a:p>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I did a format migration, so if I changed</a:t>
            </a:r>
            <a:r>
              <a:rPr lang="en-US" baseline="0" dirty="0" smtClean="0"/>
              <a:t> my file names from .</a:t>
            </a:r>
            <a:r>
              <a:rPr lang="en-US" baseline="0" dirty="0" err="1" smtClean="0"/>
              <a:t>pdf</a:t>
            </a:r>
            <a:r>
              <a:rPr lang="en-US" baseline="0" dirty="0" smtClean="0"/>
              <a:t> to .</a:t>
            </a:r>
            <a:r>
              <a:rPr lang="en-US" baseline="0" dirty="0" err="1" smtClean="0"/>
              <a:t>pdfx</a:t>
            </a:r>
            <a:r>
              <a:rPr lang="en-US" baseline="0" dirty="0" smtClean="0"/>
              <a:t> (doesn’t exist, but you never know about the future) or to .jpeg, then I just download this database to Excel, do “Find All” “Replace All” and upload this back to the database.</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Cyber</a:t>
            </a:r>
            <a:r>
              <a:rPr lang="en-US" baseline="0" dirty="0" smtClean="0"/>
              <a:t> </a:t>
            </a:r>
            <a:r>
              <a:rPr lang="en-US" baseline="0" dirty="0" err="1" smtClean="0"/>
              <a:t>Cemetary</a:t>
            </a:r>
            <a:r>
              <a:rPr lang="en-US" baseline="0" dirty="0" smtClean="0"/>
              <a:t> by University of Northern Texas.  They have really well funded, well staffed digital projects.  They program their own digital library platform.</a:t>
            </a:r>
          </a:p>
          <a:p>
            <a:endParaRPr lang="en-US" baseline="0" dirty="0" smtClean="0"/>
          </a:p>
          <a:p>
            <a:r>
              <a:rPr lang="en-US" baseline="0" dirty="0" smtClean="0"/>
              <a:t>They indexed Data.gov </a:t>
            </a:r>
          </a:p>
          <a:p>
            <a:endParaRPr lang="en-US" baseline="0" dirty="0" smtClean="0"/>
          </a:p>
          <a:p>
            <a:r>
              <a:rPr lang="en-US" baseline="0" dirty="0" smtClean="0"/>
              <a:t>Let’s look at that more closely.</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 search</a:t>
            </a:r>
            <a:r>
              <a:rPr lang="en-US" baseline="0" dirty="0" smtClean="0"/>
              <a:t> for something.</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E5006F4-7C57-4FE7-864F-E99BBDC21EC2}" type="slidenum">
              <a:rPr lang="en-US"/>
              <a:pPr/>
              <a:t>6</a:t>
            </a:fld>
            <a:endParaRPr lang="en-US"/>
          </a:p>
        </p:txBody>
      </p:sp>
      <p:sp>
        <p:nvSpPr>
          <p:cNvPr id="72705"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2706"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r>
              <a:rPr lang="en-US" dirty="0" smtClean="0"/>
              <a:t>Some links are more prominent,</a:t>
            </a:r>
            <a:r>
              <a:rPr lang="en-US" baseline="0" dirty="0" smtClean="0"/>
              <a:t> like the reference desk.  </a:t>
            </a:r>
            <a:r>
              <a:rPr lang="en-US" dirty="0" smtClean="0"/>
              <a:t>Similar</a:t>
            </a:r>
            <a:r>
              <a:rPr lang="en-US" baseline="0" dirty="0" smtClean="0"/>
              <a:t> search results come up next to one another.  The research environment is structured by private corporations.</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Crash – I can’t run searches.</a:t>
            </a:r>
          </a:p>
          <a:p>
            <a:endParaRPr lang="en-US" dirty="0" smtClean="0"/>
          </a:p>
          <a:p>
            <a:r>
              <a:rPr lang="en-US" dirty="0" smtClean="0"/>
              <a:t>If</a:t>
            </a:r>
            <a:r>
              <a:rPr lang="en-US" baseline="0" dirty="0" smtClean="0"/>
              <a:t> you browse the site, you will find this in many places.  Content is missing.</a:t>
            </a:r>
          </a:p>
          <a:p>
            <a:endParaRPr lang="en-US" baseline="0" dirty="0" smtClean="0"/>
          </a:p>
          <a:p>
            <a:r>
              <a:rPr lang="en-US" baseline="0" dirty="0" smtClean="0"/>
              <a:t>Remember about a tree structure versus database structure.  The database structure is much harder to capture and recreate.  University of Northern Texas is good at this, and they couldn’t do it.  So, you should look somewhat at the technology behind the website and start with websites which are small and more “tree-like” before you move to more complicated websites.</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recognizes this framework?</a:t>
            </a:r>
          </a:p>
          <a:p>
            <a:endParaRPr lang="en-US" dirty="0" smtClean="0"/>
          </a:p>
          <a:p>
            <a:r>
              <a:rPr lang="en-US" dirty="0" smtClean="0"/>
              <a:t>With catalog records, we don’t keep them separate.</a:t>
            </a:r>
            <a:r>
              <a:rPr lang="en-US" baseline="0" dirty="0" smtClean="0"/>
              <a:t>  We have a common schema:  MARC.  We share records. We also put significant time and money into doing this.</a:t>
            </a:r>
          </a:p>
          <a:p>
            <a:endParaRPr lang="en-US" baseline="0" dirty="0" smtClean="0"/>
          </a:p>
          <a:p>
            <a:r>
              <a:rPr lang="en-US" baseline="0" dirty="0" smtClean="0"/>
              <a:t>OAI is similar.  Each institution creates records for its digital items, then those records can be shared.  There is a way to pull in records from other institutions (OAI harvesting), and a way to make records available to other institutions (act as an OAI repository).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a:t>
            </a:r>
            <a:r>
              <a:rPr lang="en-US" baseline="0" dirty="0" smtClean="0"/>
              <a:t> no one programs the card catalog in-house.  Instead, each library buys a tool, like Millennium, to assist in metadata handling and creation.</a:t>
            </a:r>
          </a:p>
          <a:p>
            <a:endParaRPr lang="en-US" baseline="0" dirty="0" smtClean="0"/>
          </a:p>
          <a:p>
            <a:r>
              <a:rPr lang="en-US" baseline="0" dirty="0" smtClean="0"/>
              <a:t>If you came to a talk called “with no I.T. support”, then you should not try to build this in-house.  Instead, look for a low cost way to host and share metadata.</a:t>
            </a:r>
          </a:p>
          <a:p>
            <a:endParaRPr lang="en-US" baseline="0" dirty="0" smtClean="0"/>
          </a:p>
          <a:p>
            <a:r>
              <a:rPr lang="en-US" baseline="0" dirty="0" smtClean="0"/>
              <a:t>For example, this $299 per year plan from Omeka.net lets you host unlimited Dublin Core records, and then have a one-click method to host and share the metadata using this </a:t>
            </a:r>
            <a:r>
              <a:rPr lang="en-US" baseline="0" dirty="0" err="1" smtClean="0"/>
              <a:t>OaiPmhRepository</a:t>
            </a:r>
            <a:r>
              <a:rPr lang="en-US" baseline="0" dirty="0" smtClean="0"/>
              <a:t> </a:t>
            </a:r>
            <a:r>
              <a:rPr lang="en-US" baseline="0" dirty="0" err="1" smtClean="0"/>
              <a:t>plugin</a:t>
            </a:r>
            <a:r>
              <a:rPr lang="en-US" baseline="0" dirty="0" smtClean="0"/>
              <a:t>.  (You are capped at 5GB of storage space, but get unlimited records.)  So, this is a good option if you want to move from static HTML web pages on your library’s website, to being able to share those collections and make them visible to other libraries, and to federated search projects.</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52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Scraping the content from </a:t>
            </a:r>
            <a:r>
              <a:rPr lang="en-US" dirty="0" err="1" smtClean="0"/>
              <a:t>FedSys</a:t>
            </a:r>
            <a:r>
              <a:rPr lang="en-US" dirty="0" smtClean="0"/>
              <a:t> is a great project for attracting users,</a:t>
            </a:r>
            <a:r>
              <a:rPr lang="en-US" baseline="0" dirty="0" smtClean="0"/>
              <a:t> but a tough project in terms of requiring high technical skill and many internal resources to host the content.</a:t>
            </a:r>
          </a:p>
          <a:p>
            <a:endParaRPr lang="en-US" baseline="0" dirty="0" smtClean="0"/>
          </a:p>
          <a:p>
            <a:r>
              <a:rPr lang="en-US" baseline="0" dirty="0" err="1" smtClean="0"/>
              <a:t>FedSys</a:t>
            </a:r>
            <a:r>
              <a:rPr lang="en-US" baseline="0" dirty="0" smtClean="0"/>
              <a:t> is NOT a good project for almost any library.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Instead,</a:t>
            </a:r>
            <a:r>
              <a:rPr lang="en-US" baseline="0" dirty="0" smtClean="0"/>
              <a:t> to make it manageable, pick a manageable project.  T</a:t>
            </a:r>
            <a:r>
              <a:rPr lang="en-US" dirty="0" smtClean="0"/>
              <a:t>ry to think about what YOUR patrons might need, which no one else</a:t>
            </a:r>
            <a:r>
              <a:rPr lang="en-US" baseline="0" dirty="0" smtClean="0"/>
              <a:t> is doing.  Millions of people use </a:t>
            </a:r>
            <a:r>
              <a:rPr lang="en-US" baseline="0" dirty="0" err="1" smtClean="0"/>
              <a:t>FedSys</a:t>
            </a:r>
            <a:r>
              <a:rPr lang="en-US" baseline="0" dirty="0" smtClean="0"/>
              <a:t> each year, but how many of your patrons use it?</a:t>
            </a:r>
            <a:endParaRPr lang="en-US" dirty="0" smtClean="0"/>
          </a:p>
        </p:txBody>
      </p:sp>
      <p:sp>
        <p:nvSpPr>
          <p:cNvPr id="4" name="Slide Number Placeholder 3"/>
          <p:cNvSpPr>
            <a:spLocks noGrp="1"/>
          </p:cNvSpPr>
          <p:nvPr>
            <p:ph type="sldNum" sz="quarter" idx="10"/>
          </p:nvPr>
        </p:nvSpPr>
        <p:spPr/>
        <p:txBody>
          <a:bodyPr/>
          <a:lstStyle/>
          <a:p>
            <a:fld id="{46A66544-8A9D-4161-A319-CF013EFC8017}" type="slidenum">
              <a:rPr lang="en-US" smtClean="0"/>
              <a:pPr/>
              <a:t>54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something that public libraries may deal with:  unemployment</a:t>
            </a:r>
            <a:r>
              <a:rPr lang="en-US" baseline="0" dirty="0" smtClean="0"/>
              <a:t> compensation systems.</a:t>
            </a:r>
          </a:p>
          <a:p>
            <a:endParaRPr lang="en-US" baseline="0" dirty="0" smtClean="0"/>
          </a:p>
          <a:p>
            <a:r>
              <a:rPr lang="en-US" baseline="0" dirty="0" smtClean="0"/>
              <a:t>Notice, there is a benefits handbook, a brochure about the debit card.  If the state updates these, then the patron may have a problem where he or she is flagged for fraud or has an issue a year later, and needs the older document.  If the item is removed completely, then maybe you still want it.  For example, in Florida, when we got the new governor in in 2011, the frequently asked questions document was essentially removed for Florida.</a:t>
            </a:r>
          </a:p>
          <a:p>
            <a:endParaRPr lang="en-US" baseline="0" dirty="0" smtClean="0"/>
          </a:p>
          <a:p>
            <a:r>
              <a:rPr lang="en-US" baseline="0" dirty="0" smtClean="0"/>
              <a:t>This is the type of resource which local patrons may have a need for, but which almost no one is doing.</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55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I’ve just moved to San Antonio, so I scoped out some local</a:t>
            </a:r>
            <a:r>
              <a:rPr lang="en-US" baseline="0" dirty="0" smtClean="0"/>
              <a:t> government resources.  And… I found the City of San Antonio Code of Ordinances.</a:t>
            </a:r>
            <a:endParaRPr lang="en-US" dirty="0" smtClean="0"/>
          </a:p>
        </p:txBody>
      </p:sp>
      <p:sp>
        <p:nvSpPr>
          <p:cNvPr id="4" name="Slide Number Placeholder 3"/>
          <p:cNvSpPr>
            <a:spLocks noGrp="1"/>
          </p:cNvSpPr>
          <p:nvPr>
            <p:ph type="sldNum" sz="quarter" idx="10"/>
          </p:nvPr>
        </p:nvSpPr>
        <p:spPr/>
        <p:txBody>
          <a:bodyPr/>
          <a:lstStyle/>
          <a:p>
            <a:fld id="{46A66544-8A9D-4161-A319-CF013EFC8017}" type="slidenum">
              <a:rPr lang="en-US" smtClean="0"/>
              <a:pPr/>
              <a:t>56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 see a note that the previous</a:t>
            </a:r>
            <a:r>
              <a:rPr lang="en-US" baseline="0" dirty="0" smtClean="0"/>
              <a:t> Chapter was completely repealed in 2011.  But, what if I wanted that previous Chapter?</a:t>
            </a:r>
          </a:p>
          <a:p>
            <a:endParaRPr lang="en-US" baseline="0" dirty="0" smtClean="0"/>
          </a:p>
          <a:p>
            <a:r>
              <a:rPr lang="en-US" baseline="0" dirty="0" err="1" smtClean="0"/>
              <a:t>MuniCode</a:t>
            </a:r>
            <a:r>
              <a:rPr lang="en-US" baseline="0" dirty="0" smtClean="0"/>
              <a:t> provides the previous version for 30 days after it is repealed.  Otherwise, the city can pay to have historical information hosted going farther back.</a:t>
            </a:r>
          </a:p>
          <a:p>
            <a:endParaRPr lang="en-US" baseline="0" dirty="0" smtClean="0"/>
          </a:p>
          <a:p>
            <a:r>
              <a:rPr lang="en-US" baseline="0" dirty="0" smtClean="0"/>
              <a:t>San Antonio doesn’t pay for this, so a really useful web scraping project might be to pull the city ordinances monthly or yearly, and then make older versions available.  A library outside of San Antonio is unlikely to take on this project, because they have a different patron base.</a:t>
            </a:r>
          </a:p>
          <a:p>
            <a:endParaRPr lang="en-US" baseline="0" dirty="0" smtClean="0"/>
          </a:p>
          <a:p>
            <a:r>
              <a:rPr lang="en-US" baseline="0" dirty="0" smtClean="0"/>
              <a:t>This is may be an ambitious project, and also could be upsetting to </a:t>
            </a:r>
            <a:r>
              <a:rPr lang="en-US" baseline="0" dirty="0" err="1" smtClean="0"/>
              <a:t>MuniCode</a:t>
            </a:r>
            <a:r>
              <a:rPr lang="en-US" baseline="0" dirty="0" smtClean="0"/>
              <a:t>.  However, it’s easy to see how this information is both useful, local, and hard-to-get.</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57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Studies on link rot show that state and local web</a:t>
            </a:r>
            <a:r>
              <a:rPr lang="en-US" baseline="0" dirty="0" smtClean="0"/>
              <a:t> documents are more in danger of disappearing than federal.</a:t>
            </a:r>
          </a:p>
          <a:p>
            <a:endParaRPr lang="en-US" baseline="0" dirty="0" smtClean="0"/>
          </a:p>
          <a:p>
            <a:r>
              <a:rPr lang="en-US" baseline="0" dirty="0" smtClean="0"/>
              <a:t>At the federal level, many groups are already doing this.  A website with national interest has more eyes on it, and comes up more frequently as a candidate for archiving.  A city government website is not going to come up in collection development meetings across the country.</a:t>
            </a:r>
          </a:p>
          <a:p>
            <a:endParaRPr lang="en-US" baseline="0" dirty="0" smtClean="0"/>
          </a:p>
          <a:p>
            <a:r>
              <a:rPr lang="en-US" baseline="0" dirty="0" smtClean="0"/>
              <a:t>Local governments are also more likely to have comparable IT to libraries.  A city government may have only one web developer, and all the incentives to push a library towards a simpler backend for a website, will also push a city government or small state agency toward a simpler backend.</a:t>
            </a:r>
          </a:p>
        </p:txBody>
      </p:sp>
      <p:sp>
        <p:nvSpPr>
          <p:cNvPr id="4" name="Slide Number Placeholder 3"/>
          <p:cNvSpPr>
            <a:spLocks noGrp="1"/>
          </p:cNvSpPr>
          <p:nvPr>
            <p:ph type="sldNum" sz="quarter" idx="10"/>
          </p:nvPr>
        </p:nvSpPr>
        <p:spPr/>
        <p:txBody>
          <a:bodyPr/>
          <a:lstStyle/>
          <a:p>
            <a:fld id="{46A66544-8A9D-4161-A319-CF013EFC8017}" type="slidenum">
              <a:rPr lang="en-US" smtClean="0"/>
              <a:pPr/>
              <a:t>58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46A66544-8A9D-4161-A319-CF013EFC8017}" type="slidenum">
              <a:rPr lang="en-US" smtClean="0"/>
              <a:pPr/>
              <a:t>61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33BF88F-C39F-41A7-BAC2-4BBA027EE919}" type="slidenum">
              <a:rPr lang="en-US"/>
              <a:pPr/>
              <a:t>7</a:t>
            </a:fld>
            <a:endParaRPr lang="en-US"/>
          </a:p>
        </p:txBody>
      </p:sp>
      <p:sp>
        <p:nvSpPr>
          <p:cNvPr id="7372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3730"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Some materials on</a:t>
            </a:r>
            <a:r>
              <a:rPr lang="en-US" baseline="0" dirty="0" smtClean="0"/>
              <a:t> the FSU law library’s website were obtained through donation.  Those are the legislative histories and the older Florida Attorney General Opinions.</a:t>
            </a:r>
          </a:p>
          <a:p>
            <a:endParaRPr lang="en-US" baseline="0" dirty="0" smtClean="0"/>
          </a:p>
          <a:p>
            <a:r>
              <a:rPr lang="en-US" baseline="0" dirty="0" smtClean="0"/>
              <a:t>Two issues came up there:</a:t>
            </a:r>
          </a:p>
          <a:p>
            <a:r>
              <a:rPr lang="en-US" baseline="0" dirty="0" smtClean="0"/>
              <a:t>The index information was in very old Lotus Notes format, and was unreadable.  So, no metadata came with the documents.  The metadata, and link labels for these items are much more sparse than for other materials.  In other projects which were done entirely in-house, digitization takes less than 20% of total staff time.  So, if you cannot get the indexing information with the documents, then you aren’t getting so much.</a:t>
            </a:r>
          </a:p>
          <a:p>
            <a:r>
              <a:rPr lang="en-US" dirty="0" smtClean="0"/>
              <a:t>There</a:t>
            </a:r>
            <a:r>
              <a:rPr lang="en-US" baseline="0" dirty="0" smtClean="0"/>
              <a:t> was some personal information mixed in, in the form of two extraneous tax documents.  Even though the agency should not have released these, you still need to monitor for this type of information.</a:t>
            </a:r>
          </a:p>
          <a:p>
            <a:endParaRPr lang="en-US" baseline="0" dirty="0" smtClean="0"/>
          </a:p>
          <a:p>
            <a:r>
              <a:rPr lang="en-US" baseline="0" dirty="0" smtClean="0"/>
              <a:t>Redaction can come up in the following ways:</a:t>
            </a:r>
          </a:p>
          <a:p>
            <a:endParaRPr lang="en-US" baseline="0" dirty="0" smtClean="0"/>
          </a:p>
          <a:p>
            <a:r>
              <a:rPr lang="en-US" baseline="0" dirty="0" smtClean="0"/>
              <a:t>If you digitize print, then you may run into social security numbers and personal information in older material.  For example, in Florida there was an about-face with social security numbers after </a:t>
            </a:r>
            <a:r>
              <a:rPr lang="en-US" baseline="0" dirty="0" err="1" smtClean="0"/>
              <a:t>ChoicePoint</a:t>
            </a:r>
            <a:r>
              <a:rPr lang="en-US" baseline="0" dirty="0" smtClean="0"/>
              <a:t>.  At University of Florida, in 1999, social security numbers were written on assignments in the top right corner with name and date.  In 2005, all internal use of social security numbers had been replaced with arbitrarily assigned numbers.  In the 1990s, the social security number was required on the initial filings in a probate case.  In 2005, it was required not to be there, and only the last four digits were used on the public portions of the court paperwork.</a:t>
            </a:r>
          </a:p>
          <a:p>
            <a:r>
              <a:rPr lang="en-US" baseline="0" dirty="0" smtClean="0"/>
              <a:t>If you digitize old print material, then you may find social security numbers and other confidential information in odd places.  It’s your problem, if you post it on the web.</a:t>
            </a:r>
          </a:p>
          <a:p>
            <a:endParaRPr lang="en-US" baseline="0" dirty="0" smtClean="0"/>
          </a:p>
          <a:p>
            <a:r>
              <a:rPr lang="en-US" baseline="0" dirty="0" smtClean="0"/>
              <a:t>If you get a collection of material from the state, they may charge you a redaction fee.  This prices out materials.</a:t>
            </a:r>
          </a:p>
          <a:p>
            <a:endParaRPr lang="en-US" baseline="0" dirty="0" smtClean="0"/>
          </a:p>
          <a:p>
            <a:r>
              <a:rPr lang="en-US" baseline="0" dirty="0" smtClean="0"/>
              <a:t>If you get a digitized collection of material from the state, you may have to redact – so look at each document and review for confidential information.  Not doing this has two negative consequences:  you could be involved in identity theft, or you can loose the trust from the agency.  There is a certain amount of trust in getting materials directly from the agency.  The attorney general and legislative history materials were released directly to me, not to the law library, and not in connection with the law library.  Getting them was reputational.  I think the law library could have gotten them, but probably not easily, and maybe not at all.</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62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Pay attention to the options when you do run</a:t>
            </a:r>
            <a:r>
              <a:rPr lang="en-US" baseline="0" dirty="0" smtClean="0"/>
              <a:t> this.  If you try to run it, and get a really unmanageable download, then tweak options to limit the scope of what you are doing.</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70</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Maximum</a:t>
            </a:r>
            <a:r>
              <a:rPr lang="en-US" baseline="0" dirty="0" smtClean="0"/>
              <a:t> external depth = when a link goes off of that top URL, how many links down does the program follow it?</a:t>
            </a:r>
          </a:p>
          <a:p>
            <a:endParaRPr lang="en-US" baseline="0" dirty="0" smtClean="0"/>
          </a:p>
          <a:p>
            <a:r>
              <a:rPr lang="en-US" baseline="0" dirty="0" smtClean="0"/>
              <a:t>Each tab has many options.  Look for message boards where someone encountered the same problem as you, and try to see what they did to solve it.</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71</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definitions</a:t>
            </a:r>
            <a:r>
              <a:rPr lang="en-US" baseline="0" dirty="0" smtClean="0"/>
              <a:t> for more than 15 elements.  This is because some elements may be added to the standard.  Just ignore the extra elements, and focus on those 15.</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74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a:t>
            </a:r>
            <a:r>
              <a:rPr lang="en-US" baseline="0" dirty="0" smtClean="0"/>
              <a:t> for indexing information on the website.</a:t>
            </a:r>
          </a:p>
          <a:p>
            <a:endParaRPr lang="en-US" baseline="0" dirty="0" smtClean="0"/>
          </a:p>
          <a:p>
            <a:r>
              <a:rPr lang="en-US" baseline="0" dirty="0" smtClean="0"/>
              <a:t>Here, I have titles and dates issued.  If I mouse over a link, I see the file name.</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75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83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Digital preservation is a big area.</a:t>
            </a:r>
          </a:p>
          <a:p>
            <a:endParaRPr lang="en-US" dirty="0" smtClean="0"/>
          </a:p>
          <a:p>
            <a:r>
              <a:rPr lang="en-US" dirty="0" smtClean="0"/>
              <a:t>Best practices break down into two categories.  One is administrative</a:t>
            </a:r>
            <a:r>
              <a:rPr lang="en-US" baseline="0" dirty="0" smtClean="0"/>
              <a:t> stuff that you should know to do anyway.  The other is technology.</a:t>
            </a:r>
          </a:p>
          <a:p>
            <a:endParaRPr lang="en-US" baseline="0" dirty="0" smtClean="0"/>
          </a:p>
          <a:p>
            <a:r>
              <a:rPr lang="en-US" baseline="0" dirty="0" smtClean="0"/>
              <a:t>The focuses on the administrative items.  The first two, keeping an inventory of digital assets, and keeping indexing information with the files, are very much organizational.  If you can make a list, you can do these.  For librarians the barriers to making a list seem to be from two directions.  A common view is that when something moves to digital it’s someone else’s problem.  Most of a library’s digital assets are rented, and tended to by database companies.  So, we get in the habit of not being responsible for maintenance of those resources.  Then we carry that mindset, and generalize it to all digital items, even ones where we are the keepers.  A big part of going in to digital projects is to reclaim the libraries’ role as a </a:t>
            </a:r>
            <a:r>
              <a:rPr lang="en-US" baseline="0" dirty="0" err="1" smtClean="0"/>
              <a:t>stewart</a:t>
            </a:r>
            <a:r>
              <a:rPr lang="en-US" baseline="0" dirty="0" smtClean="0"/>
              <a:t> of resources.  The other thing that prevents librarians from making a list, is that they tend to become neurotic and nutty when things go digital.</a:t>
            </a:r>
          </a:p>
        </p:txBody>
      </p:sp>
      <p:sp>
        <p:nvSpPr>
          <p:cNvPr id="4" name="Slide Number Placeholder 3"/>
          <p:cNvSpPr>
            <a:spLocks noGrp="1"/>
          </p:cNvSpPr>
          <p:nvPr>
            <p:ph type="sldNum" sz="quarter" idx="10"/>
          </p:nvPr>
        </p:nvSpPr>
        <p:spPr/>
        <p:txBody>
          <a:bodyPr/>
          <a:lstStyle/>
          <a:p>
            <a:fld id="{46A66544-8A9D-4161-A319-CF013EFC8017}" type="slidenum">
              <a:rPr lang="en-US" smtClean="0"/>
              <a:pPr/>
              <a:t>99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Materials</a:t>
            </a:r>
            <a:r>
              <a:rPr lang="en-US" baseline="0" dirty="0" smtClean="0"/>
              <a:t> from this, and a webcast will be posted at randtke.com/presentations/ALA2012.html</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100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catalog is where we inventory print items.</a:t>
            </a:r>
          </a:p>
          <a:p>
            <a:endParaRPr lang="en-US" dirty="0" smtClean="0"/>
          </a:p>
          <a:p>
            <a:r>
              <a:rPr lang="en-US" dirty="0" smtClean="0"/>
              <a:t>Some points about the catalog:</a:t>
            </a:r>
          </a:p>
          <a:p>
            <a:r>
              <a:rPr lang="en-US" dirty="0" smtClean="0"/>
              <a:t>Everyone knows</a:t>
            </a:r>
            <a:r>
              <a:rPr lang="en-US" baseline="0" dirty="0" smtClean="0"/>
              <a:t> it’s there;  multiple staff know how to use it.  It’s not going to be lost forever if the cataloger leaves.</a:t>
            </a:r>
          </a:p>
          <a:p>
            <a:r>
              <a:rPr lang="en-US" baseline="0" dirty="0" smtClean="0"/>
              <a:t>We tend not to enter digital items into it.  We are used to renting digital items with the interface, as a database subscription.  Then we have a Databases A-Z list and people go to that.  We are used to being very hands off and away from the item level for digital.  Meanwhile for print, we are used to being very hands on.</a:t>
            </a:r>
            <a:endParaRPr lang="en-US" dirty="0" smtClean="0"/>
          </a:p>
          <a:p>
            <a:endParaRPr lang="en-US" dirty="0" smtClean="0"/>
          </a:p>
          <a:p>
            <a:r>
              <a:rPr lang="en-US" dirty="0" smtClean="0"/>
              <a:t>This is the catalog record for the Florida Statutes.  The</a:t>
            </a:r>
            <a:r>
              <a:rPr lang="en-US" baseline="0" dirty="0" smtClean="0"/>
              <a:t> resource is</a:t>
            </a:r>
            <a:r>
              <a:rPr lang="en-US" dirty="0" smtClean="0"/>
              <a:t> broken into hundreds</a:t>
            </a:r>
            <a:r>
              <a:rPr lang="en-US" baseline="0" dirty="0" smtClean="0"/>
              <a:t> of volumes.  Even each year gets multiple volumes.  And they have separate titles “Volume 1” “Volume 2” etc.  But, it gets one record.  If you inventoried print assets, you probably would just list coverage in one block.</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101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I scroll down, I can see that each separate book has a record, but they aren’t separately represented.</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102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32176CA-3423-4FBD-B977-44DD3D6BE338}" type="slidenum">
              <a:rPr lang="en-US"/>
              <a:pPr/>
              <a:t>8</a:t>
            </a:fld>
            <a:endParaRPr lang="en-US"/>
          </a:p>
        </p:txBody>
      </p:sp>
      <p:sp>
        <p:nvSpPr>
          <p:cNvPr id="7577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5778"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r>
              <a:rPr lang="en-US" dirty="0" smtClean="0"/>
              <a:t>Government documents are not the only thing which has</a:t>
            </a:r>
            <a:r>
              <a:rPr lang="en-US" baseline="0" dirty="0" smtClean="0"/>
              <a:t> moved from print to digital.  All resources are going that direction, or are already gone.</a:t>
            </a:r>
          </a:p>
          <a:p>
            <a:endParaRPr lang="en-US" baseline="0" dirty="0" smtClean="0"/>
          </a:p>
          <a:p>
            <a:r>
              <a:rPr lang="en-US" baseline="0" dirty="0" smtClean="0"/>
              <a:t>So, the historical way things went was:  The publisher made things available for a short window of time for sale, in print.  The government made things available for a short period of time in print.  Then, libraries took the long-term distribution role.  They made things accessible into the future.</a:t>
            </a:r>
          </a:p>
          <a:p>
            <a:endParaRPr lang="en-US" baseline="0" dirty="0" smtClean="0"/>
          </a:p>
          <a:p>
            <a:r>
              <a:rPr lang="en-US" baseline="0" dirty="0" smtClean="0"/>
              <a:t>Why is this the case?</a:t>
            </a:r>
          </a:p>
          <a:p>
            <a:r>
              <a:rPr lang="en-US" baseline="0" dirty="0" smtClean="0"/>
              <a:t>(seems to make financial sense – don’t store if it isn’t used)</a:t>
            </a:r>
          </a:p>
          <a:p>
            <a:r>
              <a:rPr lang="en-US" baseline="0" dirty="0" smtClean="0"/>
              <a:t>(not enough IT in libraries to compete with rented databases)</a:t>
            </a:r>
          </a:p>
          <a:p>
            <a:r>
              <a:rPr lang="en-US" baseline="0" dirty="0" smtClean="0"/>
              <a:t>(copyright issues)</a:t>
            </a:r>
          </a:p>
          <a:p>
            <a:endParaRPr lang="en-US" baseline="0" dirty="0" smtClean="0"/>
          </a:p>
          <a:p>
            <a:r>
              <a:rPr lang="en-US" baseline="0" dirty="0" smtClean="0"/>
              <a:t>What are some long term drawbacks of this shift?</a:t>
            </a:r>
            <a:br>
              <a:rPr lang="en-US" baseline="0" dirty="0" smtClean="0"/>
            </a:br>
            <a:r>
              <a:rPr lang="en-US" baseline="0" dirty="0" smtClean="0"/>
              <a:t>Material which aren’t profitable become unavailable forever.  When a journal is canceled in print, they don’t come repossess the printed copies off your shelves.  When a journal is canceled in electronic form, you totally loose it.</a:t>
            </a:r>
          </a:p>
          <a:p>
            <a:r>
              <a:rPr lang="en-US" baseline="0" dirty="0" smtClean="0"/>
              <a:t>So far, publishers forced libraries to subsidize the low use items.  Low use and high use items were bundled together into mass all-you-can-eat sales – the “big deal”.  Now there is a strong backlash against that.  There is a desire to only buy electronic items as they are used.  But isn’t subsidizing low use items something that a healthy information ecosystem should do?  </a:t>
            </a:r>
          </a:p>
          <a:p>
            <a:r>
              <a:rPr lang="en-US" baseline="0" dirty="0" smtClean="0"/>
              <a:t>The harsh (and unintended) consequence of buying only high use items is that an electronic database and it’s contents may become completely unavailable.</a:t>
            </a:r>
          </a:p>
          <a:p>
            <a:endParaRPr lang="en-US" baseline="0" dirty="0" smtClean="0"/>
          </a:p>
          <a:p>
            <a:r>
              <a:rPr lang="en-US" baseline="0" dirty="0" smtClean="0"/>
              <a:t>Copyright is the current huge barrier to libraries acting as repositories in the context of electronic resources.  The scholarly communications field focuses heavily on that barrier, and on licensing schemes and other ways to work around it.  Copyright is much less a factor for government publications, so as government material goes digital, libraries can move </a:t>
            </a:r>
            <a:r>
              <a:rPr lang="en-US" baseline="0" dirty="0" err="1" smtClean="0"/>
              <a:t>seemlessly</a:t>
            </a:r>
            <a:r>
              <a:rPr lang="en-US" baseline="0" dirty="0" smtClean="0"/>
              <a:t> into an electronic repository role.</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we take that digital, we tend</a:t>
            </a:r>
            <a:r>
              <a:rPr lang="en-US" baseline="0" dirty="0" smtClean="0"/>
              <a:t> to break the item down overly.</a:t>
            </a:r>
          </a:p>
          <a:p>
            <a:endParaRPr lang="en-US" baseline="0" dirty="0" smtClean="0"/>
          </a:p>
          <a:p>
            <a:r>
              <a:rPr lang="en-US" baseline="0" dirty="0" smtClean="0"/>
              <a:t>Here are some catalog records purchased from Cassidy.  There is not reason to </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103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 click to one</a:t>
            </a:r>
            <a:r>
              <a:rPr lang="en-US" baseline="0" dirty="0" smtClean="0"/>
              <a:t> of the two entries for digital Florida Statutes from 2002, I see that – Oh look, there is a splash page for all those years together.  There didn’t need to be catalog entries for each.</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104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here it is:  A single page, which should have gotten the holdings listing.</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105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will never </a:t>
            </a:r>
            <a:r>
              <a:rPr lang="en-US" dirty="0" err="1" smtClean="0"/>
              <a:t>never</a:t>
            </a:r>
            <a:r>
              <a:rPr lang="en-US" baseline="0" dirty="0" smtClean="0"/>
              <a:t> get a catalog record.</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106</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the main reason for this, is that you get someone neurotically wanting to make a catalog record for each of these.</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107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instead</a:t>
            </a:r>
            <a:r>
              <a:rPr lang="en-US" baseline="0" dirty="0" smtClean="0"/>
              <a:t> of a catalog record, or inventory list for this, and then a note saying “contains 3,096 </a:t>
            </a:r>
            <a:r>
              <a:rPr lang="en-US" baseline="0" dirty="0" err="1" smtClean="0"/>
              <a:t>pdfs</a:t>
            </a:r>
            <a:r>
              <a:rPr lang="en-US" baseline="0" dirty="0" smtClean="0"/>
              <a:t>”, you get a wall of “uh, uh I can’t possibly make 3,096 catalog records”.  The collection isn’t listed in any discovery systems, and nothing resembling an inventory gets made.</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108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Meanwhile, with the book, that silliness is</a:t>
            </a:r>
            <a:r>
              <a:rPr lang="en-US" baseline="0" dirty="0" smtClean="0"/>
              <a:t> cut out, and you get a single catalog record for the entire collection.</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109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Digital preservation is a big area.</a:t>
            </a:r>
          </a:p>
          <a:p>
            <a:endParaRPr lang="en-US" dirty="0" smtClean="0"/>
          </a:p>
          <a:p>
            <a:r>
              <a:rPr lang="en-US" dirty="0" smtClean="0"/>
              <a:t>Best practices break down into two categories.  One is administrative</a:t>
            </a:r>
            <a:r>
              <a:rPr lang="en-US" baseline="0" dirty="0" smtClean="0"/>
              <a:t> stuff that you should know to do anyway.  The other is technology.</a:t>
            </a:r>
          </a:p>
          <a:p>
            <a:endParaRPr lang="en-US" baseline="0" dirty="0" smtClean="0"/>
          </a:p>
          <a:p>
            <a:r>
              <a:rPr lang="en-US" baseline="0" dirty="0" smtClean="0"/>
              <a:t>The focuses on the administrative items.  The first two, keeping an inventory of digital assets, and keeping indexing information with the files, are very much organizational.  If you can make a list, you can do these.  For librarians the barriers to making a list seem to be from two directions.  A common view is that when something moves to digital it’s someone else’s problem.  Most of a library’s digital assets are rented, and tended to by database companies.  So, we get in the habit of not being responsible for maintenance of those resources.  Then we carry that mindset, and generalize it to all digital items, even ones where we are the keepers.  A big part of going in to digital projects is to reclaim the libraries’ role as a </a:t>
            </a:r>
            <a:r>
              <a:rPr lang="en-US" baseline="0" dirty="0" err="1" smtClean="0"/>
              <a:t>stewart</a:t>
            </a:r>
            <a:r>
              <a:rPr lang="en-US" baseline="0" dirty="0" smtClean="0"/>
              <a:t> of resources.  The other thing that prevents librarians from making a list, is that they tend to become neurotic and nutty when things </a:t>
            </a:r>
            <a:r>
              <a:rPr lang="en-US" baseline="0" smtClean="0"/>
              <a:t>go digital.</a:t>
            </a:r>
            <a:endParaRPr lang="en-US" baseline="0" dirty="0" smtClean="0"/>
          </a:p>
        </p:txBody>
      </p:sp>
      <p:sp>
        <p:nvSpPr>
          <p:cNvPr id="4" name="Slide Number Placeholder 3"/>
          <p:cNvSpPr>
            <a:spLocks noGrp="1"/>
          </p:cNvSpPr>
          <p:nvPr>
            <p:ph type="sldNum" sz="quarter" idx="10"/>
          </p:nvPr>
        </p:nvSpPr>
        <p:spPr/>
        <p:txBody>
          <a:bodyPr/>
          <a:lstStyle/>
          <a:p>
            <a:fld id="{46A66544-8A9D-4161-A319-CF013EFC8017}" type="slidenum">
              <a:rPr lang="en-US" smtClean="0"/>
              <a:pPr/>
              <a:t>111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go back to the earlier example of a whole</a:t>
            </a:r>
            <a:r>
              <a:rPr lang="en-US" baseline="0" dirty="0" smtClean="0"/>
              <a:t> bunch of files with no organization.</a:t>
            </a:r>
          </a:p>
          <a:p>
            <a:endParaRPr lang="en-US" baseline="0" dirty="0" smtClean="0"/>
          </a:p>
          <a:p>
            <a:r>
              <a:rPr lang="en-US" baseline="0" dirty="0" smtClean="0"/>
              <a:t>When I post these to a website, regardless of the interface, I want to put that indexing information I created into the same directory as the files.</a:t>
            </a:r>
          </a:p>
          <a:p>
            <a:r>
              <a:rPr lang="en-US" baseline="0" dirty="0" smtClean="0"/>
              <a:t>I also want to make a README</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112</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Clicking on the README gives</a:t>
            </a:r>
            <a:r>
              <a:rPr lang="en-US" baseline="0" dirty="0" smtClean="0"/>
              <a:t> me information about the folder.</a:t>
            </a:r>
          </a:p>
          <a:p>
            <a:endParaRPr lang="en-US" baseline="0" dirty="0" smtClean="0"/>
          </a:p>
          <a:p>
            <a:r>
              <a:rPr lang="en-US" baseline="0" dirty="0" smtClean="0"/>
              <a:t>Date entries in the README.  This is really important, because 5 years later, it’s unlikely that that backup CD will be in the same place, and knowing that the information is outdated will help people to know that the README entry is a clue rather than a fact.</a:t>
            </a:r>
          </a:p>
          <a:p>
            <a:endParaRPr lang="en-US" baseline="0" dirty="0" smtClean="0"/>
          </a:p>
          <a:p>
            <a:r>
              <a:rPr lang="en-US" baseline="0" dirty="0" smtClean="0"/>
              <a:t>You would also note when you made a fresh backup of the Dublin Core spreadsheet, you might date it.  Put any administrative notes that you think might help a complete stranger to understand what the files are.</a:t>
            </a:r>
          </a:p>
          <a:p>
            <a:endParaRPr lang="en-US" baseline="0" dirty="0" smtClean="0"/>
          </a:p>
          <a:p>
            <a:r>
              <a:rPr lang="en-US" baseline="0" dirty="0" smtClean="0"/>
              <a:t>What the README will do is label the files, and hopefully prevent careless destruction of the resource.</a:t>
            </a:r>
          </a:p>
        </p:txBody>
      </p:sp>
      <p:sp>
        <p:nvSpPr>
          <p:cNvPr id="4" name="Slide Number Placeholder 3"/>
          <p:cNvSpPr>
            <a:spLocks noGrp="1"/>
          </p:cNvSpPr>
          <p:nvPr>
            <p:ph type="sldNum" sz="quarter" idx="10"/>
          </p:nvPr>
        </p:nvSpPr>
        <p:spPr/>
        <p:txBody>
          <a:bodyPr/>
          <a:lstStyle/>
          <a:p>
            <a:fld id="{46A66544-8A9D-4161-A319-CF013EFC8017}" type="slidenum">
              <a:rPr lang="en-US" smtClean="0"/>
              <a:pPr/>
              <a:t>113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33BF88F-C39F-41A7-BAC2-4BBA027EE919}" type="slidenum">
              <a:rPr lang="en-US"/>
              <a:pPr/>
              <a:t>9</a:t>
            </a:fld>
            <a:endParaRPr lang="en-US"/>
          </a:p>
        </p:txBody>
      </p:sp>
      <p:sp>
        <p:nvSpPr>
          <p:cNvPr id="7372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3730"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r>
              <a:rPr lang="en-US" dirty="0" smtClean="0"/>
              <a:t>Here’s a question…  If you go back to your home city, and look for your </a:t>
            </a:r>
            <a:r>
              <a:rPr lang="en-US" dirty="0" err="1" smtClean="0"/>
              <a:t>highschool</a:t>
            </a:r>
            <a:r>
              <a:rPr lang="en-US" dirty="0" smtClean="0"/>
              <a:t> yearbook, where</a:t>
            </a:r>
            <a:r>
              <a:rPr lang="en-US" baseline="0" dirty="0" smtClean="0"/>
              <a:t> are you likely to find that?</a:t>
            </a:r>
          </a:p>
          <a:p>
            <a:endParaRPr lang="en-US" baseline="0" dirty="0" smtClean="0"/>
          </a:p>
          <a:p>
            <a:r>
              <a:rPr lang="en-US" baseline="0" dirty="0" smtClean="0"/>
              <a:t>In Jacksonville, the public library downtown, keeps these for all local high schools.  The </a:t>
            </a:r>
            <a:r>
              <a:rPr lang="en-US" baseline="0" dirty="0" err="1" smtClean="0"/>
              <a:t>highschools</a:t>
            </a:r>
            <a:r>
              <a:rPr lang="en-US" baseline="0" dirty="0" smtClean="0"/>
              <a:t> don’t consistently keep them.  It’s a really simple thing.  It doesn’t get a lot of use.  It’s not likely to be profitable for a publisher to digitize.  But, it’s local history, and the use it gets is maybe higher value.  If I check out a bestseller, I might have 5 bestsellers where </a:t>
            </a:r>
            <a:r>
              <a:rPr lang="en-US" baseline="0" dirty="0" err="1" smtClean="0"/>
              <a:t>meh</a:t>
            </a:r>
            <a:r>
              <a:rPr lang="en-US" baseline="0" dirty="0" smtClean="0"/>
              <a:t> I can go with any of them.  I’ll just browse and find something else.  If I want my brother’s senior yearbook, I can’t take a substitute.  If I visit Georgia, and want to look at my grandmother’s senior photo, I want that specific yearbook – not any old yearbook.</a:t>
            </a:r>
          </a:p>
          <a:p>
            <a:endParaRPr lang="en-US" baseline="0" dirty="0" smtClean="0"/>
          </a:p>
          <a:p>
            <a:r>
              <a:rPr lang="en-US" dirty="0" smtClean="0"/>
              <a:t>Much</a:t>
            </a:r>
            <a:r>
              <a:rPr lang="en-US" baseline="0" dirty="0" smtClean="0"/>
              <a:t> as we are trying to make acquisitions and collection development into a parody of business, there is a strong argument against this.  Libraries aren’t commercial publishers, and shouldn’t be.  Preservation of local material, regardless of current use, has innate value.</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big threats</a:t>
            </a:r>
            <a:r>
              <a:rPr lang="en-US" baseline="0" dirty="0" smtClean="0"/>
              <a:t> to a digital collection (or any collection) is that the index gets separated from the files.  With a book, we put the index in the front of books.  They tend to have title pages.  This is the title page for the 1979 Florida Statutes.</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114</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big threats</a:t>
            </a:r>
            <a:r>
              <a:rPr lang="en-US" baseline="0" dirty="0" smtClean="0"/>
              <a:t> to a digital collection (or any collection) is that the index gets separated from the files.  With a file, you can put the metadata into the file header.</a:t>
            </a:r>
          </a:p>
          <a:p>
            <a:endParaRPr lang="en-US" baseline="0" dirty="0" smtClean="0"/>
          </a:p>
          <a:p>
            <a:r>
              <a:rPr lang="en-US" baseline="0" dirty="0" smtClean="0"/>
              <a:t>This has the big advantage that it’s computer readable.  So, a computer can quickly go </a:t>
            </a:r>
            <a:r>
              <a:rPr lang="en-US" baseline="0" dirty="0" err="1" smtClean="0"/>
              <a:t>bloop</a:t>
            </a:r>
            <a:r>
              <a:rPr lang="en-US" baseline="0" dirty="0" smtClean="0"/>
              <a:t>, and get all the metadata out of a set of files.</a:t>
            </a:r>
          </a:p>
          <a:p>
            <a:r>
              <a:rPr lang="en-US" baseline="0" dirty="0" smtClean="0"/>
              <a:t>This example shows metadata.  You can also put a Dublin Core record in.</a:t>
            </a:r>
          </a:p>
          <a:p>
            <a:r>
              <a:rPr lang="en-US" baseline="0" dirty="0" smtClean="0"/>
              <a:t>Right now, this is a little more technical.  I haven’t done it, because I had trouble getting paid work time to create metadata records, and was not able to get time to do very much with those records at all.  It is important to know that this is out there, and you can make it so that it is impossible to loose the index to the digital documents.</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115</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another example.</a:t>
            </a:r>
          </a:p>
          <a:p>
            <a:endParaRPr lang="en-US" dirty="0" smtClean="0"/>
          </a:p>
          <a:p>
            <a:r>
              <a:rPr lang="en-US" dirty="0" smtClean="0"/>
              <a:t>A</a:t>
            </a:r>
            <a:r>
              <a:rPr lang="en-US" baseline="0" dirty="0" smtClean="0"/>
              <a:t> possible criticism of embedded metadata is that you are modifying the document or tampering with it.  It’s better to view this as comparable to stickling a call number on the spine of a book, or rebinding a government document.  We do this all the time, and rebinding changes the appearance significantly.  Nevertheless, it is necessary to preserve integrity at times.  Picture a government report bound in a three ring binder.  When we send that to the bindery, we actually make it harder to alter.</a:t>
            </a:r>
          </a:p>
          <a:p>
            <a:endParaRPr lang="en-US" baseline="0" dirty="0" smtClean="0"/>
          </a:p>
          <a:p>
            <a:r>
              <a:rPr lang="en-US" baseline="0" dirty="0" smtClean="0"/>
              <a:t>In an electronic records system, typically if you have to introduce something as evidence, you talk to whoever keeps the records and ask “Do you have knowledge of the record system?” “Was this kept in the normal course of business?” and that’s it to admit evidence as a record kept in the normal course of business.</a:t>
            </a:r>
          </a:p>
          <a:p>
            <a:endParaRPr lang="en-US" baseline="0" dirty="0" smtClean="0"/>
          </a:p>
          <a:p>
            <a:r>
              <a:rPr lang="en-US" baseline="0" dirty="0" smtClean="0"/>
              <a:t>We know we will have to reformat files to keep them accessible into the future.  The only alternative is to destroy the resource as all tools to read it gradually disappear.  Since we have to reformat, we may as well manage the file right for its whole lifecycle.</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116</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need access to IT skill to be able to embed a lot of metadata at once in PDFs.  What’s good</a:t>
            </a:r>
            <a:r>
              <a:rPr lang="en-US" baseline="0" dirty="0" smtClean="0"/>
              <a:t> about it is, you do not loose the product when the IT talent goes away.  The product is embedded in the file, and that’s a one time action.</a:t>
            </a:r>
          </a:p>
          <a:p>
            <a:endParaRPr lang="en-US" baseline="0" dirty="0" smtClean="0"/>
          </a:p>
          <a:p>
            <a:r>
              <a:rPr lang="en-US" baseline="0" dirty="0" smtClean="0"/>
              <a:t>An important point is, if you have the preexisting index, then this will be an option for you.  If you don’t already have an index, then you won’t have the option to do this, even if you get access to the talent.</a:t>
            </a:r>
          </a:p>
          <a:p>
            <a:endParaRPr lang="en-US" baseline="0" dirty="0" smtClean="0"/>
          </a:p>
          <a:p>
            <a:r>
              <a:rPr lang="en-US" baseline="0" dirty="0" smtClean="0"/>
              <a:t>Some resources with more information on this are here.</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117</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next two administrative aspects of digital preservation are to think about long-term funding and long-term access to tech support.</a:t>
            </a:r>
          </a:p>
          <a:p>
            <a:endParaRPr lang="en-US" baseline="0" dirty="0" smtClean="0"/>
          </a:p>
          <a:p>
            <a:r>
              <a:rPr lang="en-US" baseline="0" dirty="0" smtClean="0"/>
              <a:t>When you buy a hosted product, you can get some really good stuff at the low cost end.  So, remember, the Omeka.net account which lets you share records with OAI harvesters was about 300 dollars a year.  In the high cost range, which you shouldn’t be in given that you are “on a shoestring” you have products like Digital Commons, that is upwards of 10,000 dollars a year.  For hosted products where you pay a person’s salary, you have the added threat that that is a lot a lot of money to justify each year.  But you also have a benefit:  the vendor will contact you about a renewal.  In the lower range, the cost benefit analysis is easier to justify to administration into the future, but you have to be more internally organized since the vendor will not be as aggressive with a renewal.</a:t>
            </a:r>
          </a:p>
          <a:p>
            <a:endParaRPr lang="en-US" baseline="0" dirty="0" smtClean="0"/>
          </a:p>
          <a:p>
            <a:r>
              <a:rPr lang="en-US" baseline="0" dirty="0" smtClean="0"/>
              <a:t>When you get a free-of-charge hosted product, you have an added threat that the service can be discontinued.  This coming month, the chat program </a:t>
            </a:r>
            <a:r>
              <a:rPr lang="en-US" baseline="0" dirty="0" err="1" smtClean="0"/>
              <a:t>Meebo</a:t>
            </a:r>
            <a:r>
              <a:rPr lang="en-US" baseline="0" dirty="0" smtClean="0"/>
              <a:t> will be discontinued.  That came with about 2 months notice.  The same thing can happen with any hosted service, paid or free-of-charge.</a:t>
            </a:r>
          </a:p>
          <a:p>
            <a:endParaRPr lang="en-US" baseline="0" dirty="0" smtClean="0"/>
          </a:p>
          <a:p>
            <a:r>
              <a:rPr lang="en-US" baseline="0" dirty="0" smtClean="0"/>
              <a:t>With in-house systems, a big threat is that when you start, you have no IT skill.  As you progress, the one staff working on those projects will tend to develop more and more IT skill.  It becomes important to be aware of what skills others have and to set projects up so that other people in the organization can understand them.  Because the library community is technology skill poor, this is a HUGE limitation.</a:t>
            </a:r>
          </a:p>
          <a:p>
            <a:endParaRPr lang="en-US" baseline="0" dirty="0" smtClean="0"/>
          </a:p>
          <a:p>
            <a:endParaRPr lang="en-US" baseline="0" dirty="0" smtClean="0"/>
          </a:p>
          <a:p>
            <a:r>
              <a:rPr lang="en-US" baseline="0" dirty="0" smtClean="0"/>
              <a:t>The last easily doable thing is to be aware of access and preservation as separate goals.  The goals are separate, but the files shouldn’t be.  I have barely seen an organization which is able to handle one set of files competently.  If you think two sets of files and twice as much administrative overhead is an option, you may want to rethink that.  If you think that anyone will notice or care about the destruction of “archival” files stored where no one can see them, you are wrong.  When the publicly accessible file goes down, it is much </a:t>
            </a:r>
            <a:r>
              <a:rPr lang="en-US" baseline="0" dirty="0" err="1" smtClean="0"/>
              <a:t>much</a:t>
            </a:r>
            <a:r>
              <a:rPr lang="en-US" baseline="0" dirty="0" smtClean="0"/>
              <a:t> more likely to be noticed and reported quickly.  When an archival TIFF stored in a vault goes down, it is much more likely that no one will notice, and when someone does they may not care, because that file’s only function is satisfy some drive for perfection.  (With </a:t>
            </a:r>
            <a:r>
              <a:rPr lang="en-US" baseline="0" dirty="0" err="1" smtClean="0"/>
              <a:t>webscraping</a:t>
            </a:r>
            <a:r>
              <a:rPr lang="en-US" baseline="0" dirty="0" smtClean="0"/>
              <a:t>, you are off the hook for separate copies anyway, because the originals you scrape will be web-ready files.  Avoiding overly large files, like archival TIFFs is an added bonus of working with </a:t>
            </a:r>
            <a:r>
              <a:rPr lang="en-US" baseline="0" dirty="0" err="1" smtClean="0"/>
              <a:t>webscraping</a:t>
            </a:r>
            <a:r>
              <a:rPr lang="en-US" baseline="0" dirty="0" smtClean="0"/>
              <a:t> rather than digitization.)  </a:t>
            </a:r>
          </a:p>
          <a:p>
            <a:endParaRPr lang="en-US" baseline="0" dirty="0" smtClean="0"/>
          </a:p>
          <a:p>
            <a:r>
              <a:rPr lang="en-US" baseline="0" dirty="0" smtClean="0"/>
              <a:t>Instead, look at what you need for access:  Small enough file size to download easily, usability issues like running OCR Optical Character Recognition on files, etc.  Then look at what you need for long term preservation and incorporate that into those files: formatted as PDF/A the ISO standard instead of just anything in PDF, inventoried and labeled so that others understand the significance of the item, etc. Keep one set of files, call the access copy the “master copy”.  At the same time, keep the goals of access and preservation separate.</a:t>
            </a:r>
          </a:p>
          <a:p>
            <a:endParaRPr lang="en-US" baseline="0" dirty="0" smtClean="0"/>
          </a:p>
          <a:p>
            <a:r>
              <a:rPr lang="en-US" baseline="0" dirty="0" smtClean="0"/>
              <a:t>So, make backups and work with other issues like periodic format migration and bit-rot issues.</a:t>
            </a:r>
          </a:p>
          <a:p>
            <a:endParaRPr lang="en-US" baseline="0" dirty="0" smtClean="0"/>
          </a:p>
          <a:p>
            <a:endParaRPr lang="en-US" baseline="0" dirty="0" smtClean="0"/>
          </a:p>
          <a:p>
            <a:r>
              <a:rPr lang="en-US" baseline="0" dirty="0" smtClean="0"/>
              <a:t>Last, monitor for </a:t>
            </a:r>
            <a:r>
              <a:rPr lang="en-US" baseline="0" dirty="0" err="1" smtClean="0"/>
              <a:t>bitrot</a:t>
            </a:r>
            <a:r>
              <a:rPr lang="en-US" baseline="0" dirty="0" smtClean="0"/>
              <a:t>.</a:t>
            </a:r>
          </a:p>
          <a:p>
            <a:r>
              <a:rPr lang="en-US" baseline="0" dirty="0" smtClean="0"/>
              <a:t>Does everyone here know what </a:t>
            </a:r>
            <a:r>
              <a:rPr lang="en-US" baseline="0" dirty="0" err="1" smtClean="0"/>
              <a:t>bitrot</a:t>
            </a:r>
            <a:r>
              <a:rPr lang="en-US" baseline="0" dirty="0" smtClean="0"/>
              <a:t> is?</a:t>
            </a:r>
          </a:p>
          <a:p>
            <a:r>
              <a:rPr lang="en-US" baseline="0" dirty="0" smtClean="0"/>
              <a:t>So, when you store a file, that file looks like a long string of 1s and 0s to the computer.  Every once in a while, one of those flips over, and when that happens the file can break.</a:t>
            </a:r>
          </a:p>
          <a:p>
            <a:r>
              <a:rPr lang="en-US" baseline="0" dirty="0" smtClean="0"/>
              <a:t>If you are </a:t>
            </a:r>
            <a:r>
              <a:rPr lang="en-US" baseline="0" dirty="0" err="1" smtClean="0"/>
              <a:t>doubleclicking</a:t>
            </a:r>
            <a:r>
              <a:rPr lang="en-US" baseline="0" dirty="0" smtClean="0"/>
              <a:t> to a file every day, or every week, or every year, then you will notice that this happened, and you can go pull the file from a backup.</a:t>
            </a:r>
          </a:p>
          <a:p>
            <a:r>
              <a:rPr lang="en-US" baseline="0" dirty="0" smtClean="0"/>
              <a:t>If you only open a file every few years, then you will not notice in time to be able to get a backup.</a:t>
            </a:r>
          </a:p>
        </p:txBody>
      </p:sp>
      <p:sp>
        <p:nvSpPr>
          <p:cNvPr id="4" name="Slide Number Placeholder 3"/>
          <p:cNvSpPr>
            <a:spLocks noGrp="1"/>
          </p:cNvSpPr>
          <p:nvPr>
            <p:ph type="sldNum" sz="quarter" idx="10"/>
          </p:nvPr>
        </p:nvSpPr>
        <p:spPr/>
        <p:txBody>
          <a:bodyPr/>
          <a:lstStyle/>
          <a:p>
            <a:fld id="{46A66544-8A9D-4161-A319-CF013EFC8017}" type="slidenum">
              <a:rPr lang="en-US" smtClean="0"/>
              <a:pPr/>
              <a:t>118</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pretty vulnerable collection.</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119</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Someone can click and browse to a sub area.</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120</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to a sub area.</a:t>
            </a:r>
          </a:p>
          <a:p>
            <a:endParaRPr lang="en-US" dirty="0" smtClean="0"/>
          </a:p>
          <a:p>
            <a:r>
              <a:rPr lang="en-US" dirty="0" smtClean="0"/>
              <a:t>Then clicking</a:t>
            </a:r>
            <a:r>
              <a:rPr lang="en-US" baseline="0" dirty="0" smtClean="0"/>
              <a:t> those links gets to a PDF.</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most people don’t get there by browsing.</a:t>
            </a:r>
          </a:p>
          <a:p>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121</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I go back to this homepage, then I see a search box powered by Google.</a:t>
            </a:r>
          </a:p>
          <a:p>
            <a:endParaRPr lang="en-US" baseline="0" dirty="0" smtClean="0"/>
          </a:p>
          <a:p>
            <a:r>
              <a:rPr lang="en-US" baseline="0" dirty="0" smtClean="0"/>
              <a:t>Coming in through a search engine is almost the only way these files are accessed.</a:t>
            </a:r>
          </a:p>
          <a:p>
            <a:endParaRPr lang="en-US" baseline="0" dirty="0" smtClean="0"/>
          </a:p>
          <a:p>
            <a:r>
              <a:rPr lang="en-US" baseline="0" dirty="0" smtClean="0"/>
              <a:t>So, when a file becomes unreadable, two things happen:  1) No one clicks the link to it for years and years at a time.  If they click the link, they may or may not report a corrupted file.  If they report a corrupted file, it may have been corrupted years and years ago.  A backup from last month, or even last year will not restore it.  2)  When a file becomes unreadable, Google can’t read text in it, so no one will be able to find that corrupted file through a search engine.</a:t>
            </a:r>
          </a:p>
          <a:p>
            <a:endParaRPr lang="en-US" baseline="0" dirty="0" smtClean="0"/>
          </a:p>
          <a:p>
            <a:r>
              <a:rPr lang="en-US" baseline="0" dirty="0" smtClean="0"/>
              <a:t>The state of this long running archive (material added since the 1990s) is that many files have been corrupted, but it is not possible to know which ones.</a:t>
            </a:r>
          </a:p>
        </p:txBody>
      </p:sp>
      <p:sp>
        <p:nvSpPr>
          <p:cNvPr id="4" name="Slide Number Placeholder 3"/>
          <p:cNvSpPr>
            <a:spLocks noGrp="1"/>
          </p:cNvSpPr>
          <p:nvPr>
            <p:ph type="sldNum" sz="quarter" idx="10"/>
          </p:nvPr>
        </p:nvSpPr>
        <p:spPr/>
        <p:txBody>
          <a:bodyPr/>
          <a:lstStyle/>
          <a:p>
            <a:fld id="{46A66544-8A9D-4161-A319-CF013EFC8017}" type="slidenum">
              <a:rPr lang="en-US" smtClean="0"/>
              <a:pPr/>
              <a:t>122</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Currently, some emerging tools for managing a large collection are being developed.  I put an example here, </a:t>
            </a:r>
            <a:r>
              <a:rPr lang="en-US" baseline="0" dirty="0" err="1" smtClean="0"/>
              <a:t>Duracloud</a:t>
            </a:r>
            <a:r>
              <a:rPr lang="en-US" baseline="0" dirty="0" smtClean="0"/>
              <a:t>.</a:t>
            </a:r>
          </a:p>
          <a:p>
            <a:r>
              <a:rPr lang="en-US" baseline="0" dirty="0" smtClean="0"/>
              <a:t>Two points:  1) </a:t>
            </a:r>
            <a:r>
              <a:rPr lang="en-US" baseline="0" dirty="0" err="1" smtClean="0"/>
              <a:t>DuraCloud</a:t>
            </a:r>
            <a:r>
              <a:rPr lang="en-US" baseline="0" dirty="0" smtClean="0"/>
              <a:t> uses that technology I told you about, but look how short their description is.  They made it simple. 2)  </a:t>
            </a:r>
            <a:r>
              <a:rPr lang="en-US" baseline="0" dirty="0" err="1" smtClean="0"/>
              <a:t>Duracloud</a:t>
            </a:r>
            <a:r>
              <a:rPr lang="en-US" baseline="0" dirty="0" smtClean="0"/>
              <a:t> is fairly expensive.  But, it’s new, and the prices have fallen since it was released.  Because there is more awareness of bit rot, expect to see more products and tools for this to come out in the next few years.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for sharing metadata</a:t>
            </a:r>
            <a:r>
              <a:rPr lang="en-US" baseline="0" dirty="0" smtClean="0"/>
              <a:t> with OAI harvesters, there are simple plug-ins for that now.  There weren’t some years ago.  It is very probable that simple tools for monitoring bit rot will be released – </a:t>
            </a:r>
            <a:r>
              <a:rPr lang="en-US" baseline="0" dirty="0" err="1" smtClean="0"/>
              <a:t>plugins</a:t>
            </a:r>
            <a:r>
              <a:rPr lang="en-US" baseline="0" dirty="0" smtClean="0"/>
              <a:t> for website platforms like </a:t>
            </a:r>
            <a:r>
              <a:rPr lang="en-US" baseline="0" dirty="0" err="1" smtClean="0"/>
              <a:t>Drupal</a:t>
            </a:r>
            <a:r>
              <a:rPr lang="en-US" baseline="0" dirty="0" smtClean="0"/>
              <a:t> and </a:t>
            </a:r>
            <a:r>
              <a:rPr lang="en-US" baseline="0" dirty="0" err="1" smtClean="0"/>
              <a:t>WordPress</a:t>
            </a:r>
            <a:r>
              <a:rPr lang="en-US" baseline="0" dirty="0" smtClean="0"/>
              <a:t>, </a:t>
            </a:r>
            <a:r>
              <a:rPr lang="en-US" baseline="0" dirty="0" err="1" smtClean="0"/>
              <a:t>plugins</a:t>
            </a:r>
            <a:r>
              <a:rPr lang="en-US" baseline="0" dirty="0" smtClean="0"/>
              <a:t> for digital library platforms like </a:t>
            </a:r>
            <a:r>
              <a:rPr lang="en-US" baseline="0" dirty="0" err="1" smtClean="0"/>
              <a:t>Omeka</a:t>
            </a:r>
            <a:r>
              <a:rPr lang="en-US" baseline="0" dirty="0" smtClean="0"/>
              <a:t> and </a:t>
            </a:r>
            <a:r>
              <a:rPr lang="en-US" baseline="0" dirty="0" err="1" smtClean="0"/>
              <a:t>dSpace</a:t>
            </a:r>
            <a:r>
              <a:rPr lang="en-US" baseline="0" dirty="0" smtClean="0"/>
              <a:t>, and that those </a:t>
            </a:r>
            <a:r>
              <a:rPr lang="en-US" baseline="0" dirty="0" err="1" smtClean="0"/>
              <a:t>plugins</a:t>
            </a:r>
            <a:r>
              <a:rPr lang="en-US" baseline="0" dirty="0" smtClean="0"/>
              <a:t> and tools will do a good job of hiding the technology.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is most important for you to do is to recognize that your collections are vulnerable, and to periodically revisit this issue to determine whether your library is technologically and financially able to address this yet.</a:t>
            </a:r>
          </a:p>
        </p:txBody>
      </p:sp>
      <p:sp>
        <p:nvSpPr>
          <p:cNvPr id="4" name="Slide Number Placeholder 3"/>
          <p:cNvSpPr>
            <a:spLocks noGrp="1"/>
          </p:cNvSpPr>
          <p:nvPr>
            <p:ph type="sldNum" sz="quarter" idx="10"/>
          </p:nvPr>
        </p:nvSpPr>
        <p:spPr/>
        <p:txBody>
          <a:bodyPr/>
          <a:lstStyle/>
          <a:p>
            <a:fld id="{46A66544-8A9D-4161-A319-CF013EFC8017}" type="slidenum">
              <a:rPr lang="en-US" smtClean="0"/>
              <a:pPr/>
              <a:t>124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46A66544-8A9D-4161-A319-CF013EFC8017}" type="slidenum">
              <a:rPr lang="en-US" smtClean="0"/>
              <a:pPr/>
              <a:t>10</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Materials</a:t>
            </a:r>
            <a:r>
              <a:rPr lang="en-US" baseline="0" dirty="0" smtClean="0"/>
              <a:t> from this, and a webcast will be posted at randtke.com/presentations/ALA2012.html</a:t>
            </a:r>
            <a:endParaRPr lang="en-US" dirty="0"/>
          </a:p>
        </p:txBody>
      </p:sp>
      <p:sp>
        <p:nvSpPr>
          <p:cNvPr id="4" name="Slide Number Placeholder 3"/>
          <p:cNvSpPr>
            <a:spLocks noGrp="1"/>
          </p:cNvSpPr>
          <p:nvPr>
            <p:ph type="sldNum" sz="quarter" idx="10"/>
          </p:nvPr>
        </p:nvSpPr>
        <p:spPr/>
        <p:txBody>
          <a:bodyPr/>
          <a:lstStyle/>
          <a:p>
            <a:fld id="{46A66544-8A9D-4161-A319-CF013EFC8017}" type="slidenum">
              <a:rPr lang="en-US" smtClean="0"/>
              <a:pPr/>
              <a:t>125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AALL’s 2007 State-by-State Report on Authentication of Online Legal Resources.</a:t>
            </a:r>
          </a:p>
          <a:p>
            <a:r>
              <a:rPr lang="en-US" dirty="0" smtClean="0"/>
              <a:t>“PPA” means permanent public</a:t>
            </a:r>
            <a:r>
              <a:rPr lang="en-US" baseline="0" dirty="0" smtClean="0"/>
              <a:t> access</a:t>
            </a:r>
            <a:endParaRPr lang="en-US" dirty="0" smtClean="0"/>
          </a:p>
          <a:p>
            <a:endParaRPr lang="en-US" dirty="0" smtClean="0"/>
          </a:p>
          <a:p>
            <a:r>
              <a:rPr lang="en-US" dirty="0" smtClean="0"/>
              <a:t>According to 2009 update, four</a:t>
            </a:r>
            <a:r>
              <a:rPr lang="en-US" baseline="0" dirty="0" smtClean="0"/>
              <a:t> more states have permanent public access:</a:t>
            </a:r>
          </a:p>
          <a:p>
            <a:r>
              <a:rPr lang="en-US" baseline="0" dirty="0" smtClean="0"/>
              <a:t>Connecticut, Georgia, Idaho, and Utah</a:t>
            </a:r>
          </a:p>
        </p:txBody>
      </p:sp>
      <p:sp>
        <p:nvSpPr>
          <p:cNvPr id="4" name="Slide Number Placeholder 3"/>
          <p:cNvSpPr>
            <a:spLocks noGrp="1"/>
          </p:cNvSpPr>
          <p:nvPr>
            <p:ph type="sldNum" sz="quarter" idx="10"/>
          </p:nvPr>
        </p:nvSpPr>
        <p:spPr/>
        <p:txBody>
          <a:bodyPr/>
          <a:lstStyle/>
          <a:p>
            <a:fld id="{46A66544-8A9D-4161-A319-CF013EFC8017}"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E1C699-DB75-4C51-B50D-9244002D2FFB}" type="datetimeFigureOut">
              <a:rPr lang="en-US" smtClean="0"/>
              <a:pPr/>
              <a:t>6/23/2012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E1C699-DB75-4C51-B50D-9244002D2FFB}" type="datetimeFigureOut">
              <a:rPr lang="en-US" smtClean="0"/>
              <a:pPr/>
              <a:t>6/23/2012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E1C699-DB75-4C51-B50D-9244002D2FFB}" type="datetimeFigureOut">
              <a:rPr lang="en-US" smtClean="0"/>
              <a:pPr/>
              <a:t>6/23/2012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E1C699-DB75-4C51-B50D-9244002D2FFB}" type="datetimeFigureOut">
              <a:rPr lang="en-US" smtClean="0"/>
              <a:pPr/>
              <a:t>6/23/2012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E1C699-DB75-4C51-B50D-9244002D2FFB}" type="datetimeFigureOut">
              <a:rPr lang="en-US" smtClean="0"/>
              <a:pPr/>
              <a:t>6/23/2012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E1C699-DB75-4C51-B50D-9244002D2FFB}" type="datetimeFigureOut">
              <a:rPr lang="en-US" smtClean="0"/>
              <a:pPr/>
              <a:t>6/23/2012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E1C699-DB75-4C51-B50D-9244002D2FFB}" type="datetimeFigureOut">
              <a:rPr lang="en-US" smtClean="0"/>
              <a:pPr/>
              <a:t>6/23/2012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E1C699-DB75-4C51-B50D-9244002D2FFB}" type="datetimeFigureOut">
              <a:rPr lang="en-US" smtClean="0"/>
              <a:pPr/>
              <a:t>6/23/2012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E1C699-DB75-4C51-B50D-9244002D2FFB}" type="datetimeFigureOut">
              <a:rPr lang="en-US" smtClean="0"/>
              <a:pPr/>
              <a:t>6/23/2012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E1C699-DB75-4C51-B50D-9244002D2FFB}" type="datetimeFigureOut">
              <a:rPr lang="en-US" smtClean="0"/>
              <a:pPr/>
              <a:t>6/23/2012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E1C699-DB75-4C51-B50D-9244002D2FFB}" type="datetimeFigureOut">
              <a:rPr lang="en-US" smtClean="0"/>
              <a:pPr/>
              <a:t>6/23/2012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CC99A-439E-4C86-9BDA-ECD1816A3C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1C699-DB75-4C51-B50D-9244002D2FFB}" type="datetimeFigureOut">
              <a:rPr lang="en-US" smtClean="0"/>
              <a:pPr/>
              <a:t>6/23/2012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CC99A-439E-4C86-9BDA-ECD1816A3C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hyperlink" Target="http://fsu.catalog.fcla.edu/permalink.jsp?23FS000586056"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iki.creativecommons.org/XMP_Implementation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6.pn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addons.mozilla.org/en-US/firefox/addon/downthemal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dublincore.org/documents/usageguide/elements.shtml"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flgovdocs.omeka.net/"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3067050"/>
          </a:xfrm>
        </p:spPr>
        <p:txBody>
          <a:bodyPr>
            <a:normAutofit fontScale="90000"/>
          </a:bodyPr>
          <a:lstStyle/>
          <a:p>
            <a:r>
              <a:rPr lang="en-US" dirty="0" err="1" smtClean="0"/>
              <a:t>Webscraping</a:t>
            </a:r>
            <a:r>
              <a:rPr lang="en-US" dirty="0" smtClean="0"/>
              <a:t> on a Shoestring </a:t>
            </a:r>
            <a:br>
              <a:rPr lang="en-US" dirty="0" smtClean="0"/>
            </a:br>
            <a:r>
              <a:rPr lang="en-US" dirty="0" smtClean="0"/>
              <a:t>with No I.T. Support: </a:t>
            </a:r>
            <a:br>
              <a:rPr lang="en-US" dirty="0" smtClean="0"/>
            </a:br>
            <a:r>
              <a:rPr lang="en-US" dirty="0" smtClean="0"/>
              <a:t>Libraries Preserving Access to Born-digital Government Information </a:t>
            </a:r>
            <a:endParaRPr lang="en-US" dirty="0"/>
          </a:p>
        </p:txBody>
      </p:sp>
      <p:sp>
        <p:nvSpPr>
          <p:cNvPr id="3" name="Subtitle 2"/>
          <p:cNvSpPr>
            <a:spLocks noGrp="1"/>
          </p:cNvSpPr>
          <p:nvPr>
            <p:ph type="subTitle" idx="1"/>
          </p:nvPr>
        </p:nvSpPr>
        <p:spPr>
          <a:xfrm>
            <a:off x="0" y="3886200"/>
            <a:ext cx="9144000" cy="2819400"/>
          </a:xfrm>
        </p:spPr>
        <p:txBody>
          <a:bodyPr>
            <a:normAutofit fontScale="85000" lnSpcReduction="10000"/>
          </a:bodyPr>
          <a:lstStyle/>
          <a:p>
            <a:r>
              <a:rPr lang="en-US" dirty="0" smtClean="0"/>
              <a:t>Wilhelmina Randtke</a:t>
            </a:r>
          </a:p>
          <a:p>
            <a:r>
              <a:rPr lang="en-US" dirty="0" smtClean="0"/>
              <a:t>June 23, 2012</a:t>
            </a:r>
          </a:p>
          <a:p>
            <a:r>
              <a:rPr lang="en-US" dirty="0" smtClean="0"/>
              <a:t>ALA Annual Meeting</a:t>
            </a:r>
          </a:p>
          <a:p>
            <a:r>
              <a:rPr lang="en-US" dirty="0" smtClean="0"/>
              <a:t>Anaheim, California</a:t>
            </a:r>
          </a:p>
          <a:p>
            <a:endParaRPr lang="en-US" dirty="0"/>
          </a:p>
          <a:p>
            <a:r>
              <a:rPr lang="en-US" sz="2800" dirty="0" smtClean="0"/>
              <a:t>Materials online at www.randtke.com/presentations/ALA2012.html </a:t>
            </a: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Shift in government documents </a:t>
            </a:r>
            <a:br>
              <a:rPr lang="en-US" dirty="0" smtClean="0"/>
            </a:br>
            <a:r>
              <a:rPr lang="en-US" dirty="0" smtClean="0"/>
              <a:t>from print to digital</a:t>
            </a:r>
            <a:endParaRPr lang="en-US" dirty="0"/>
          </a:p>
        </p:txBody>
      </p:sp>
      <p:sp>
        <p:nvSpPr>
          <p:cNvPr id="3" name="Content Placeholder 2"/>
          <p:cNvSpPr>
            <a:spLocks noGrp="1"/>
          </p:cNvSpPr>
          <p:nvPr>
            <p:ph idx="1"/>
          </p:nvPr>
        </p:nvSpPr>
        <p:spPr/>
        <p:txBody>
          <a:bodyPr/>
          <a:lstStyle/>
          <a:p>
            <a:pPr>
              <a:buNone/>
            </a:pPr>
            <a:r>
              <a:rPr lang="en-US" dirty="0" smtClean="0"/>
              <a:t>“Key Finding 1: States have begun to discontinue print official legal resources and substitute online official legal sources”</a:t>
            </a:r>
          </a:p>
          <a:p>
            <a:pPr lvl="1"/>
            <a:r>
              <a:rPr lang="en-US" sz="2000" dirty="0" smtClean="0"/>
              <a:t>AALL’s 2007 State-by-State Report on Authentication of Online Legal Resources.</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3067050"/>
          </a:xfrm>
        </p:spPr>
        <p:txBody>
          <a:bodyPr>
            <a:normAutofit fontScale="90000"/>
          </a:bodyPr>
          <a:lstStyle/>
          <a:p>
            <a:r>
              <a:rPr lang="en-US" dirty="0" err="1" smtClean="0"/>
              <a:t>Webscraping</a:t>
            </a:r>
            <a:r>
              <a:rPr lang="en-US" dirty="0" smtClean="0"/>
              <a:t> on a Shoestring </a:t>
            </a:r>
            <a:br>
              <a:rPr lang="en-US" dirty="0" smtClean="0"/>
            </a:br>
            <a:r>
              <a:rPr lang="en-US" dirty="0" smtClean="0"/>
              <a:t>with No I.T. Support: </a:t>
            </a:r>
            <a:br>
              <a:rPr lang="en-US" dirty="0" smtClean="0"/>
            </a:br>
            <a:r>
              <a:rPr lang="en-US" dirty="0" smtClean="0"/>
              <a:t>Libraries Preserving Access to Born-digital Government Information </a:t>
            </a:r>
            <a:endParaRPr lang="en-US" dirty="0"/>
          </a:p>
        </p:txBody>
      </p:sp>
      <p:sp>
        <p:nvSpPr>
          <p:cNvPr id="3" name="Subtitle 2"/>
          <p:cNvSpPr>
            <a:spLocks noGrp="1"/>
          </p:cNvSpPr>
          <p:nvPr>
            <p:ph type="subTitle" idx="1"/>
          </p:nvPr>
        </p:nvSpPr>
        <p:spPr>
          <a:xfrm>
            <a:off x="0" y="3886200"/>
            <a:ext cx="9144000" cy="2819400"/>
          </a:xfrm>
        </p:spPr>
        <p:txBody>
          <a:bodyPr>
            <a:normAutofit fontScale="85000" lnSpcReduction="10000"/>
          </a:bodyPr>
          <a:lstStyle/>
          <a:p>
            <a:r>
              <a:rPr lang="en-US" dirty="0" smtClean="0"/>
              <a:t>Wilhelmina Randtke</a:t>
            </a:r>
          </a:p>
          <a:p>
            <a:r>
              <a:rPr lang="en-US" dirty="0" smtClean="0"/>
              <a:t>June 23, 2012</a:t>
            </a:r>
          </a:p>
          <a:p>
            <a:r>
              <a:rPr lang="en-US" dirty="0" smtClean="0"/>
              <a:t>ALA Annual Meeting</a:t>
            </a:r>
          </a:p>
          <a:p>
            <a:r>
              <a:rPr lang="en-US" dirty="0" smtClean="0"/>
              <a:t>Anaheim, California</a:t>
            </a:r>
          </a:p>
          <a:p>
            <a:endParaRPr lang="en-US" dirty="0"/>
          </a:p>
          <a:p>
            <a:r>
              <a:rPr lang="en-US" sz="2800" dirty="0" smtClean="0"/>
              <a:t>Materials online at www.randtke.com/presentations/ALA2012.html </a:t>
            </a:r>
            <a:endParaRPr lang="en-US" sz="28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88668"/>
            <a:ext cx="5585953" cy="369332"/>
          </a:xfrm>
          <a:prstGeom prst="rect">
            <a:avLst/>
          </a:prstGeom>
          <a:noFill/>
        </p:spPr>
        <p:txBody>
          <a:bodyPr wrap="none" rtlCol="0">
            <a:spAutoFit/>
          </a:bodyPr>
          <a:lstStyle/>
          <a:p>
            <a:r>
              <a:rPr lang="en-US" dirty="0" smtClean="0">
                <a:hlinkClick r:id="rId3"/>
              </a:rPr>
              <a:t>http://fsu.catalog.fcla.edu/permalink.jsp?23FS000586056</a:t>
            </a:r>
            <a:r>
              <a:rPr lang="en-US" dirty="0" smtClean="0"/>
              <a:t> </a:t>
            </a:r>
            <a:endParaRPr lang="en-US" dirty="0"/>
          </a:p>
        </p:txBody>
      </p:sp>
      <p:pic>
        <p:nvPicPr>
          <p:cNvPr id="4100" name="Picture 4"/>
          <p:cNvPicPr>
            <a:picLocks noChangeAspect="1" noChangeArrowheads="1"/>
          </p:cNvPicPr>
          <p:nvPr/>
        </p:nvPicPr>
        <p:blipFill>
          <a:blip r:embed="rId4" cstate="print"/>
          <a:srcRect/>
          <a:stretch>
            <a:fillRect/>
          </a:stretch>
        </p:blipFill>
        <p:spPr bwMode="auto">
          <a:xfrm>
            <a:off x="2169360" y="1"/>
            <a:ext cx="5839325" cy="6400799"/>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836934" y="1"/>
            <a:ext cx="7468866" cy="6857999"/>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914400" y="-21595"/>
            <a:ext cx="7197360" cy="6879596"/>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228601" y="0"/>
            <a:ext cx="8915399" cy="7385587"/>
          </a:xfrm>
          <a:prstGeom prst="rect">
            <a:avLst/>
          </a:prstGeom>
          <a:noFill/>
          <a:ln w="9525">
            <a:noFill/>
            <a:miter lim="800000"/>
            <a:headEnd/>
            <a:tailEnd/>
          </a:ln>
        </p:spPr>
      </p:pic>
      <p:sp>
        <p:nvSpPr>
          <p:cNvPr id="5" name="Oval 4"/>
          <p:cNvSpPr/>
          <p:nvPr/>
        </p:nvSpPr>
        <p:spPr>
          <a:xfrm>
            <a:off x="2514600" y="685800"/>
            <a:ext cx="1828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228600"/>
            <a:ext cx="10134600" cy="6251748"/>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557213" y="0"/>
            <a:ext cx="8029575" cy="702945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633413" y="0"/>
            <a:ext cx="7877175" cy="8296275"/>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557213" y="0"/>
            <a:ext cx="8029575" cy="702945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990600" y="0"/>
            <a:ext cx="714309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143000" y="1066799"/>
            <a:ext cx="6787376" cy="579120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85800" y="152400"/>
            <a:ext cx="8039100" cy="62865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Inventory</a:t>
            </a:r>
            <a:endParaRPr lang="en-US" dirty="0"/>
          </a:p>
        </p:txBody>
      </p:sp>
      <p:sp>
        <p:nvSpPr>
          <p:cNvPr id="3" name="Content Placeholder 2"/>
          <p:cNvSpPr>
            <a:spLocks noGrp="1"/>
          </p:cNvSpPr>
          <p:nvPr>
            <p:ph idx="1"/>
          </p:nvPr>
        </p:nvSpPr>
        <p:spPr>
          <a:xfrm>
            <a:off x="228600" y="914400"/>
            <a:ext cx="8763000" cy="5867400"/>
          </a:xfrm>
        </p:spPr>
        <p:txBody>
          <a:bodyPr>
            <a:normAutofit fontScale="92500"/>
          </a:bodyPr>
          <a:lstStyle/>
          <a:p>
            <a:r>
              <a:rPr lang="en-US" dirty="0" smtClean="0"/>
              <a:t>Do it at the collection level, so it’s manageable.</a:t>
            </a:r>
          </a:p>
          <a:p>
            <a:pPr lvl="1"/>
            <a:r>
              <a:rPr lang="en-US" dirty="0" smtClean="0"/>
              <a:t>A complete index is better than a “perfect” index which never gets finished and is too long for a reader to understand.</a:t>
            </a:r>
          </a:p>
          <a:p>
            <a:r>
              <a:rPr lang="en-US" dirty="0" smtClean="0"/>
              <a:t>Example (good entry):</a:t>
            </a:r>
          </a:p>
          <a:p>
            <a:pPr lvl="1">
              <a:buNone/>
            </a:pPr>
            <a:r>
              <a:rPr lang="en-US" dirty="0" smtClean="0"/>
              <a:t>Florida Governor’s Website</a:t>
            </a:r>
          </a:p>
          <a:p>
            <a:pPr lvl="1">
              <a:buNone/>
            </a:pPr>
            <a:r>
              <a:rPr lang="en-US" dirty="0" smtClean="0"/>
              <a:t>Copy made June 20, 2012 of http://www.flgov.com and all contents.</a:t>
            </a:r>
          </a:p>
          <a:p>
            <a:pPr lvl="1">
              <a:buNone/>
            </a:pPr>
            <a:r>
              <a:rPr lang="en-US" dirty="0" smtClean="0"/>
              <a:t>Files are stored in http://www.examplelibrary.com/governmentwebarchive/GovScottJune20_2012/</a:t>
            </a:r>
          </a:p>
          <a:p>
            <a:pPr lvl="1">
              <a:buNone/>
            </a:pPr>
            <a:r>
              <a:rPr lang="en-US" dirty="0" smtClean="0"/>
              <a:t>Backup burned to CD no. 2012_048 and stored numerically in the government web docs area of special collections.</a:t>
            </a:r>
            <a:endParaRPr lang="en-US" dirty="0"/>
          </a:p>
        </p:txBody>
      </p:sp>
      <p:sp>
        <p:nvSpPr>
          <p:cNvPr id="4" name="Rectangle 3"/>
          <p:cNvSpPr/>
          <p:nvPr/>
        </p:nvSpPr>
        <p:spPr>
          <a:xfrm>
            <a:off x="609600" y="3276600"/>
            <a:ext cx="8382000" cy="3505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smtClean="0"/>
              <a:t>Step 5:  Long Term Preservation</a:t>
            </a:r>
            <a:br>
              <a:rPr lang="en-US" dirty="0" smtClean="0"/>
            </a:br>
            <a:r>
              <a:rPr lang="en-US" sz="1800" dirty="0" smtClean="0"/>
              <a:t>(the very low end)</a:t>
            </a:r>
            <a:endParaRPr lang="en-US" sz="1800" dirty="0"/>
          </a:p>
        </p:txBody>
      </p:sp>
      <p:sp>
        <p:nvSpPr>
          <p:cNvPr id="5" name="Content Placeholder 2"/>
          <p:cNvSpPr txBox="1">
            <a:spLocks/>
          </p:cNvSpPr>
          <p:nvPr/>
        </p:nvSpPr>
        <p:spPr>
          <a:xfrm>
            <a:off x="0" y="1295400"/>
            <a:ext cx="9144000" cy="5562600"/>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Keep an inventory of digital assets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Project level instead of item level is fine.</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Catalog records for government docs are often at the series level.  No reason to change this with series of digital government docs.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Make sure multiple people understand and have access to the inventory.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Keep the inventory up-to-date.  Weed digital collections. Track backups.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Keep indexing information with files.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Use README files.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Goal:  Embedded metadata:  Put the metadata record for each item into the file header.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Consider long-term funding stability.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Hosted products are especially vulnerable.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Consider long-term access to technical knowledge.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Avoid tools, when staff cannot be cross-trained.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Goal:  Monitor files for bit-rot.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Checksums </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838200"/>
            <a:ext cx="9144000" cy="5441738"/>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3" cstate="print"/>
          <a:srcRect/>
          <a:stretch>
            <a:fillRect/>
          </a:stretch>
        </p:blipFill>
        <p:spPr bwMode="auto">
          <a:xfrm>
            <a:off x="0" y="533400"/>
            <a:ext cx="9144000" cy="5847833"/>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Goal:  Embedded metadata</a:t>
            </a:r>
            <a:endParaRPr lang="en-US" dirty="0"/>
          </a:p>
        </p:txBody>
      </p:sp>
      <p:pic>
        <p:nvPicPr>
          <p:cNvPr id="15363" name="Picture 3"/>
          <p:cNvPicPr>
            <a:picLocks noChangeAspect="1" noChangeArrowheads="1"/>
          </p:cNvPicPr>
          <p:nvPr/>
        </p:nvPicPr>
        <p:blipFill>
          <a:blip r:embed="rId3" cstate="print"/>
          <a:srcRect/>
          <a:stretch>
            <a:fillRect/>
          </a:stretch>
        </p:blipFill>
        <p:spPr bwMode="auto">
          <a:xfrm>
            <a:off x="2209800" y="769508"/>
            <a:ext cx="4572000" cy="6088492"/>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Goal:  Embedded metadata</a:t>
            </a:r>
            <a:endParaRPr lang="en-US" dirty="0"/>
          </a:p>
        </p:txBody>
      </p:sp>
      <p:pic>
        <p:nvPicPr>
          <p:cNvPr id="15362" name="Picture 2" descr="http://hugh.thejourneyler.org/wordpress/wp-content/uploads/2010/02/Preview-JIPA-widescreen.jpg"/>
          <p:cNvPicPr>
            <a:picLocks noChangeAspect="1" noChangeArrowheads="1"/>
          </p:cNvPicPr>
          <p:nvPr/>
        </p:nvPicPr>
        <p:blipFill>
          <a:blip r:embed="rId3" cstate="print"/>
          <a:srcRect/>
          <a:stretch>
            <a:fillRect/>
          </a:stretch>
        </p:blipFill>
        <p:spPr bwMode="auto">
          <a:xfrm>
            <a:off x="990600" y="815495"/>
            <a:ext cx="7391400" cy="6042505"/>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Goal:  Embedded metadata</a:t>
            </a:r>
            <a:endParaRPr lang="en-US" dirty="0"/>
          </a:p>
        </p:txBody>
      </p:sp>
      <p:pic>
        <p:nvPicPr>
          <p:cNvPr id="149506" name="Picture 2" descr="http://hugh.thejourneyler.org/wordpress/wp-content/uploads/2010/02/preview-SIL-archive-info-widescreen.jpg"/>
          <p:cNvPicPr>
            <a:picLocks noChangeAspect="1" noChangeArrowheads="1"/>
          </p:cNvPicPr>
          <p:nvPr/>
        </p:nvPicPr>
        <p:blipFill>
          <a:blip r:embed="rId3" cstate="print"/>
          <a:srcRect/>
          <a:stretch>
            <a:fillRect/>
          </a:stretch>
        </p:blipFill>
        <p:spPr bwMode="auto">
          <a:xfrm>
            <a:off x="838200" y="838200"/>
            <a:ext cx="7342226" cy="6019800"/>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Embedded metadata for PDFs: XMP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Fairly technical to do, but you only do it once.</a:t>
            </a:r>
          </a:p>
          <a:p>
            <a:pPr lvl="1"/>
            <a:r>
              <a:rPr lang="en-US" dirty="0" smtClean="0"/>
              <a:t>So, you don’t need to cross train to be able to maintain this.  </a:t>
            </a:r>
          </a:p>
          <a:p>
            <a:pPr lvl="1"/>
            <a:r>
              <a:rPr lang="en-US" dirty="0" smtClean="0"/>
              <a:t>If you have access to the IT skill for a short window of time, then you should use IT to do this, and it won’t hurt you later.</a:t>
            </a:r>
          </a:p>
          <a:p>
            <a:pPr lvl="2">
              <a:buNone/>
            </a:pPr>
            <a:r>
              <a:rPr lang="en-US" dirty="0" smtClean="0"/>
              <a:t>(Having the index already prepared means you are able to quickly embed it.)</a:t>
            </a:r>
          </a:p>
          <a:p>
            <a:r>
              <a:rPr lang="en-US" dirty="0" smtClean="0"/>
              <a:t>Some resources are here: </a:t>
            </a:r>
            <a:r>
              <a:rPr lang="en-US" dirty="0" smtClean="0">
                <a:hlinkClick r:id="rId3"/>
              </a:rPr>
              <a:t>http://wiki.creativecommons.org/XMP_Implementations</a:t>
            </a:r>
            <a:r>
              <a:rPr lang="en-US" dirty="0" smtClean="0"/>
              <a:t> </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smtClean="0"/>
              <a:t>Step 5:  Long Term Preservation</a:t>
            </a:r>
            <a:br>
              <a:rPr lang="en-US" dirty="0" smtClean="0"/>
            </a:br>
            <a:r>
              <a:rPr lang="en-US" sz="1800" dirty="0" smtClean="0"/>
              <a:t>(the very low end)</a:t>
            </a:r>
            <a:endParaRPr lang="en-US" sz="1800" dirty="0"/>
          </a:p>
        </p:txBody>
      </p:sp>
      <p:sp>
        <p:nvSpPr>
          <p:cNvPr id="5" name="Content Placeholder 2"/>
          <p:cNvSpPr txBox="1">
            <a:spLocks/>
          </p:cNvSpPr>
          <p:nvPr/>
        </p:nvSpPr>
        <p:spPr>
          <a:xfrm>
            <a:off x="0" y="1295400"/>
            <a:ext cx="9144000" cy="5562600"/>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Keep an inventory of digital assets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Project level instead of item level is fine.</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Catalog records for government docs are often at the series level.  No reason to change this with series of digital government docs.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Make sure multiple people understand and have access to the inventory.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Keep the inventory up-to-date.  Weed digital collections. Track backups.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Keep indexing information with files.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Use README files.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Goal:  Embedded metadata:  Put the metadata record for each item into the file header.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Consider long-term funding stability.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Hosted products are especially vulnerable.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Consider long-term access to technical knowledge.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Avoid tools, when staff cannot be cross-trained.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Goal:  Monitor files for bit-rot.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Checksums </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smtClean="0"/>
              <a:t>Bit rot: Example vulnerable collection</a:t>
            </a:r>
            <a:endParaRPr lang="en-US" dirty="0"/>
          </a:p>
        </p:txBody>
      </p:sp>
      <p:pic>
        <p:nvPicPr>
          <p:cNvPr id="150531" name="Picture 3"/>
          <p:cNvPicPr>
            <a:picLocks noChangeAspect="1" noChangeArrowheads="1"/>
          </p:cNvPicPr>
          <p:nvPr/>
        </p:nvPicPr>
        <p:blipFill>
          <a:blip r:embed="rId3" cstate="print"/>
          <a:srcRect/>
          <a:stretch>
            <a:fillRect/>
          </a:stretch>
        </p:blipFill>
        <p:spPr bwMode="auto">
          <a:xfrm>
            <a:off x="1867051" y="879646"/>
            <a:ext cx="5371949" cy="597835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
            <a:ext cx="9144000" cy="6358057"/>
          </a:xfrm>
          <a:prstGeom prst="rect">
            <a:avLst/>
          </a:prstGeom>
          <a:noFill/>
          <a:ln w="9525">
            <a:noFill/>
            <a:miter lim="800000"/>
            <a:headEnd/>
            <a:tailEnd/>
          </a:ln>
        </p:spPr>
      </p:pic>
      <p:sp>
        <p:nvSpPr>
          <p:cNvPr id="5" name="TextBox 4"/>
          <p:cNvSpPr txBox="1"/>
          <p:nvPr/>
        </p:nvSpPr>
        <p:spPr>
          <a:xfrm>
            <a:off x="762000" y="6477000"/>
            <a:ext cx="7506286" cy="381000"/>
          </a:xfrm>
          <a:prstGeom prst="rect">
            <a:avLst/>
          </a:prstGeom>
          <a:noFill/>
        </p:spPr>
        <p:txBody>
          <a:bodyPr wrap="square" rtlCol="0">
            <a:spAutoFit/>
          </a:bodyPr>
          <a:lstStyle/>
          <a:p>
            <a:r>
              <a:rPr lang="en-US" dirty="0" smtClean="0"/>
              <a:t>States which guarantee permanent access to online government information.</a:t>
            </a: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srcRect/>
          <a:stretch>
            <a:fillRect/>
          </a:stretch>
        </p:blipFill>
        <p:spPr bwMode="auto">
          <a:xfrm>
            <a:off x="1557338" y="0"/>
            <a:ext cx="6029325" cy="7134225"/>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cstate="print"/>
          <a:srcRect/>
          <a:stretch>
            <a:fillRect/>
          </a:stretch>
        </p:blipFill>
        <p:spPr bwMode="auto">
          <a:xfrm>
            <a:off x="1428750" y="200025"/>
            <a:ext cx="6286500" cy="6457950"/>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1418984" y="-43006"/>
            <a:ext cx="6201015" cy="6901006"/>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Bit Rot:  Checksums</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10000"/>
          </a:bodyPr>
          <a:lstStyle/>
          <a:p>
            <a:r>
              <a:rPr lang="en-US" dirty="0" smtClean="0"/>
              <a:t>Checksum = a number derived from the series of ones and zeros in a file</a:t>
            </a:r>
          </a:p>
          <a:p>
            <a:pPr lvl="1"/>
            <a:r>
              <a:rPr lang="en-US" dirty="0" smtClean="0"/>
              <a:t>Two different files can have an identical checksum, but it is very unlikely that a file will be edited (or corrupted) in such a way that the checksum does not change.</a:t>
            </a:r>
          </a:p>
          <a:p>
            <a:r>
              <a:rPr lang="en-US" dirty="0" smtClean="0"/>
              <a:t>To address bit rot:</a:t>
            </a:r>
          </a:p>
          <a:p>
            <a:pPr lvl="1">
              <a:buNone/>
            </a:pPr>
            <a:r>
              <a:rPr lang="en-US" dirty="0" smtClean="0"/>
              <a:t>1)  Get initial checksum values for your files and save those with metadata.  (Also update this after a file is edited.)</a:t>
            </a:r>
          </a:p>
          <a:p>
            <a:pPr lvl="1">
              <a:buNone/>
            </a:pPr>
            <a:r>
              <a:rPr lang="en-US" dirty="0" smtClean="0"/>
              <a:t>2)  Periodically get checksum values for your files, and compare those with originals.</a:t>
            </a:r>
          </a:p>
          <a:p>
            <a:pPr lvl="1">
              <a:buNone/>
            </a:pPr>
            <a:r>
              <a:rPr lang="en-US" dirty="0" smtClean="0"/>
              <a:t>3)  If a checksum has changed inadvertently, then go to your backups and restore from an uncorrupted backup.</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t>Checksums:  Technical, but </a:t>
            </a:r>
            <a:br>
              <a:rPr lang="en-US" dirty="0" smtClean="0"/>
            </a:br>
            <a:r>
              <a:rPr lang="en-US" dirty="0" smtClean="0"/>
              <a:t>easy tools are emerging.</a:t>
            </a:r>
            <a:endParaRPr lang="en-US" dirty="0"/>
          </a:p>
        </p:txBody>
      </p:sp>
      <p:pic>
        <p:nvPicPr>
          <p:cNvPr id="153602" name="Picture 2"/>
          <p:cNvPicPr>
            <a:picLocks noChangeAspect="1" noChangeArrowheads="1"/>
          </p:cNvPicPr>
          <p:nvPr/>
        </p:nvPicPr>
        <p:blipFill>
          <a:blip r:embed="rId3" cstate="print"/>
          <a:srcRect/>
          <a:stretch>
            <a:fillRect/>
          </a:stretch>
        </p:blipFill>
        <p:spPr bwMode="auto">
          <a:xfrm>
            <a:off x="1524000" y="1285875"/>
            <a:ext cx="6267695" cy="5572125"/>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3067050"/>
          </a:xfrm>
        </p:spPr>
        <p:txBody>
          <a:bodyPr>
            <a:normAutofit fontScale="90000"/>
          </a:bodyPr>
          <a:lstStyle/>
          <a:p>
            <a:r>
              <a:rPr lang="en-US" dirty="0" err="1" smtClean="0"/>
              <a:t>Webscraping</a:t>
            </a:r>
            <a:r>
              <a:rPr lang="en-US" dirty="0" smtClean="0"/>
              <a:t> on a Shoestring </a:t>
            </a:r>
            <a:br>
              <a:rPr lang="en-US" dirty="0" smtClean="0"/>
            </a:br>
            <a:r>
              <a:rPr lang="en-US" dirty="0" smtClean="0"/>
              <a:t>with No I.T. Support: </a:t>
            </a:r>
            <a:br>
              <a:rPr lang="en-US" dirty="0" smtClean="0"/>
            </a:br>
            <a:r>
              <a:rPr lang="en-US" dirty="0" smtClean="0"/>
              <a:t>Libraries Preserving Access to Born-digital Government Information </a:t>
            </a:r>
            <a:endParaRPr lang="en-US" dirty="0"/>
          </a:p>
        </p:txBody>
      </p:sp>
      <p:sp>
        <p:nvSpPr>
          <p:cNvPr id="3" name="Subtitle 2"/>
          <p:cNvSpPr>
            <a:spLocks noGrp="1"/>
          </p:cNvSpPr>
          <p:nvPr>
            <p:ph type="subTitle" idx="1"/>
          </p:nvPr>
        </p:nvSpPr>
        <p:spPr>
          <a:xfrm>
            <a:off x="0" y="3886200"/>
            <a:ext cx="9144000" cy="2819400"/>
          </a:xfrm>
        </p:spPr>
        <p:txBody>
          <a:bodyPr>
            <a:normAutofit fontScale="85000" lnSpcReduction="10000"/>
          </a:bodyPr>
          <a:lstStyle/>
          <a:p>
            <a:r>
              <a:rPr lang="en-US" dirty="0" smtClean="0"/>
              <a:t>Wilhelmina Randtke</a:t>
            </a:r>
          </a:p>
          <a:p>
            <a:r>
              <a:rPr lang="en-US" dirty="0" smtClean="0"/>
              <a:t>June 23, 2012</a:t>
            </a:r>
          </a:p>
          <a:p>
            <a:r>
              <a:rPr lang="en-US" dirty="0" smtClean="0"/>
              <a:t>ALA Annual Meeting</a:t>
            </a:r>
          </a:p>
          <a:p>
            <a:r>
              <a:rPr lang="en-US" dirty="0" smtClean="0"/>
              <a:t>Anaheim, California</a:t>
            </a:r>
          </a:p>
          <a:p>
            <a:endParaRPr lang="en-US" dirty="0"/>
          </a:p>
          <a:p>
            <a:r>
              <a:rPr lang="en-US" sz="2800" dirty="0" smtClean="0"/>
              <a:t>Materials online at www.randtke.com/presentations/ALA2012.html </a:t>
            </a:r>
            <a:endParaRPr 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 y="1"/>
            <a:ext cx="9143999" cy="6357669"/>
          </a:xfrm>
          <a:prstGeom prst="rect">
            <a:avLst/>
          </a:prstGeom>
          <a:noFill/>
          <a:ln w="9525">
            <a:noFill/>
            <a:miter lim="800000"/>
            <a:headEnd/>
            <a:tailEnd/>
          </a:ln>
        </p:spPr>
      </p:pic>
      <p:sp>
        <p:nvSpPr>
          <p:cNvPr id="5" name="TextBox 4"/>
          <p:cNvSpPr txBox="1"/>
          <p:nvPr/>
        </p:nvSpPr>
        <p:spPr>
          <a:xfrm>
            <a:off x="533400" y="6477000"/>
            <a:ext cx="7983147" cy="381000"/>
          </a:xfrm>
          <a:prstGeom prst="rect">
            <a:avLst/>
          </a:prstGeom>
          <a:noFill/>
        </p:spPr>
        <p:txBody>
          <a:bodyPr wrap="square" rtlCol="0">
            <a:spAutoFit/>
          </a:bodyPr>
          <a:lstStyle/>
          <a:p>
            <a:r>
              <a:rPr lang="en-US" dirty="0" smtClean="0"/>
              <a:t>States which do NOT guarantee permanent public access to online legal documents.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Disappearing documents?</a:t>
            </a:r>
            <a:endParaRPr lang="en-US" dirty="0"/>
          </a:p>
        </p:txBody>
      </p:sp>
      <p:sp>
        <p:nvSpPr>
          <p:cNvPr id="3" name="Content Placeholder 2"/>
          <p:cNvSpPr>
            <a:spLocks noGrp="1"/>
          </p:cNvSpPr>
          <p:nvPr>
            <p:ph idx="1"/>
          </p:nvPr>
        </p:nvSpPr>
        <p:spPr>
          <a:xfrm>
            <a:off x="304800" y="1600200"/>
            <a:ext cx="8610600" cy="5029200"/>
          </a:xfrm>
        </p:spPr>
        <p:txBody>
          <a:bodyPr>
            <a:normAutofit fontScale="92500" lnSpcReduction="10000"/>
          </a:bodyPr>
          <a:lstStyle/>
          <a:p>
            <a:r>
              <a:rPr lang="en-US" dirty="0" smtClean="0"/>
              <a:t>Good reasons</a:t>
            </a:r>
          </a:p>
          <a:p>
            <a:pPr lvl="1"/>
            <a:r>
              <a:rPr lang="en-US" dirty="0" smtClean="0"/>
              <a:t>Outdated information</a:t>
            </a:r>
          </a:p>
          <a:p>
            <a:pPr lvl="2"/>
            <a:r>
              <a:rPr lang="en-US" dirty="0"/>
              <a:t>b</a:t>
            </a:r>
            <a:r>
              <a:rPr lang="en-US" dirty="0" smtClean="0"/>
              <a:t>ut…  What if I have an argument about my interaction with a government agency back when that document was valid?</a:t>
            </a:r>
          </a:p>
          <a:p>
            <a:r>
              <a:rPr lang="en-US" dirty="0" smtClean="0"/>
              <a:t>Bad reasons</a:t>
            </a:r>
          </a:p>
          <a:p>
            <a:pPr lvl="1"/>
            <a:r>
              <a:rPr lang="en-US" dirty="0" smtClean="0"/>
              <a:t>Funding interruptions</a:t>
            </a:r>
          </a:p>
          <a:p>
            <a:pPr lvl="1"/>
            <a:r>
              <a:rPr lang="en-US" dirty="0" smtClean="0"/>
              <a:t>Transition:  New agency head; new elected official</a:t>
            </a:r>
          </a:p>
          <a:p>
            <a:pPr lvl="1"/>
            <a:r>
              <a:rPr lang="en-US" dirty="0" smtClean="0"/>
              <a:t>Agency gets dissolved</a:t>
            </a:r>
          </a:p>
          <a:p>
            <a:pPr lvl="1"/>
            <a:r>
              <a:rPr lang="en-US" dirty="0" smtClean="0"/>
              <a:t>Website redesign</a:t>
            </a:r>
          </a:p>
          <a:p>
            <a:pPr lvl="1"/>
            <a:endParaRPr lang="en-US" dirty="0"/>
          </a:p>
          <a:p>
            <a:r>
              <a:rPr lang="en-US" dirty="0" smtClean="0"/>
              <a:t>Issues from Document removal, and changed URLs.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0" y="2488582"/>
            <a:ext cx="2488320" cy="776242"/>
          </a:xfrm>
          <a:ln/>
        </p:spPr>
        <p:txBody>
          <a:bodyPr tIns="16001">
            <a:normAutofit fontScale="90000"/>
          </a:bodyPr>
          <a:lstStyle/>
          <a:p>
            <a:pPr>
              <a:tabLst>
                <a:tab pos="656650" algn="l"/>
                <a:tab pos="1313299" algn="l"/>
                <a:tab pos="1969949" algn="l"/>
              </a:tabLst>
            </a:pPr>
            <a:r>
              <a:rPr lang="en-US" sz="1800" dirty="0"/>
              <a:t>Immigration and Naturalization Service, dissolved 2003</a:t>
            </a:r>
          </a:p>
        </p:txBody>
      </p:sp>
      <p:pic>
        <p:nvPicPr>
          <p:cNvPr id="27650" name="Picture 2"/>
          <p:cNvPicPr>
            <a:picLocks noChangeAspect="1" noChangeArrowheads="1"/>
          </p:cNvPicPr>
          <p:nvPr/>
        </p:nvPicPr>
        <p:blipFill>
          <a:blip r:embed="rId3" cstate="print"/>
          <a:srcRect/>
          <a:stretch>
            <a:fillRect/>
          </a:stretch>
        </p:blipFill>
        <p:spPr bwMode="auto">
          <a:xfrm>
            <a:off x="51840" y="0"/>
            <a:ext cx="2436480" cy="2419454"/>
          </a:xfrm>
          <a:prstGeom prst="rect">
            <a:avLst/>
          </a:prstGeom>
          <a:noFill/>
          <a:ln w="9525">
            <a:noFill/>
            <a:round/>
            <a:headEnd/>
            <a:tailEnd/>
          </a:ln>
          <a:effectLst/>
        </p:spPr>
      </p:pic>
      <p:pic>
        <p:nvPicPr>
          <p:cNvPr id="27651" name="Picture 3"/>
          <p:cNvPicPr>
            <a:picLocks noChangeAspect="1" noChangeArrowheads="1"/>
          </p:cNvPicPr>
          <p:nvPr/>
        </p:nvPicPr>
        <p:blipFill>
          <a:blip r:embed="rId4" cstate="print"/>
          <a:srcRect/>
          <a:stretch>
            <a:fillRect/>
          </a:stretch>
        </p:blipFill>
        <p:spPr bwMode="auto">
          <a:xfrm>
            <a:off x="6635520" y="0"/>
            <a:ext cx="2514240" cy="3318108"/>
          </a:xfrm>
          <a:prstGeom prst="rect">
            <a:avLst/>
          </a:prstGeom>
          <a:noFill/>
          <a:ln w="9525">
            <a:noFill/>
            <a:round/>
            <a:headEnd/>
            <a:tailEnd/>
          </a:ln>
          <a:effectLst/>
        </p:spPr>
      </p:pic>
      <p:sp>
        <p:nvSpPr>
          <p:cNvPr id="27652" name="Text Box 4"/>
          <p:cNvSpPr txBox="1">
            <a:spLocks noChangeArrowheads="1"/>
          </p:cNvSpPr>
          <p:nvPr/>
        </p:nvSpPr>
        <p:spPr bwMode="auto">
          <a:xfrm>
            <a:off x="6490080" y="3318109"/>
            <a:ext cx="2653920" cy="517015"/>
          </a:xfrm>
          <a:prstGeom prst="rect">
            <a:avLst/>
          </a:prstGeom>
          <a:noFill/>
          <a:ln w="9525">
            <a:noFill/>
            <a:round/>
            <a:headEnd/>
            <a:tailEnd/>
          </a:ln>
          <a:effectLst/>
        </p:spPr>
        <p:txBody>
          <a:bodyPr lIns="0" tIns="16001" rIns="0" bIns="0" anchor="ctr"/>
          <a:lstStyle/>
          <a:p>
            <a:pPr algn="ctr">
              <a:tabLst>
                <a:tab pos="656650" algn="l"/>
                <a:tab pos="1313299" algn="l"/>
                <a:tab pos="1969949" algn="l"/>
                <a:tab pos="2626599" algn="l"/>
              </a:tabLst>
            </a:pPr>
            <a:r>
              <a:rPr lang="en-US" dirty="0">
                <a:solidFill>
                  <a:srgbClr val="000000"/>
                </a:solidFill>
              </a:rPr>
              <a:t>United States Housing Authority, dissolved 1947</a:t>
            </a:r>
          </a:p>
        </p:txBody>
      </p:sp>
      <p:sp>
        <p:nvSpPr>
          <p:cNvPr id="27653" name="Text Box 5"/>
          <p:cNvSpPr txBox="1">
            <a:spLocks noChangeArrowheads="1"/>
          </p:cNvSpPr>
          <p:nvPr/>
        </p:nvSpPr>
        <p:spPr bwMode="auto">
          <a:xfrm>
            <a:off x="0" y="5600749"/>
            <a:ext cx="2488320" cy="1035468"/>
          </a:xfrm>
          <a:prstGeom prst="rect">
            <a:avLst/>
          </a:prstGeom>
          <a:noFill/>
          <a:ln w="9525">
            <a:noFill/>
            <a:round/>
            <a:headEnd/>
            <a:tailEnd/>
          </a:ln>
          <a:effectLst/>
        </p:spPr>
        <p:txBody>
          <a:bodyPr lIns="0" tIns="16001" rIns="0" bIns="0" anchor="ctr"/>
          <a:lstStyle/>
          <a:p>
            <a:pPr algn="ctr">
              <a:tabLst>
                <a:tab pos="656650" algn="l"/>
                <a:tab pos="1313299" algn="l"/>
                <a:tab pos="1969949" algn="l"/>
              </a:tabLst>
            </a:pPr>
            <a:r>
              <a:rPr lang="en-US" dirty="0">
                <a:solidFill>
                  <a:srgbClr val="000000"/>
                </a:solidFill>
              </a:rPr>
              <a:t>National Advisory Committee for Aeronautics, dissolved 1957</a:t>
            </a:r>
          </a:p>
        </p:txBody>
      </p:sp>
      <p:pic>
        <p:nvPicPr>
          <p:cNvPr id="27654" name="Picture 6"/>
          <p:cNvPicPr>
            <a:picLocks noChangeAspect="1" noChangeArrowheads="1"/>
          </p:cNvPicPr>
          <p:nvPr/>
        </p:nvPicPr>
        <p:blipFill>
          <a:blip r:embed="rId5" cstate="print"/>
          <a:srcRect/>
          <a:stretch>
            <a:fillRect/>
          </a:stretch>
        </p:blipFill>
        <p:spPr bwMode="auto">
          <a:xfrm>
            <a:off x="34560" y="3318109"/>
            <a:ext cx="2453760" cy="2281199"/>
          </a:xfrm>
          <a:prstGeom prst="rect">
            <a:avLst/>
          </a:prstGeom>
          <a:noFill/>
          <a:ln w="9525">
            <a:noFill/>
            <a:round/>
            <a:headEnd/>
            <a:tailEnd/>
          </a:ln>
          <a:effectLst/>
        </p:spPr>
      </p:pic>
      <p:sp>
        <p:nvSpPr>
          <p:cNvPr id="27655" name="Text Box 7"/>
          <p:cNvSpPr txBox="1">
            <a:spLocks noChangeArrowheads="1"/>
          </p:cNvSpPr>
          <p:nvPr/>
        </p:nvSpPr>
        <p:spPr bwMode="auto">
          <a:xfrm>
            <a:off x="6635520" y="6081759"/>
            <a:ext cx="2488320" cy="776241"/>
          </a:xfrm>
          <a:prstGeom prst="rect">
            <a:avLst/>
          </a:prstGeom>
          <a:noFill/>
          <a:ln w="9525">
            <a:noFill/>
            <a:round/>
            <a:headEnd/>
            <a:tailEnd/>
          </a:ln>
          <a:effectLst/>
        </p:spPr>
        <p:txBody>
          <a:bodyPr lIns="0" tIns="16001" rIns="0" bIns="0" anchor="ctr"/>
          <a:lstStyle/>
          <a:p>
            <a:pPr algn="ctr">
              <a:tabLst>
                <a:tab pos="656650" algn="l"/>
                <a:tab pos="1313299" algn="l"/>
                <a:tab pos="1969949" algn="l"/>
              </a:tabLst>
            </a:pPr>
            <a:r>
              <a:rPr lang="en-US" dirty="0">
                <a:solidFill>
                  <a:srgbClr val="000000"/>
                </a:solidFill>
              </a:rPr>
              <a:t>Interstate Commerce Commission, dissolved 1995</a:t>
            </a:r>
          </a:p>
        </p:txBody>
      </p:sp>
      <p:sp>
        <p:nvSpPr>
          <p:cNvPr id="27656" name="Text Box 8"/>
          <p:cNvSpPr txBox="1">
            <a:spLocks noChangeArrowheads="1"/>
          </p:cNvSpPr>
          <p:nvPr/>
        </p:nvSpPr>
        <p:spPr bwMode="auto">
          <a:xfrm>
            <a:off x="0" y="5602189"/>
            <a:ext cx="2488320" cy="1035469"/>
          </a:xfrm>
          <a:prstGeom prst="rect">
            <a:avLst/>
          </a:prstGeom>
          <a:noFill/>
          <a:ln w="9525">
            <a:noFill/>
            <a:round/>
            <a:headEnd/>
            <a:tailEnd/>
          </a:ln>
          <a:effectLst/>
        </p:spPr>
        <p:txBody>
          <a:bodyPr lIns="0" tIns="16001" rIns="0" bIns="0" anchor="ctr"/>
          <a:lstStyle/>
          <a:p>
            <a:pPr algn="ctr">
              <a:tabLst>
                <a:tab pos="656650" algn="l"/>
                <a:tab pos="1313299" algn="l"/>
                <a:tab pos="1969949" algn="l"/>
              </a:tabLst>
            </a:pPr>
            <a:r>
              <a:rPr lang="en-US" dirty="0">
                <a:solidFill>
                  <a:srgbClr val="000000"/>
                </a:solidFill>
              </a:rPr>
              <a:t>National Advisory Committee for Aeronautics, dissolved 1957</a:t>
            </a:r>
          </a:p>
        </p:txBody>
      </p:sp>
      <p:pic>
        <p:nvPicPr>
          <p:cNvPr id="27657" name="Picture 9"/>
          <p:cNvPicPr>
            <a:picLocks noChangeAspect="1" noChangeArrowheads="1"/>
          </p:cNvPicPr>
          <p:nvPr/>
        </p:nvPicPr>
        <p:blipFill>
          <a:blip r:embed="rId6" cstate="print"/>
          <a:srcRect/>
          <a:stretch>
            <a:fillRect/>
          </a:stretch>
        </p:blipFill>
        <p:spPr bwMode="auto">
          <a:xfrm>
            <a:off x="6635520" y="3940254"/>
            <a:ext cx="2280960" cy="2142945"/>
          </a:xfrm>
          <a:prstGeom prst="rect">
            <a:avLst/>
          </a:prstGeom>
          <a:noFill/>
          <a:ln w="9525">
            <a:noFill/>
            <a:round/>
            <a:headEnd/>
            <a:tailEnd/>
          </a:ln>
          <a:effectLst/>
        </p:spPr>
      </p:pic>
      <p:pic>
        <p:nvPicPr>
          <p:cNvPr id="27658" name="Picture 10"/>
          <p:cNvPicPr>
            <a:picLocks noChangeAspect="1" noChangeArrowheads="1"/>
          </p:cNvPicPr>
          <p:nvPr/>
        </p:nvPicPr>
        <p:blipFill>
          <a:blip r:embed="rId7" cstate="print"/>
          <a:srcRect/>
          <a:stretch>
            <a:fillRect/>
          </a:stretch>
        </p:blipFill>
        <p:spPr bwMode="auto">
          <a:xfrm>
            <a:off x="2488320" y="34563"/>
            <a:ext cx="1866240" cy="2454018"/>
          </a:xfrm>
          <a:prstGeom prst="rect">
            <a:avLst/>
          </a:prstGeom>
          <a:noFill/>
          <a:ln w="9525">
            <a:noFill/>
            <a:round/>
            <a:headEnd/>
            <a:tailEnd/>
          </a:ln>
          <a:effectLst/>
        </p:spPr>
      </p:pic>
      <p:sp>
        <p:nvSpPr>
          <p:cNvPr id="27659" name="Text Box 11"/>
          <p:cNvSpPr txBox="1">
            <a:spLocks noChangeArrowheads="1"/>
          </p:cNvSpPr>
          <p:nvPr/>
        </p:nvSpPr>
        <p:spPr bwMode="auto">
          <a:xfrm>
            <a:off x="2488320" y="2579311"/>
            <a:ext cx="1866240" cy="776241"/>
          </a:xfrm>
          <a:prstGeom prst="rect">
            <a:avLst/>
          </a:prstGeom>
          <a:noFill/>
          <a:ln w="9525">
            <a:noFill/>
            <a:round/>
            <a:headEnd/>
            <a:tailEnd/>
          </a:ln>
          <a:effectLst/>
        </p:spPr>
        <p:txBody>
          <a:bodyPr lIns="0" tIns="16001" rIns="0" bIns="0" anchor="ctr"/>
          <a:lstStyle/>
          <a:p>
            <a:pPr algn="ctr">
              <a:tabLst>
                <a:tab pos="656650" algn="l"/>
                <a:tab pos="1313299" algn="l"/>
              </a:tabLst>
            </a:pPr>
            <a:r>
              <a:rPr lang="en-US" dirty="0">
                <a:solidFill>
                  <a:srgbClr val="000000"/>
                </a:solidFill>
              </a:rPr>
              <a:t>Library of Congress Police, dissolved 2009</a:t>
            </a:r>
          </a:p>
        </p:txBody>
      </p:sp>
      <p:pic>
        <p:nvPicPr>
          <p:cNvPr id="27660" name="Picture 12"/>
          <p:cNvPicPr>
            <a:picLocks noChangeAspect="1" noChangeArrowheads="1"/>
          </p:cNvPicPr>
          <p:nvPr/>
        </p:nvPicPr>
        <p:blipFill>
          <a:blip r:embed="rId8" cstate="print"/>
          <a:srcRect/>
          <a:stretch>
            <a:fillRect/>
          </a:stretch>
        </p:blipFill>
        <p:spPr bwMode="auto">
          <a:xfrm>
            <a:off x="4475520" y="25923"/>
            <a:ext cx="2160000" cy="3292186"/>
          </a:xfrm>
          <a:prstGeom prst="rect">
            <a:avLst/>
          </a:prstGeom>
          <a:noFill/>
          <a:ln w="9525">
            <a:noFill/>
            <a:round/>
            <a:headEnd/>
            <a:tailEnd/>
          </a:ln>
          <a:effectLst/>
        </p:spPr>
      </p:pic>
      <p:sp>
        <p:nvSpPr>
          <p:cNvPr id="27661" name="Text Box 13"/>
          <p:cNvSpPr txBox="1">
            <a:spLocks noChangeArrowheads="1"/>
          </p:cNvSpPr>
          <p:nvPr/>
        </p:nvSpPr>
        <p:spPr bwMode="auto">
          <a:xfrm>
            <a:off x="4561920" y="3371394"/>
            <a:ext cx="1866240" cy="776241"/>
          </a:xfrm>
          <a:prstGeom prst="rect">
            <a:avLst/>
          </a:prstGeom>
          <a:noFill/>
          <a:ln w="9525">
            <a:noFill/>
            <a:round/>
            <a:headEnd/>
            <a:tailEnd/>
          </a:ln>
          <a:effectLst/>
        </p:spPr>
        <p:txBody>
          <a:bodyPr lIns="0" tIns="16001" rIns="0" bIns="0" anchor="ctr"/>
          <a:lstStyle/>
          <a:p>
            <a:pPr algn="ctr">
              <a:tabLst>
                <a:tab pos="656650" algn="l"/>
                <a:tab pos="1313299" algn="l"/>
              </a:tabLst>
            </a:pPr>
            <a:r>
              <a:rPr lang="en-US" dirty="0">
                <a:solidFill>
                  <a:srgbClr val="000000"/>
                </a:solidFill>
              </a:rPr>
              <a:t>Resettlement Administration, dissolved 1937</a:t>
            </a:r>
          </a:p>
        </p:txBody>
      </p:sp>
      <p:pic>
        <p:nvPicPr>
          <p:cNvPr id="27662" name="Picture 14"/>
          <p:cNvPicPr>
            <a:picLocks noChangeAspect="1" noChangeArrowheads="1"/>
          </p:cNvPicPr>
          <p:nvPr/>
        </p:nvPicPr>
        <p:blipFill>
          <a:blip r:embed="rId9" cstate="print"/>
          <a:srcRect/>
          <a:stretch>
            <a:fillRect/>
          </a:stretch>
        </p:blipFill>
        <p:spPr bwMode="auto">
          <a:xfrm>
            <a:off x="4561920" y="4147636"/>
            <a:ext cx="1831680" cy="1831872"/>
          </a:xfrm>
          <a:prstGeom prst="rect">
            <a:avLst/>
          </a:prstGeom>
          <a:noFill/>
          <a:ln w="9525">
            <a:noFill/>
            <a:round/>
            <a:headEnd/>
            <a:tailEnd/>
          </a:ln>
          <a:effectLst/>
        </p:spPr>
      </p:pic>
      <p:sp>
        <p:nvSpPr>
          <p:cNvPr id="27663" name="Text Box 15"/>
          <p:cNvSpPr txBox="1">
            <a:spLocks noChangeArrowheads="1"/>
          </p:cNvSpPr>
          <p:nvPr/>
        </p:nvSpPr>
        <p:spPr bwMode="auto">
          <a:xfrm>
            <a:off x="4561920" y="6014072"/>
            <a:ext cx="1866240" cy="776242"/>
          </a:xfrm>
          <a:prstGeom prst="rect">
            <a:avLst/>
          </a:prstGeom>
          <a:noFill/>
          <a:ln w="9525">
            <a:noFill/>
            <a:round/>
            <a:headEnd/>
            <a:tailEnd/>
          </a:ln>
          <a:effectLst/>
        </p:spPr>
        <p:txBody>
          <a:bodyPr lIns="0" tIns="16001" rIns="0" bIns="0" anchor="ctr"/>
          <a:lstStyle/>
          <a:p>
            <a:pPr algn="ctr">
              <a:tabLst>
                <a:tab pos="656650" algn="l"/>
                <a:tab pos="1313299" algn="l"/>
              </a:tabLst>
            </a:pPr>
            <a:r>
              <a:rPr lang="en-US" dirty="0">
                <a:solidFill>
                  <a:srgbClr val="000000"/>
                </a:solidFill>
              </a:rPr>
              <a:t>Office of Thrift Supervision, dissolved 2011</a:t>
            </a:r>
          </a:p>
        </p:txBody>
      </p:sp>
      <p:pic>
        <p:nvPicPr>
          <p:cNvPr id="27664" name="Picture 16"/>
          <p:cNvPicPr>
            <a:picLocks noChangeAspect="1" noChangeArrowheads="1"/>
          </p:cNvPicPr>
          <p:nvPr/>
        </p:nvPicPr>
        <p:blipFill>
          <a:blip r:embed="rId10" cstate="print"/>
          <a:srcRect/>
          <a:stretch>
            <a:fillRect/>
          </a:stretch>
        </p:blipFill>
        <p:spPr bwMode="auto">
          <a:xfrm>
            <a:off x="2695680" y="3525490"/>
            <a:ext cx="1866240" cy="1702259"/>
          </a:xfrm>
          <a:prstGeom prst="rect">
            <a:avLst/>
          </a:prstGeom>
          <a:noFill/>
          <a:ln w="9525">
            <a:noFill/>
            <a:round/>
            <a:headEnd/>
            <a:tailEnd/>
          </a:ln>
          <a:effectLst/>
        </p:spPr>
      </p:pic>
      <p:sp>
        <p:nvSpPr>
          <p:cNvPr id="27665" name="Text Box 17"/>
          <p:cNvSpPr txBox="1">
            <a:spLocks noChangeArrowheads="1"/>
          </p:cNvSpPr>
          <p:nvPr/>
        </p:nvSpPr>
        <p:spPr bwMode="auto">
          <a:xfrm>
            <a:off x="2695680" y="5391927"/>
            <a:ext cx="1866240" cy="776242"/>
          </a:xfrm>
          <a:prstGeom prst="rect">
            <a:avLst/>
          </a:prstGeom>
          <a:noFill/>
          <a:ln w="9525">
            <a:noFill/>
            <a:round/>
            <a:headEnd/>
            <a:tailEnd/>
          </a:ln>
          <a:effectLst/>
        </p:spPr>
        <p:txBody>
          <a:bodyPr lIns="0" tIns="16001" rIns="0" bIns="0" anchor="ctr"/>
          <a:lstStyle/>
          <a:p>
            <a:pPr algn="ctr">
              <a:tabLst>
                <a:tab pos="656650" algn="l"/>
                <a:tab pos="1313299" algn="l"/>
              </a:tabLst>
            </a:pPr>
            <a:r>
              <a:rPr lang="en-US" dirty="0">
                <a:solidFill>
                  <a:srgbClr val="000000"/>
                </a:solidFill>
              </a:rPr>
              <a:t>Information Agency, dissolved 1999</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srcRect/>
          <a:stretch>
            <a:fillRect/>
          </a:stretch>
        </p:blipFill>
        <p:spPr bwMode="auto">
          <a:xfrm>
            <a:off x="1219200" y="0"/>
            <a:ext cx="6781432" cy="6286500"/>
          </a:xfrm>
          <a:prstGeom prst="rect">
            <a:avLst/>
          </a:prstGeom>
          <a:noFill/>
          <a:ln w="9525">
            <a:noFill/>
            <a:miter lim="800000"/>
            <a:headEnd/>
            <a:tailEnd/>
          </a:ln>
        </p:spPr>
      </p:pic>
      <p:sp>
        <p:nvSpPr>
          <p:cNvPr id="5" name="TextBox 4"/>
          <p:cNvSpPr txBox="1"/>
          <p:nvPr/>
        </p:nvSpPr>
        <p:spPr>
          <a:xfrm>
            <a:off x="0" y="6211669"/>
            <a:ext cx="9144000" cy="738664"/>
          </a:xfrm>
          <a:prstGeom prst="rect">
            <a:avLst/>
          </a:prstGeom>
          <a:noFill/>
        </p:spPr>
        <p:txBody>
          <a:bodyPr wrap="square" rtlCol="0">
            <a:spAutoFit/>
          </a:bodyPr>
          <a:lstStyle/>
          <a:p>
            <a:r>
              <a:rPr lang="en-US" dirty="0" smtClean="0"/>
              <a:t>The Chesapeake Digital Preservation Group, "</a:t>
            </a:r>
            <a:r>
              <a:rPr lang="en-US" sz="2400" b="1" dirty="0" smtClean="0"/>
              <a:t>Link Rot</a:t>
            </a:r>
            <a:r>
              <a:rPr lang="en-US" dirty="0" smtClean="0"/>
              <a:t>" and Legal Resources on the Web: A 2012 Analysis by the Chesapeake Digital Preservation Group</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456481" y="273629"/>
            <a:ext cx="8228160" cy="1144921"/>
          </a:xfrm>
          <a:ln/>
        </p:spPr>
        <p:txBody>
          <a:bodyPr tIns="35203">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How has government handled long term official records in the past?</a:t>
            </a:r>
          </a:p>
        </p:txBody>
      </p:sp>
      <p:sp>
        <p:nvSpPr>
          <p:cNvPr id="29698" name="Rectangle 2"/>
          <p:cNvSpPr>
            <a:spLocks noGrp="1" noChangeArrowheads="1"/>
          </p:cNvSpPr>
          <p:nvPr>
            <p:ph type="body" idx="1"/>
          </p:nvPr>
        </p:nvSpPr>
        <p:spPr>
          <a:xfrm>
            <a:off x="456481" y="1604329"/>
            <a:ext cx="8228160" cy="4526396"/>
          </a:xfrm>
          <a:ln/>
        </p:spPr>
        <p:txBody>
          <a:bodyPr/>
          <a:lstStyle/>
          <a:p>
            <a:endParaRPr lang="en-US"/>
          </a:p>
        </p:txBody>
      </p:sp>
      <p:pic>
        <p:nvPicPr>
          <p:cNvPr id="29699" name="Picture 3"/>
          <p:cNvPicPr>
            <a:picLocks noChangeAspect="1" noChangeArrowheads="1"/>
          </p:cNvPicPr>
          <p:nvPr/>
        </p:nvPicPr>
        <p:blipFill>
          <a:blip r:embed="rId3" cstate="print"/>
          <a:srcRect/>
          <a:stretch>
            <a:fillRect/>
          </a:stretch>
        </p:blipFill>
        <p:spPr bwMode="auto">
          <a:xfrm>
            <a:off x="0" y="1451673"/>
            <a:ext cx="9144000" cy="540632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Traditional Repository Function:</a:t>
            </a:r>
            <a:r>
              <a:rPr lang="en-US" b="1" dirty="0" smtClean="0">
                <a:solidFill>
                  <a:schemeClr val="accent2"/>
                </a:solidFill>
              </a:rPr>
              <a:t/>
            </a:r>
            <a:br>
              <a:rPr lang="en-US" b="1" dirty="0" smtClean="0">
                <a:solidFill>
                  <a:schemeClr val="accent2"/>
                </a:solidFill>
              </a:rPr>
            </a:br>
            <a:r>
              <a:rPr lang="en-US" sz="4000" b="1" dirty="0" smtClean="0">
                <a:solidFill>
                  <a:schemeClr val="accent2"/>
                </a:solidFill>
              </a:rPr>
              <a:t>Organizing links </a:t>
            </a:r>
            <a:r>
              <a:rPr lang="en-US" sz="4000" dirty="0" smtClean="0"/>
              <a:t>is not good enough;</a:t>
            </a:r>
            <a:br>
              <a:rPr lang="en-US" sz="4000" dirty="0" smtClean="0"/>
            </a:br>
            <a:r>
              <a:rPr lang="en-US" sz="4000" dirty="0" smtClean="0"/>
              <a:t>You must also </a:t>
            </a:r>
            <a:r>
              <a:rPr lang="en-US" sz="4000" b="1" dirty="0" smtClean="0">
                <a:solidFill>
                  <a:schemeClr val="accent2"/>
                </a:solidFill>
              </a:rPr>
              <a:t>control the content</a:t>
            </a:r>
            <a:r>
              <a:rPr lang="en-US" sz="4000" dirty="0" smtClean="0"/>
              <a:t>.</a:t>
            </a:r>
            <a:endParaRPr lang="en-US" sz="4000" dirty="0"/>
          </a:p>
        </p:txBody>
      </p:sp>
      <p:sp>
        <p:nvSpPr>
          <p:cNvPr id="3" name="Content Placeholder 2"/>
          <p:cNvSpPr>
            <a:spLocks noGrp="1"/>
          </p:cNvSpPr>
          <p:nvPr>
            <p:ph idx="1"/>
          </p:nvPr>
        </p:nvSpPr>
        <p:spPr>
          <a:xfrm>
            <a:off x="152400" y="1981200"/>
            <a:ext cx="8839200" cy="4876800"/>
          </a:xfrm>
        </p:spPr>
        <p:txBody>
          <a:bodyPr>
            <a:normAutofit lnSpcReduction="10000"/>
          </a:bodyPr>
          <a:lstStyle/>
          <a:p>
            <a:r>
              <a:rPr lang="en-US" dirty="0" smtClean="0"/>
              <a:t>When you save a link only, the government can delete the document.</a:t>
            </a:r>
          </a:p>
          <a:p>
            <a:pPr lvl="1"/>
            <a:r>
              <a:rPr lang="en-US" dirty="0" smtClean="0"/>
              <a:t>When you store a copy of the document, the government cannot delete it.</a:t>
            </a:r>
          </a:p>
          <a:p>
            <a:r>
              <a:rPr lang="en-US" dirty="0" smtClean="0"/>
              <a:t>Even if the content remains posted, the URL can change.</a:t>
            </a:r>
          </a:p>
          <a:p>
            <a:pPr lvl="1"/>
            <a:r>
              <a:rPr lang="en-US" b="1" dirty="0">
                <a:solidFill>
                  <a:schemeClr val="accent2"/>
                </a:solidFill>
              </a:rPr>
              <a:t>T</a:t>
            </a:r>
            <a:r>
              <a:rPr lang="en-US" b="1" dirty="0" smtClean="0">
                <a:solidFill>
                  <a:schemeClr val="accent2"/>
                </a:solidFill>
              </a:rPr>
              <a:t>ime consuming to tend to links</a:t>
            </a:r>
          </a:p>
          <a:p>
            <a:pPr lvl="1"/>
            <a:r>
              <a:rPr lang="en-US" dirty="0" smtClean="0"/>
              <a:t>May be easier to tend to files</a:t>
            </a:r>
          </a:p>
          <a:p>
            <a:pPr lvl="2"/>
            <a:r>
              <a:rPr lang="en-US" dirty="0" smtClean="0"/>
              <a:t>You choose a standard storage system for those files, not like URL formatting controlled by the agency.</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414720" y="99371"/>
            <a:ext cx="8228160" cy="1144920"/>
          </a:xfrm>
          <a:ln/>
        </p:spPr>
        <p:txBody>
          <a:bodyPr tIns="35203">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Traditional role of long term storage and availability</a:t>
            </a:r>
          </a:p>
        </p:txBody>
      </p:sp>
      <p:sp>
        <p:nvSpPr>
          <p:cNvPr id="32770" name="Rectangle 2"/>
          <p:cNvSpPr>
            <a:spLocks noGrp="1" noChangeArrowheads="1"/>
          </p:cNvSpPr>
          <p:nvPr>
            <p:ph type="body" idx="1"/>
          </p:nvPr>
        </p:nvSpPr>
        <p:spPr>
          <a:xfrm>
            <a:off x="456481" y="1604329"/>
            <a:ext cx="8228160" cy="4526396"/>
          </a:xfrm>
          <a:ln/>
        </p:spPr>
        <p:txBody>
          <a:bodyPr/>
          <a:lstStyle/>
          <a:p>
            <a:endParaRPr lang="en-US"/>
          </a:p>
        </p:txBody>
      </p:sp>
      <p:pic>
        <p:nvPicPr>
          <p:cNvPr id="32771" name="Picture 3"/>
          <p:cNvPicPr>
            <a:picLocks noChangeAspect="1" noChangeArrowheads="1"/>
          </p:cNvPicPr>
          <p:nvPr/>
        </p:nvPicPr>
        <p:blipFill>
          <a:blip r:embed="rId3" cstate="print"/>
          <a:srcRect/>
          <a:stretch>
            <a:fillRect/>
          </a:stretch>
        </p:blipFill>
        <p:spPr bwMode="auto">
          <a:xfrm>
            <a:off x="0" y="4507673"/>
            <a:ext cx="4976640" cy="2350327"/>
          </a:xfrm>
          <a:prstGeom prst="rect">
            <a:avLst/>
          </a:prstGeom>
          <a:noFill/>
          <a:ln w="9525">
            <a:noFill/>
            <a:round/>
            <a:headEnd/>
            <a:tailEnd/>
          </a:ln>
          <a:effectLst/>
        </p:spPr>
      </p:pic>
      <p:pic>
        <p:nvPicPr>
          <p:cNvPr id="32772" name="Picture 4"/>
          <p:cNvPicPr>
            <a:picLocks noChangeAspect="1" noChangeArrowheads="1"/>
          </p:cNvPicPr>
          <p:nvPr/>
        </p:nvPicPr>
        <p:blipFill>
          <a:blip r:embed="rId4" cstate="print"/>
          <a:srcRect/>
          <a:stretch>
            <a:fillRect/>
          </a:stretch>
        </p:blipFill>
        <p:spPr bwMode="auto">
          <a:xfrm>
            <a:off x="0" y="1386866"/>
            <a:ext cx="4976640" cy="3110727"/>
          </a:xfrm>
          <a:prstGeom prst="rect">
            <a:avLst/>
          </a:prstGeom>
          <a:noFill/>
          <a:ln w="9525">
            <a:noFill/>
            <a:round/>
            <a:headEnd/>
            <a:tailEnd/>
          </a:ln>
          <a:effectLst/>
        </p:spPr>
      </p:pic>
      <p:pic>
        <p:nvPicPr>
          <p:cNvPr id="32773" name="Picture 5"/>
          <p:cNvPicPr>
            <a:picLocks noChangeAspect="1" noChangeArrowheads="1"/>
          </p:cNvPicPr>
          <p:nvPr/>
        </p:nvPicPr>
        <p:blipFill>
          <a:blip r:embed="rId5" cstate="print"/>
          <a:srcRect/>
          <a:stretch>
            <a:fillRect/>
          </a:stretch>
        </p:blipFill>
        <p:spPr bwMode="auto">
          <a:xfrm>
            <a:off x="4976640" y="1244291"/>
            <a:ext cx="4167360" cy="2376249"/>
          </a:xfrm>
          <a:prstGeom prst="rect">
            <a:avLst/>
          </a:prstGeom>
          <a:noFill/>
          <a:ln w="9525">
            <a:noFill/>
            <a:round/>
            <a:headEnd/>
            <a:tailEnd/>
          </a:ln>
          <a:effectLst/>
        </p:spPr>
      </p:pic>
      <p:pic>
        <p:nvPicPr>
          <p:cNvPr id="32774" name="Picture 6"/>
          <p:cNvPicPr>
            <a:picLocks noChangeAspect="1" noChangeArrowheads="1"/>
          </p:cNvPicPr>
          <p:nvPr/>
        </p:nvPicPr>
        <p:blipFill>
          <a:blip r:embed="rId6" cstate="print"/>
          <a:srcRect/>
          <a:stretch>
            <a:fillRect/>
          </a:stretch>
        </p:blipFill>
        <p:spPr bwMode="auto">
          <a:xfrm>
            <a:off x="4976640" y="3318109"/>
            <a:ext cx="4167360" cy="3539892"/>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Overview</a:t>
            </a:r>
            <a:endParaRPr lang="en-US" dirty="0"/>
          </a:p>
        </p:txBody>
      </p:sp>
      <p:sp>
        <p:nvSpPr>
          <p:cNvPr id="3" name="Content Placeholder 2"/>
          <p:cNvSpPr>
            <a:spLocks noGrp="1"/>
          </p:cNvSpPr>
          <p:nvPr>
            <p:ph idx="1"/>
          </p:nvPr>
        </p:nvSpPr>
        <p:spPr>
          <a:xfrm>
            <a:off x="457200" y="990600"/>
            <a:ext cx="8229600" cy="5867400"/>
          </a:xfrm>
        </p:spPr>
        <p:txBody>
          <a:bodyPr>
            <a:normAutofit/>
          </a:bodyPr>
          <a:lstStyle/>
          <a:p>
            <a:r>
              <a:rPr lang="en-US" dirty="0" smtClean="0"/>
              <a:t>Why libraries, including smaller libraries, should archive digital government documents.</a:t>
            </a:r>
          </a:p>
          <a:p>
            <a:r>
              <a:rPr lang="en-US" dirty="0" smtClean="0"/>
              <a:t>Barriers to web archiving, and tips for finding manageable projects.</a:t>
            </a:r>
          </a:p>
          <a:p>
            <a:r>
              <a:rPr lang="en-US" dirty="0" smtClean="0"/>
              <a:t>Steps in a web archiving project:</a:t>
            </a:r>
          </a:p>
          <a:p>
            <a:pPr lvl="1"/>
            <a:r>
              <a:rPr lang="en-US" dirty="0" smtClean="0"/>
              <a:t>Assess available resources: tools and IT skills.</a:t>
            </a:r>
          </a:p>
          <a:p>
            <a:pPr lvl="1"/>
            <a:r>
              <a:rPr lang="en-US" dirty="0" smtClean="0"/>
              <a:t>The technology side of collection development:  How to spot “low hanging fruit”.</a:t>
            </a:r>
          </a:p>
          <a:p>
            <a:pPr lvl="1"/>
            <a:r>
              <a:rPr lang="en-US" dirty="0" smtClean="0"/>
              <a:t>Best practices and goals in a digital library.</a:t>
            </a:r>
          </a:p>
          <a:p>
            <a:r>
              <a:rPr lang="en-US" dirty="0" smtClean="0"/>
              <a:t> Tools for web archiving, and walk </a:t>
            </a:r>
            <a:r>
              <a:rPr lang="en-US" dirty="0" err="1" smtClean="0"/>
              <a:t>throughs</a:t>
            </a:r>
            <a:r>
              <a:rPr lang="en-US" dirty="0" smtClean="0"/>
              <a:t>.</a:t>
            </a:r>
          </a:p>
          <a:p>
            <a:r>
              <a:rPr lang="en-US" dirty="0" smtClean="0"/>
              <a:t>Long term planning.</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1" y="273629"/>
            <a:ext cx="8228160" cy="1144921"/>
          </a:xfrm>
          <a:ln/>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Authentication</a:t>
            </a:r>
          </a:p>
        </p:txBody>
      </p:sp>
      <p:sp>
        <p:nvSpPr>
          <p:cNvPr id="4098" name="Rectangle 2"/>
          <p:cNvSpPr>
            <a:spLocks noGrp="1" noChangeArrowheads="1"/>
          </p:cNvSpPr>
          <p:nvPr>
            <p:ph type="body" idx="1"/>
          </p:nvPr>
        </p:nvSpPr>
        <p:spPr>
          <a:xfrm>
            <a:off x="207360" y="2073818"/>
            <a:ext cx="8709120" cy="4056906"/>
          </a:xfrm>
          <a:ln/>
        </p:spPr>
        <p:txBody>
          <a:bodyPr>
            <a:normAutofit lnSpcReduction="10000"/>
          </a:bodyPr>
          <a:lstStyle/>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dirty="0"/>
              <a:t>How do I know this document is what it says it is?</a:t>
            </a:r>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endParaRPr lang="en-US" dirty="0"/>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dirty="0"/>
              <a:t>“To satisfy the requirement of authenticating or identifying an item of evidence, the proponent must produce evidence sufficient to support a finding that the item is what the proponent claims it is.”  Federal Rules of Evidence, Rule 901(a).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456481" y="273629"/>
            <a:ext cx="8228160" cy="1144921"/>
          </a:xfrm>
          <a:ln/>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Approaches so far...</a:t>
            </a:r>
          </a:p>
        </p:txBody>
      </p:sp>
      <p:sp>
        <p:nvSpPr>
          <p:cNvPr id="36866" name="Rectangle 2"/>
          <p:cNvSpPr>
            <a:spLocks noGrp="1" noChangeArrowheads="1"/>
          </p:cNvSpPr>
          <p:nvPr>
            <p:ph type="body" idx="1"/>
          </p:nvPr>
        </p:nvSpPr>
        <p:spPr>
          <a:xfrm>
            <a:off x="456481" y="1604329"/>
            <a:ext cx="8228160" cy="4526396"/>
          </a:xfrm>
          <a:ln/>
        </p:spPr>
        <p:txBody>
          <a:bodyPr/>
          <a:lstStyle/>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Federal Rules of Evidence</a:t>
            </a:r>
          </a:p>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AALL recommendations;  Uniform Electronic Legal Materials Act</a:t>
            </a:r>
          </a:p>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Government Printing Office</a:t>
            </a:r>
          </a:p>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Too many copies to alter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414720" y="99371"/>
            <a:ext cx="8228160" cy="1144920"/>
          </a:xfrm>
          <a:ln/>
        </p:spPr>
        <p:txBody>
          <a:bodyPr tIns="35203">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John </a:t>
            </a:r>
            <a:r>
              <a:rPr lang="en-US" dirty="0" err="1"/>
              <a:t>Joergensen</a:t>
            </a:r>
            <a:r>
              <a:rPr lang="en-US" dirty="0"/>
              <a:t> (Rutgers) and theory of multiple copies</a:t>
            </a:r>
          </a:p>
        </p:txBody>
      </p:sp>
      <p:pic>
        <p:nvPicPr>
          <p:cNvPr id="53250" name="Picture 2"/>
          <p:cNvPicPr>
            <a:picLocks noChangeAspect="1" noChangeArrowheads="1"/>
          </p:cNvPicPr>
          <p:nvPr/>
        </p:nvPicPr>
        <p:blipFill>
          <a:blip r:embed="rId3" cstate="print"/>
          <a:srcRect/>
          <a:stretch>
            <a:fillRect/>
          </a:stretch>
        </p:blipFill>
        <p:spPr bwMode="auto">
          <a:xfrm>
            <a:off x="622080" y="1244291"/>
            <a:ext cx="7879680" cy="5613709"/>
          </a:xfrm>
          <a:prstGeom prst="rect">
            <a:avLst/>
          </a:prstGeom>
          <a:noFill/>
          <a:ln w="9525">
            <a:noFill/>
            <a:round/>
            <a:headEnd/>
            <a:tailEnd/>
          </a:ln>
          <a:effectLst/>
        </p:spPr>
      </p:pic>
      <p:pic>
        <p:nvPicPr>
          <p:cNvPr id="53251" name="Picture 3"/>
          <p:cNvPicPr>
            <a:picLocks noChangeAspect="1" noChangeArrowheads="1"/>
          </p:cNvPicPr>
          <p:nvPr/>
        </p:nvPicPr>
        <p:blipFill>
          <a:blip r:embed="rId4" cstate="print"/>
          <a:srcRect/>
          <a:stretch>
            <a:fillRect/>
          </a:stretch>
        </p:blipFill>
        <p:spPr bwMode="auto">
          <a:xfrm>
            <a:off x="7050241" y="4977163"/>
            <a:ext cx="637920" cy="622145"/>
          </a:xfrm>
          <a:prstGeom prst="rect">
            <a:avLst/>
          </a:prstGeom>
          <a:noFill/>
          <a:ln w="9525">
            <a:noFill/>
            <a:round/>
            <a:headEnd/>
            <a:tailEnd/>
          </a:ln>
          <a:effectLst/>
        </p:spPr>
      </p:pic>
      <p:pic>
        <p:nvPicPr>
          <p:cNvPr id="53252" name="Picture 4"/>
          <p:cNvPicPr>
            <a:picLocks noChangeAspect="1" noChangeArrowheads="1"/>
          </p:cNvPicPr>
          <p:nvPr/>
        </p:nvPicPr>
        <p:blipFill>
          <a:blip r:embed="rId4" cstate="print"/>
          <a:srcRect/>
          <a:stretch>
            <a:fillRect/>
          </a:stretch>
        </p:blipFill>
        <p:spPr bwMode="auto">
          <a:xfrm>
            <a:off x="6619680" y="2073818"/>
            <a:ext cx="637920" cy="622145"/>
          </a:xfrm>
          <a:prstGeom prst="rect">
            <a:avLst/>
          </a:prstGeom>
          <a:noFill/>
          <a:ln w="9525">
            <a:noFill/>
            <a:round/>
            <a:headEnd/>
            <a:tailEnd/>
          </a:ln>
          <a:effectLst/>
        </p:spPr>
      </p:pic>
      <p:pic>
        <p:nvPicPr>
          <p:cNvPr id="53253" name="Picture 5"/>
          <p:cNvPicPr>
            <a:picLocks noChangeAspect="1" noChangeArrowheads="1"/>
          </p:cNvPicPr>
          <p:nvPr/>
        </p:nvPicPr>
        <p:blipFill>
          <a:blip r:embed="rId4" cstate="print"/>
          <a:srcRect/>
          <a:stretch>
            <a:fillRect/>
          </a:stretch>
        </p:blipFill>
        <p:spPr bwMode="auto">
          <a:xfrm>
            <a:off x="2887200" y="3940254"/>
            <a:ext cx="637920" cy="622145"/>
          </a:xfrm>
          <a:prstGeom prst="rect">
            <a:avLst/>
          </a:prstGeom>
          <a:noFill/>
          <a:ln w="9525">
            <a:noFill/>
            <a:round/>
            <a:headEnd/>
            <a:tailEnd/>
          </a:ln>
          <a:effectLst/>
        </p:spPr>
      </p:pic>
      <p:pic>
        <p:nvPicPr>
          <p:cNvPr id="53254" name="Picture 6"/>
          <p:cNvPicPr>
            <a:picLocks noChangeAspect="1" noChangeArrowheads="1"/>
          </p:cNvPicPr>
          <p:nvPr/>
        </p:nvPicPr>
        <p:blipFill>
          <a:blip r:embed="rId4" cstate="print"/>
          <a:srcRect/>
          <a:stretch>
            <a:fillRect/>
          </a:stretch>
        </p:blipFill>
        <p:spPr bwMode="auto">
          <a:xfrm>
            <a:off x="3716640" y="4562399"/>
            <a:ext cx="637920" cy="622145"/>
          </a:xfrm>
          <a:prstGeom prst="rect">
            <a:avLst/>
          </a:prstGeom>
          <a:noFill/>
          <a:ln w="9525">
            <a:noFill/>
            <a:round/>
            <a:headEnd/>
            <a:tailEnd/>
          </a:ln>
          <a:effectLst/>
        </p:spPr>
      </p:pic>
      <p:pic>
        <p:nvPicPr>
          <p:cNvPr id="53255" name="Picture 7"/>
          <p:cNvPicPr>
            <a:picLocks noChangeAspect="1" noChangeArrowheads="1"/>
          </p:cNvPicPr>
          <p:nvPr/>
        </p:nvPicPr>
        <p:blipFill>
          <a:blip r:embed="rId4" cstate="print"/>
          <a:srcRect/>
          <a:stretch>
            <a:fillRect/>
          </a:stretch>
        </p:blipFill>
        <p:spPr bwMode="auto">
          <a:xfrm>
            <a:off x="3924000" y="1451673"/>
            <a:ext cx="637920" cy="622145"/>
          </a:xfrm>
          <a:prstGeom prst="rect">
            <a:avLst/>
          </a:prstGeom>
          <a:noFill/>
          <a:ln w="9525">
            <a:noFill/>
            <a:round/>
            <a:headEnd/>
            <a:tailEnd/>
          </a:ln>
          <a:effectLst/>
        </p:spPr>
      </p:pic>
      <p:pic>
        <p:nvPicPr>
          <p:cNvPr id="53256" name="Picture 8"/>
          <p:cNvPicPr>
            <a:picLocks noChangeAspect="1" noChangeArrowheads="1"/>
          </p:cNvPicPr>
          <p:nvPr/>
        </p:nvPicPr>
        <p:blipFill>
          <a:blip r:embed="rId4" cstate="print"/>
          <a:srcRect/>
          <a:stretch>
            <a:fillRect/>
          </a:stretch>
        </p:blipFill>
        <p:spPr bwMode="auto">
          <a:xfrm>
            <a:off x="1228320" y="2009012"/>
            <a:ext cx="637920" cy="622145"/>
          </a:xfrm>
          <a:prstGeom prst="rect">
            <a:avLst/>
          </a:prstGeom>
          <a:noFill/>
          <a:ln w="9525">
            <a:noFill/>
            <a:round/>
            <a:headEnd/>
            <a:tailEnd/>
          </a:ln>
          <a:effectLst/>
        </p:spPr>
      </p:pic>
      <p:pic>
        <p:nvPicPr>
          <p:cNvPr id="53257" name="Picture 9"/>
          <p:cNvPicPr>
            <a:picLocks noChangeAspect="1" noChangeArrowheads="1"/>
          </p:cNvPicPr>
          <p:nvPr/>
        </p:nvPicPr>
        <p:blipFill>
          <a:blip r:embed="rId4" cstate="print"/>
          <a:srcRect/>
          <a:stretch>
            <a:fillRect/>
          </a:stretch>
        </p:blipFill>
        <p:spPr bwMode="auto">
          <a:xfrm>
            <a:off x="207361" y="3318109"/>
            <a:ext cx="637920" cy="622145"/>
          </a:xfrm>
          <a:prstGeom prst="rect">
            <a:avLst/>
          </a:prstGeom>
          <a:noFill/>
          <a:ln w="9525">
            <a:noFill/>
            <a:round/>
            <a:headEnd/>
            <a:tailEnd/>
          </a:ln>
          <a:effectLst/>
        </p:spPr>
      </p:pic>
      <p:pic>
        <p:nvPicPr>
          <p:cNvPr id="53258" name="Picture 10"/>
          <p:cNvPicPr>
            <a:picLocks noChangeAspect="1" noChangeArrowheads="1"/>
          </p:cNvPicPr>
          <p:nvPr/>
        </p:nvPicPr>
        <p:blipFill>
          <a:blip r:embed="rId4" cstate="print"/>
          <a:srcRect/>
          <a:stretch>
            <a:fillRect/>
          </a:stretch>
        </p:blipFill>
        <p:spPr bwMode="auto">
          <a:xfrm>
            <a:off x="622081" y="4147636"/>
            <a:ext cx="637920" cy="622145"/>
          </a:xfrm>
          <a:prstGeom prst="rect">
            <a:avLst/>
          </a:prstGeom>
          <a:noFill/>
          <a:ln w="9525">
            <a:noFill/>
            <a:round/>
            <a:headEnd/>
            <a:tailEnd/>
          </a:ln>
          <a:effectLst/>
        </p:spPr>
      </p:pic>
      <p:pic>
        <p:nvPicPr>
          <p:cNvPr id="53259" name="Picture 11"/>
          <p:cNvPicPr>
            <a:picLocks noChangeAspect="1" noChangeArrowheads="1"/>
          </p:cNvPicPr>
          <p:nvPr/>
        </p:nvPicPr>
        <p:blipFill>
          <a:blip r:embed="rId4" cstate="print"/>
          <a:srcRect/>
          <a:stretch>
            <a:fillRect/>
          </a:stretch>
        </p:blipFill>
        <p:spPr bwMode="auto">
          <a:xfrm>
            <a:off x="3732481" y="2488581"/>
            <a:ext cx="637920" cy="622145"/>
          </a:xfrm>
          <a:prstGeom prst="rect">
            <a:avLst/>
          </a:prstGeom>
          <a:noFill/>
          <a:ln w="9525">
            <a:noFill/>
            <a:round/>
            <a:headEnd/>
            <a:tailEnd/>
          </a:ln>
          <a:effectLst/>
        </p:spPr>
      </p:pic>
      <p:pic>
        <p:nvPicPr>
          <p:cNvPr id="53260" name="Picture 12"/>
          <p:cNvPicPr>
            <a:picLocks noChangeAspect="1" noChangeArrowheads="1"/>
          </p:cNvPicPr>
          <p:nvPr/>
        </p:nvPicPr>
        <p:blipFill>
          <a:blip r:embed="rId4" cstate="print"/>
          <a:srcRect/>
          <a:stretch>
            <a:fillRect/>
          </a:stretch>
        </p:blipFill>
        <p:spPr bwMode="auto">
          <a:xfrm>
            <a:off x="4131360" y="3110727"/>
            <a:ext cx="637920" cy="62214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414720" y="99371"/>
            <a:ext cx="8228160" cy="1144920"/>
          </a:xfrm>
          <a:ln/>
        </p:spPr>
        <p:txBody>
          <a:bodyPr tIns="35203">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Harder to tamper with multiple copies</a:t>
            </a:r>
            <a:endParaRPr lang="en-US" dirty="0"/>
          </a:p>
        </p:txBody>
      </p:sp>
      <p:pic>
        <p:nvPicPr>
          <p:cNvPr id="53250" name="Picture 2"/>
          <p:cNvPicPr>
            <a:picLocks noChangeAspect="1" noChangeArrowheads="1"/>
          </p:cNvPicPr>
          <p:nvPr/>
        </p:nvPicPr>
        <p:blipFill>
          <a:blip r:embed="rId3" cstate="print"/>
          <a:srcRect/>
          <a:stretch>
            <a:fillRect/>
          </a:stretch>
        </p:blipFill>
        <p:spPr bwMode="auto">
          <a:xfrm>
            <a:off x="622080" y="1244291"/>
            <a:ext cx="7879680" cy="5613709"/>
          </a:xfrm>
          <a:prstGeom prst="rect">
            <a:avLst/>
          </a:prstGeom>
          <a:noFill/>
          <a:ln w="9525">
            <a:noFill/>
            <a:round/>
            <a:headEnd/>
            <a:tailEnd/>
          </a:ln>
          <a:effectLst/>
        </p:spPr>
      </p:pic>
      <p:pic>
        <p:nvPicPr>
          <p:cNvPr id="91138" name="Picture 2" descr="https://encrypted-tbn1.google.com/images?q=tbn:ANd9GcSSPc9N8fTk5pnXPOwbJk22H5vcHO_QLjiGOkbp3Suq-CSpa_-K4g"/>
          <p:cNvPicPr>
            <a:picLocks noChangeAspect="1" noChangeArrowheads="1"/>
          </p:cNvPicPr>
          <p:nvPr/>
        </p:nvPicPr>
        <p:blipFill>
          <a:blip r:embed="rId4" cstate="print"/>
          <a:srcRect/>
          <a:stretch>
            <a:fillRect/>
          </a:stretch>
        </p:blipFill>
        <p:spPr bwMode="auto">
          <a:xfrm>
            <a:off x="1143000" y="2057400"/>
            <a:ext cx="790575" cy="526092"/>
          </a:xfrm>
          <a:prstGeom prst="rect">
            <a:avLst/>
          </a:prstGeom>
          <a:noFill/>
        </p:spPr>
      </p:pic>
      <p:pic>
        <p:nvPicPr>
          <p:cNvPr id="15" name="Picture 2" descr="https://encrypted-tbn1.google.com/images?q=tbn:ANd9GcSSPc9N8fTk5pnXPOwbJk22H5vcHO_QLjiGOkbp3Suq-CSpa_-K4g"/>
          <p:cNvPicPr>
            <a:picLocks noChangeAspect="1" noChangeArrowheads="1"/>
          </p:cNvPicPr>
          <p:nvPr/>
        </p:nvPicPr>
        <p:blipFill>
          <a:blip r:embed="rId4" cstate="print"/>
          <a:srcRect/>
          <a:stretch>
            <a:fillRect/>
          </a:stretch>
        </p:blipFill>
        <p:spPr bwMode="auto">
          <a:xfrm>
            <a:off x="7010400" y="5029200"/>
            <a:ext cx="790575" cy="526092"/>
          </a:xfrm>
          <a:prstGeom prst="rect">
            <a:avLst/>
          </a:prstGeom>
          <a:noFill/>
        </p:spPr>
      </p:pic>
      <p:pic>
        <p:nvPicPr>
          <p:cNvPr id="16" name="Picture 2" descr="https://encrypted-tbn1.google.com/images?q=tbn:ANd9GcSSPc9N8fTk5pnXPOwbJk22H5vcHO_QLjiGOkbp3Suq-CSpa_-K4g"/>
          <p:cNvPicPr>
            <a:picLocks noChangeAspect="1" noChangeArrowheads="1"/>
          </p:cNvPicPr>
          <p:nvPr/>
        </p:nvPicPr>
        <p:blipFill>
          <a:blip r:embed="rId4" cstate="print"/>
          <a:srcRect/>
          <a:stretch>
            <a:fillRect/>
          </a:stretch>
        </p:blipFill>
        <p:spPr bwMode="auto">
          <a:xfrm>
            <a:off x="6477000" y="2209800"/>
            <a:ext cx="790575" cy="526092"/>
          </a:xfrm>
          <a:prstGeom prst="rect">
            <a:avLst/>
          </a:prstGeom>
          <a:noFill/>
        </p:spPr>
      </p:pic>
      <p:pic>
        <p:nvPicPr>
          <p:cNvPr id="91140" name="Picture 4" descr="https://encrypted-tbn1.google.com/images?q=tbn:ANd9GcQNKUwst2E4c5lmaklnTnGLTJFh5r3QIsvAqda10l5MDoSwuaQAew"/>
          <p:cNvPicPr>
            <a:picLocks noChangeAspect="1" noChangeArrowheads="1"/>
          </p:cNvPicPr>
          <p:nvPr/>
        </p:nvPicPr>
        <p:blipFill>
          <a:blip r:embed="rId5" cstate="print"/>
          <a:srcRect/>
          <a:stretch>
            <a:fillRect/>
          </a:stretch>
        </p:blipFill>
        <p:spPr bwMode="auto">
          <a:xfrm>
            <a:off x="2933909" y="4114800"/>
            <a:ext cx="647492" cy="430877"/>
          </a:xfrm>
          <a:prstGeom prst="rect">
            <a:avLst/>
          </a:prstGeom>
          <a:noFill/>
        </p:spPr>
      </p:pic>
      <p:pic>
        <p:nvPicPr>
          <p:cNvPr id="91142" name="Picture 6" descr="https://encrypted-tbn3.google.com/images?q=tbn:ANd9GcQoT0G5tttQC21RS3fVCjaxFtytTY3AJqLcPx5HadX3SfPlO9kH"/>
          <p:cNvPicPr>
            <a:picLocks noChangeAspect="1" noChangeArrowheads="1"/>
          </p:cNvPicPr>
          <p:nvPr/>
        </p:nvPicPr>
        <p:blipFill>
          <a:blip r:embed="rId6" cstate="print"/>
          <a:srcRect/>
          <a:stretch>
            <a:fillRect/>
          </a:stretch>
        </p:blipFill>
        <p:spPr bwMode="auto">
          <a:xfrm>
            <a:off x="4191000" y="3276600"/>
            <a:ext cx="574623" cy="381000"/>
          </a:xfrm>
          <a:prstGeom prst="rect">
            <a:avLst/>
          </a:prstGeom>
          <a:noFill/>
        </p:spPr>
      </p:pic>
      <p:pic>
        <p:nvPicPr>
          <p:cNvPr id="91144" name="Picture 8" descr="https://encrypted-tbn1.google.com/images?q=tbn:ANd9GcTeLEnXMxwLWWE6b5MuxFg_jSYYlwPc2FqQEPYz6xs31qeapuVR"/>
          <p:cNvPicPr>
            <a:picLocks noChangeAspect="1" noChangeArrowheads="1"/>
          </p:cNvPicPr>
          <p:nvPr/>
        </p:nvPicPr>
        <p:blipFill>
          <a:blip r:embed="rId7" cstate="print"/>
          <a:srcRect/>
          <a:stretch>
            <a:fillRect/>
          </a:stretch>
        </p:blipFill>
        <p:spPr bwMode="auto">
          <a:xfrm>
            <a:off x="4114800" y="4572000"/>
            <a:ext cx="440853" cy="732221"/>
          </a:xfrm>
          <a:prstGeom prst="rect">
            <a:avLst/>
          </a:prstGeom>
          <a:noFill/>
        </p:spPr>
      </p:pic>
      <p:pic>
        <p:nvPicPr>
          <p:cNvPr id="91146" name="Picture 10" descr="Ad image"/>
          <p:cNvPicPr>
            <a:picLocks noChangeAspect="1" noChangeArrowheads="1"/>
          </p:cNvPicPr>
          <p:nvPr/>
        </p:nvPicPr>
        <p:blipFill>
          <a:blip r:embed="rId8" cstate="print"/>
          <a:srcRect/>
          <a:stretch>
            <a:fillRect/>
          </a:stretch>
        </p:blipFill>
        <p:spPr bwMode="auto">
          <a:xfrm>
            <a:off x="609600" y="4419600"/>
            <a:ext cx="838200" cy="838201"/>
          </a:xfrm>
          <a:prstGeom prst="rect">
            <a:avLst/>
          </a:prstGeom>
          <a:noFill/>
        </p:spPr>
      </p:pic>
      <p:pic>
        <p:nvPicPr>
          <p:cNvPr id="91148" name="Picture 12" descr="Ad image"/>
          <p:cNvPicPr>
            <a:picLocks noChangeAspect="1" noChangeArrowheads="1"/>
          </p:cNvPicPr>
          <p:nvPr/>
        </p:nvPicPr>
        <p:blipFill>
          <a:blip r:embed="rId9" cstate="print"/>
          <a:srcRect/>
          <a:stretch>
            <a:fillRect/>
          </a:stretch>
        </p:blipFill>
        <p:spPr bwMode="auto">
          <a:xfrm>
            <a:off x="4038600" y="1828800"/>
            <a:ext cx="457200" cy="457201"/>
          </a:xfrm>
          <a:prstGeom prst="rect">
            <a:avLst/>
          </a:prstGeom>
          <a:noFill/>
        </p:spPr>
      </p:pic>
      <p:pic>
        <p:nvPicPr>
          <p:cNvPr id="91150" name="Picture 14" descr="https://encrypted-tbn0.google.com/images?q=tbn:ANd9GcR7f4bfY43KJ2g1jxp2Cgg449Nw4qiLAvTqZZoxIraYPTAs2KdO"/>
          <p:cNvPicPr>
            <a:picLocks noChangeAspect="1" noChangeArrowheads="1"/>
          </p:cNvPicPr>
          <p:nvPr/>
        </p:nvPicPr>
        <p:blipFill>
          <a:blip r:embed="rId10" cstate="print"/>
          <a:srcRect/>
          <a:stretch>
            <a:fillRect/>
          </a:stretch>
        </p:blipFill>
        <p:spPr bwMode="auto">
          <a:xfrm>
            <a:off x="123432" y="3429000"/>
            <a:ext cx="714768" cy="535386"/>
          </a:xfrm>
          <a:prstGeom prst="rect">
            <a:avLst/>
          </a:prstGeom>
          <a:noFill/>
        </p:spPr>
      </p:pic>
      <p:pic>
        <p:nvPicPr>
          <p:cNvPr id="25" name="Picture 6" descr="https://encrypted-tbn3.google.com/images?q=tbn:ANd9GcQoT0G5tttQC21RS3fVCjaxFtytTY3AJqLcPx5HadX3SfPlO9kH"/>
          <p:cNvPicPr>
            <a:picLocks noChangeAspect="1" noChangeArrowheads="1"/>
          </p:cNvPicPr>
          <p:nvPr/>
        </p:nvPicPr>
        <p:blipFill>
          <a:blip r:embed="rId6" cstate="print"/>
          <a:srcRect/>
          <a:stretch>
            <a:fillRect/>
          </a:stretch>
        </p:blipFill>
        <p:spPr bwMode="auto">
          <a:xfrm>
            <a:off x="3810000" y="2819400"/>
            <a:ext cx="574623" cy="38100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Potential for Better Search</a:t>
            </a:r>
            <a:endParaRPr lang="en-US" dirty="0"/>
          </a:p>
        </p:txBody>
      </p:sp>
      <p:sp>
        <p:nvSpPr>
          <p:cNvPr id="3" name="Content Placeholder 2"/>
          <p:cNvSpPr>
            <a:spLocks noGrp="1"/>
          </p:cNvSpPr>
          <p:nvPr>
            <p:ph idx="1"/>
          </p:nvPr>
        </p:nvSpPr>
        <p:spPr>
          <a:xfrm>
            <a:off x="228600" y="1066800"/>
            <a:ext cx="8610600" cy="5791200"/>
          </a:xfrm>
        </p:spPr>
        <p:txBody>
          <a:bodyPr>
            <a:normAutofit fontScale="92500"/>
          </a:bodyPr>
          <a:lstStyle/>
          <a:p>
            <a:r>
              <a:rPr lang="en-US" dirty="0" smtClean="0"/>
              <a:t>Good government search engines are </a:t>
            </a:r>
            <a:r>
              <a:rPr lang="en-US" dirty="0" err="1" smtClean="0"/>
              <a:t>siloed</a:t>
            </a:r>
            <a:r>
              <a:rPr lang="en-US" dirty="0" smtClean="0"/>
              <a:t>.</a:t>
            </a:r>
          </a:p>
          <a:p>
            <a:pPr lvl="1"/>
            <a:r>
              <a:rPr lang="en-US" dirty="0" smtClean="0"/>
              <a:t>The publishing agency keeps to itself.</a:t>
            </a:r>
          </a:p>
          <a:p>
            <a:r>
              <a:rPr lang="en-US" dirty="0" smtClean="0"/>
              <a:t>In print, the OPAC broke these silos down.  </a:t>
            </a:r>
          </a:p>
          <a:p>
            <a:pPr lvl="1"/>
            <a:r>
              <a:rPr lang="en-US" dirty="0" smtClean="0"/>
              <a:t>Most cataloging is copy cataloging, and this could happen with records for digital items.</a:t>
            </a:r>
          </a:p>
          <a:p>
            <a:pPr lvl="1">
              <a:buNone/>
            </a:pPr>
            <a:r>
              <a:rPr lang="en-US" dirty="0" smtClean="0"/>
              <a:t>(Can’t use the OPAC to catalog web links only.  Links break quickly.  So, the material has to be stored with a trusted source.)</a:t>
            </a:r>
          </a:p>
          <a:p>
            <a:r>
              <a:rPr lang="en-US" dirty="0" smtClean="0"/>
              <a:t>Possible future directions for federated search could lead to better search and retrieval for government documents.</a:t>
            </a:r>
          </a:p>
          <a:p>
            <a:pPr lvl="1"/>
            <a:r>
              <a:rPr lang="en-US" dirty="0" smtClean="0"/>
              <a:t>YOU NEED METADATA TO HAVE A “SEAT AT THE TABLE”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small / IT poor libraries?</a:t>
            </a:r>
            <a:endParaRPr lang="en-US" dirty="0"/>
          </a:p>
        </p:txBody>
      </p:sp>
      <p:sp>
        <p:nvSpPr>
          <p:cNvPr id="3" name="Content Placeholder 2"/>
          <p:cNvSpPr>
            <a:spLocks noGrp="1"/>
          </p:cNvSpPr>
          <p:nvPr>
            <p:ph idx="1"/>
          </p:nvPr>
        </p:nvSpPr>
        <p:spPr/>
        <p:txBody>
          <a:bodyPr/>
          <a:lstStyle/>
          <a:p>
            <a:r>
              <a:rPr lang="en-US" dirty="0" smtClean="0"/>
              <a:t>(</a:t>
            </a:r>
            <a:r>
              <a:rPr lang="en-US" dirty="0" err="1" smtClean="0"/>
              <a:t>psst</a:t>
            </a:r>
            <a:r>
              <a:rPr lang="en-US" dirty="0" smtClean="0"/>
              <a:t>, keep it secret… everyone has bad IT)</a:t>
            </a:r>
          </a:p>
          <a:p>
            <a:r>
              <a:rPr lang="en-US" dirty="0" smtClean="0"/>
              <a:t>More in tune with local patrons needs.</a:t>
            </a:r>
          </a:p>
          <a:p>
            <a:r>
              <a:rPr lang="en-US" dirty="0" smtClean="0"/>
              <a:t>The least permanent documents are at the state and local level.</a:t>
            </a:r>
          </a:p>
          <a:p>
            <a:r>
              <a:rPr lang="en-US" dirty="0" smtClean="0"/>
              <a:t>The more, the merrier for authenticating government documents.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Barriers to archiving electronic material</a:t>
            </a:r>
            <a:endParaRPr lang="en-US" dirty="0"/>
          </a:p>
        </p:txBody>
      </p:sp>
      <p:sp>
        <p:nvSpPr>
          <p:cNvPr id="3" name="Content Placeholder 2"/>
          <p:cNvSpPr>
            <a:spLocks noGrp="1"/>
          </p:cNvSpPr>
          <p:nvPr>
            <p:ph idx="1"/>
          </p:nvPr>
        </p:nvSpPr>
        <p:spPr>
          <a:xfrm>
            <a:off x="457200" y="838200"/>
            <a:ext cx="8229600" cy="2819400"/>
          </a:xfrm>
        </p:spPr>
        <p:txBody>
          <a:bodyPr/>
          <a:lstStyle/>
          <a:p>
            <a:r>
              <a:rPr lang="en-US" dirty="0" smtClean="0"/>
              <a:t>Daunting scope – the internet is large</a:t>
            </a:r>
          </a:p>
          <a:p>
            <a:r>
              <a:rPr lang="en-US" dirty="0" smtClean="0"/>
              <a:t>Poor IT support in libraries</a:t>
            </a:r>
          </a:p>
          <a:p>
            <a:r>
              <a:rPr lang="en-US" dirty="0" smtClean="0"/>
              <a:t>In libraries with better infrastructure, different staff have government documents expertise versus IT expertise</a:t>
            </a:r>
          </a:p>
        </p:txBody>
      </p:sp>
      <p:sp>
        <p:nvSpPr>
          <p:cNvPr id="4" name="Title 1"/>
          <p:cNvSpPr txBox="1">
            <a:spLocks/>
          </p:cNvSpPr>
          <p:nvPr/>
        </p:nvSpPr>
        <p:spPr>
          <a:xfrm>
            <a:off x="0" y="3581400"/>
            <a:ext cx="9144000" cy="8382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Solutions</a:t>
            </a:r>
          </a:p>
        </p:txBody>
      </p:sp>
      <p:sp>
        <p:nvSpPr>
          <p:cNvPr id="5" name="Content Placeholder 2"/>
          <p:cNvSpPr txBox="1">
            <a:spLocks/>
          </p:cNvSpPr>
          <p:nvPr/>
        </p:nvSpPr>
        <p:spPr>
          <a:xfrm>
            <a:off x="533400" y="4343400"/>
            <a:ext cx="8305800" cy="25146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Focused</a:t>
            </a:r>
            <a:r>
              <a:rPr kumimoji="0" lang="en-US" sz="3200" b="0" i="0" u="none" strike="noStrike" kern="1200" cap="none" spc="0" normalizeH="0" noProof="0" dirty="0" smtClean="0">
                <a:ln>
                  <a:noFill/>
                </a:ln>
                <a:solidFill>
                  <a:schemeClr val="tx1"/>
                </a:solidFill>
                <a:effectLst/>
                <a:uLnTx/>
                <a:uFillTx/>
                <a:latin typeface="+mn-lt"/>
                <a:ea typeface="+mn-ea"/>
                <a:cs typeface="+mn-cs"/>
              </a:rPr>
              <a:t> collection development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aseline="0" dirty="0" smtClean="0"/>
              <a:t>Manageable</a:t>
            </a:r>
            <a:r>
              <a:rPr lang="en-US" sz="3200" dirty="0" smtClean="0"/>
              <a:t> projects with the tools available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t>Tools selected for government documents librarians, not the technologically best tools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t>Accept reality and don’t be perfect</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Poor IT support/infrastructure</a:t>
            </a:r>
            <a:endParaRPr lang="en-US" dirty="0"/>
          </a:p>
        </p:txBody>
      </p:sp>
      <p:pic>
        <p:nvPicPr>
          <p:cNvPr id="46082" name="Picture 2" descr="http://ghettocomputers.files.wordpress.com/2008/10/funny_pictures_ghetto_computer.jpg?w=450&amp;h=326"/>
          <p:cNvPicPr>
            <a:picLocks noChangeAspect="1" noChangeArrowheads="1"/>
          </p:cNvPicPr>
          <p:nvPr/>
        </p:nvPicPr>
        <p:blipFill>
          <a:blip r:embed="rId3" cstate="print"/>
          <a:srcRect/>
          <a:stretch>
            <a:fillRect/>
          </a:stretch>
        </p:blipFill>
        <p:spPr bwMode="auto">
          <a:xfrm>
            <a:off x="511426" y="990599"/>
            <a:ext cx="8099173" cy="586740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Poor IT support/infrastructure</a:t>
            </a:r>
            <a:endParaRPr lang="en-US" dirty="0"/>
          </a:p>
        </p:txBody>
      </p:sp>
      <p:pic>
        <p:nvPicPr>
          <p:cNvPr id="44034" name="Picture 2" descr="http://ghettocomputers.files.wordpress.com/2008/10/computerbums3.jpg?w=450&amp;h=276"/>
          <p:cNvPicPr>
            <a:picLocks noChangeAspect="1" noChangeArrowheads="1"/>
          </p:cNvPicPr>
          <p:nvPr/>
        </p:nvPicPr>
        <p:blipFill>
          <a:blip r:embed="rId3" cstate="print"/>
          <a:srcRect/>
          <a:stretch>
            <a:fillRect/>
          </a:stretch>
        </p:blipFill>
        <p:spPr bwMode="auto">
          <a:xfrm>
            <a:off x="0" y="1249680"/>
            <a:ext cx="9144000" cy="560832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t>Step 1:  Assess what resources</a:t>
            </a:r>
            <a:br>
              <a:rPr lang="en-US" dirty="0" smtClean="0"/>
            </a:br>
            <a:r>
              <a:rPr lang="en-US" dirty="0" smtClean="0"/>
              <a:t>you have to host content.</a:t>
            </a:r>
            <a:endParaRPr lang="en-US" dirty="0"/>
          </a:p>
        </p:txBody>
      </p:sp>
      <p:sp>
        <p:nvSpPr>
          <p:cNvPr id="3" name="Content Placeholder 2"/>
          <p:cNvSpPr>
            <a:spLocks noGrp="1"/>
          </p:cNvSpPr>
          <p:nvPr>
            <p:ph idx="1"/>
          </p:nvPr>
        </p:nvSpPr>
        <p:spPr>
          <a:xfrm>
            <a:off x="304800" y="1371600"/>
            <a:ext cx="8534400" cy="5486400"/>
          </a:xfrm>
        </p:spPr>
        <p:txBody>
          <a:bodyPr>
            <a:normAutofit fontScale="92500"/>
          </a:bodyPr>
          <a:lstStyle/>
          <a:p>
            <a:r>
              <a:rPr lang="en-US" dirty="0" smtClean="0"/>
              <a:t>Available hardware and software.</a:t>
            </a:r>
          </a:p>
          <a:p>
            <a:pPr lvl="1"/>
            <a:r>
              <a:rPr lang="en-US" dirty="0" smtClean="0"/>
              <a:t>Website space?</a:t>
            </a:r>
            <a:r>
              <a:rPr lang="en-US" dirty="0"/>
              <a:t> </a:t>
            </a:r>
            <a:r>
              <a:rPr lang="en-US" dirty="0" smtClean="0"/>
              <a:t> How much?</a:t>
            </a:r>
          </a:p>
          <a:p>
            <a:pPr lvl="1"/>
            <a:r>
              <a:rPr lang="en-US" dirty="0" smtClean="0"/>
              <a:t>Database or any easy way to store and share metadata?</a:t>
            </a:r>
          </a:p>
          <a:p>
            <a:r>
              <a:rPr lang="en-US" dirty="0" smtClean="0"/>
              <a:t>IT skills in other staff in the building.</a:t>
            </a:r>
          </a:p>
          <a:p>
            <a:pPr lvl="1"/>
            <a:r>
              <a:rPr lang="en-US" dirty="0" smtClean="0"/>
              <a:t>What can your co-workers realistically edit or maintain?</a:t>
            </a:r>
          </a:p>
          <a:p>
            <a:pPr lvl="1"/>
            <a:r>
              <a:rPr lang="en-US" dirty="0" smtClean="0"/>
              <a:t>Can any other departments assist in unusual tasks?</a:t>
            </a:r>
          </a:p>
          <a:p>
            <a:r>
              <a:rPr lang="en-US" dirty="0" smtClean="0"/>
              <a:t>Long term financial resources (this lets you know what tools you can rent).</a:t>
            </a:r>
          </a:p>
          <a:p>
            <a:pPr lvl="1"/>
            <a:r>
              <a:rPr lang="en-US" dirty="0" smtClean="0"/>
              <a:t>Hosting content means you can loose everything, if you don’t pay the bill.</a:t>
            </a:r>
          </a:p>
          <a:p>
            <a:pPr lvl="1"/>
            <a:r>
              <a:rPr lang="en-US" dirty="0" smtClean="0"/>
              <a:t>Consultants can assist in non-routine tasks.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archive electronic</a:t>
            </a:r>
            <a:br>
              <a:rPr lang="en-US" dirty="0" smtClean="0"/>
            </a:br>
            <a:r>
              <a:rPr lang="en-US" dirty="0" smtClean="0"/>
              <a:t>government documents?</a:t>
            </a:r>
            <a:endParaRPr lang="en-US" dirty="0"/>
          </a:p>
        </p:txBody>
      </p:sp>
      <p:sp>
        <p:nvSpPr>
          <p:cNvPr id="3" name="Content Placeholder 2"/>
          <p:cNvSpPr>
            <a:spLocks noGrp="1"/>
          </p:cNvSpPr>
          <p:nvPr>
            <p:ph idx="1"/>
          </p:nvPr>
        </p:nvSpPr>
        <p:spPr>
          <a:xfrm>
            <a:off x="457200" y="1752600"/>
            <a:ext cx="8229600" cy="4876800"/>
          </a:xfrm>
        </p:spPr>
        <p:txBody>
          <a:bodyPr/>
          <a:lstStyle/>
          <a:p>
            <a:r>
              <a:rPr lang="en-US" dirty="0" smtClean="0"/>
              <a:t>Fits libraries’ traditional repository function</a:t>
            </a:r>
          </a:p>
          <a:p>
            <a:r>
              <a:rPr lang="en-US" dirty="0" smtClean="0"/>
              <a:t>Low administrative costs </a:t>
            </a:r>
          </a:p>
          <a:p>
            <a:pPr lvl="1"/>
            <a:r>
              <a:rPr lang="en-US" dirty="0" err="1" smtClean="0"/>
              <a:t>ie</a:t>
            </a:r>
            <a:r>
              <a:rPr lang="en-US" dirty="0" smtClean="0"/>
              <a:t>. fewer copyright concerns than privately produced documents</a:t>
            </a:r>
          </a:p>
          <a:p>
            <a:r>
              <a:rPr lang="en-US" dirty="0" smtClean="0"/>
              <a:t>Lower costs to digitize </a:t>
            </a:r>
          </a:p>
          <a:p>
            <a:pPr lvl="1"/>
            <a:r>
              <a:rPr lang="en-US" dirty="0" smtClean="0"/>
              <a:t>online documents have already been digitized</a:t>
            </a:r>
          </a:p>
          <a:p>
            <a:r>
              <a:rPr lang="en-US" dirty="0" smtClean="0"/>
              <a:t>Lower costs to index </a:t>
            </a:r>
          </a:p>
          <a:p>
            <a:pPr lvl="1"/>
            <a:r>
              <a:rPr lang="en-US" dirty="0" smtClean="0"/>
              <a:t>can often repurpose some metadata from the government site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content is not enough</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0" y="1219200"/>
            <a:ext cx="4952999" cy="3141256"/>
          </a:xfrm>
          <a:prstGeom prst="rect">
            <a:avLst/>
          </a:prstGeom>
          <a:noFill/>
          <a:ln w="9525">
            <a:noFill/>
            <a:round/>
            <a:headEnd/>
            <a:tailEnd/>
          </a:ln>
          <a:effectLst/>
        </p:spPr>
      </p:pic>
      <p:pic>
        <p:nvPicPr>
          <p:cNvPr id="50178" name="Picture 2" descr="http://farm2.staticflickr.com/1173/1225274637_85fac883b1_b.jpg"/>
          <p:cNvPicPr>
            <a:picLocks noChangeAspect="1" noChangeArrowheads="1"/>
          </p:cNvPicPr>
          <p:nvPr/>
        </p:nvPicPr>
        <p:blipFill>
          <a:blip r:embed="rId3" cstate="print"/>
          <a:srcRect/>
          <a:stretch>
            <a:fillRect/>
          </a:stretch>
        </p:blipFill>
        <p:spPr bwMode="auto">
          <a:xfrm>
            <a:off x="4914901" y="1219201"/>
            <a:ext cx="4229099" cy="5638800"/>
          </a:xfrm>
          <a:prstGeom prst="rect">
            <a:avLst/>
          </a:prstGeom>
          <a:noFill/>
        </p:spPr>
      </p:pic>
      <p:sp>
        <p:nvSpPr>
          <p:cNvPr id="6" name="TextBox 5"/>
          <p:cNvSpPr txBox="1"/>
          <p:nvPr/>
        </p:nvSpPr>
        <p:spPr>
          <a:xfrm>
            <a:off x="457200" y="5257800"/>
            <a:ext cx="4114800" cy="646331"/>
          </a:xfrm>
          <a:prstGeom prst="rect">
            <a:avLst/>
          </a:prstGeom>
          <a:noFill/>
        </p:spPr>
        <p:txBody>
          <a:bodyPr wrap="square" rtlCol="0">
            <a:spAutoFit/>
          </a:bodyPr>
          <a:lstStyle/>
          <a:p>
            <a:r>
              <a:rPr lang="en-US" sz="3600" dirty="0" smtClean="0"/>
              <a:t>Are these the same?</a:t>
            </a:r>
            <a:endParaRPr lang="en-US" sz="3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content is not enough</a:t>
            </a:r>
            <a:endParaRPr lang="en-US" dirty="0"/>
          </a:p>
        </p:txBody>
      </p:sp>
      <p:pic>
        <p:nvPicPr>
          <p:cNvPr id="50178" name="Picture 2" descr="http://farm2.staticflickr.com/1173/1225274637_85fac883b1_b.jpg"/>
          <p:cNvPicPr>
            <a:picLocks noChangeAspect="1" noChangeArrowheads="1"/>
          </p:cNvPicPr>
          <p:nvPr/>
        </p:nvPicPr>
        <p:blipFill>
          <a:blip r:embed="rId3" cstate="print"/>
          <a:srcRect/>
          <a:stretch>
            <a:fillRect/>
          </a:stretch>
        </p:blipFill>
        <p:spPr bwMode="auto">
          <a:xfrm>
            <a:off x="4914901" y="1219201"/>
            <a:ext cx="4229099" cy="5638800"/>
          </a:xfrm>
          <a:prstGeom prst="rect">
            <a:avLst/>
          </a:prstGeom>
          <a:noFill/>
        </p:spPr>
      </p:pic>
      <p:pic>
        <p:nvPicPr>
          <p:cNvPr id="77826" name="Picture 2" descr="photo_2456237_4bcc48156c_t.jpg"/>
          <p:cNvPicPr>
            <a:picLocks noChangeAspect="1" noChangeArrowheads="1"/>
          </p:cNvPicPr>
          <p:nvPr/>
        </p:nvPicPr>
        <p:blipFill>
          <a:blip r:embed="rId4" cstate="print"/>
          <a:srcRect/>
          <a:stretch>
            <a:fillRect/>
          </a:stretch>
        </p:blipFill>
        <p:spPr bwMode="auto">
          <a:xfrm>
            <a:off x="0" y="3972739"/>
            <a:ext cx="4953000" cy="3290209"/>
          </a:xfrm>
          <a:prstGeom prst="rect">
            <a:avLst/>
          </a:prstGeom>
          <a:noFill/>
        </p:spPr>
      </p:pic>
      <p:pic>
        <p:nvPicPr>
          <p:cNvPr id="7" name="Picture 6"/>
          <p:cNvPicPr>
            <a:picLocks noChangeAspect="1" noChangeArrowheads="1"/>
          </p:cNvPicPr>
          <p:nvPr/>
        </p:nvPicPr>
        <p:blipFill>
          <a:blip r:embed="rId5" cstate="print"/>
          <a:srcRect/>
          <a:stretch>
            <a:fillRect/>
          </a:stretch>
        </p:blipFill>
        <p:spPr bwMode="auto">
          <a:xfrm>
            <a:off x="0" y="1219200"/>
            <a:ext cx="4952999" cy="3141256"/>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content is not enough</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761999" y="1219200"/>
            <a:ext cx="7848602" cy="56845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Background:  Metadata and Relational Databases</a:t>
            </a:r>
            <a:endParaRPr lang="en-US" dirty="0"/>
          </a:p>
        </p:txBody>
      </p:sp>
      <p:sp>
        <p:nvSpPr>
          <p:cNvPr id="3" name="Content Placeholder 2"/>
          <p:cNvSpPr>
            <a:spLocks noGrp="1"/>
          </p:cNvSpPr>
          <p:nvPr>
            <p:ph idx="1"/>
          </p:nvPr>
        </p:nvSpPr>
        <p:spPr>
          <a:xfrm>
            <a:off x="457200" y="1600200"/>
            <a:ext cx="8229600" cy="5029200"/>
          </a:xfrm>
        </p:spPr>
        <p:txBody>
          <a:bodyPr/>
          <a:lstStyle/>
          <a:p>
            <a:r>
              <a:rPr lang="en-US" dirty="0" smtClean="0"/>
              <a:t>Metadata = any indexing information</a:t>
            </a:r>
          </a:p>
          <a:p>
            <a:r>
              <a:rPr lang="en-US" dirty="0" smtClean="0"/>
              <a:t>Your Goal = Provide some indexing information in a format where </a:t>
            </a:r>
            <a:r>
              <a:rPr lang="en-US" b="1" u="sng" dirty="0" smtClean="0">
                <a:solidFill>
                  <a:schemeClr val="accent2"/>
                </a:solidFill>
              </a:rPr>
              <a:t>computers</a:t>
            </a:r>
            <a:r>
              <a:rPr lang="en-US" dirty="0" smtClean="0"/>
              <a:t> can understand it and connect it to the document</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72600" cy="685800"/>
          </a:xfrm>
        </p:spPr>
        <p:txBody>
          <a:bodyPr>
            <a:normAutofit fontScale="90000"/>
          </a:bodyPr>
          <a:lstStyle/>
          <a:p>
            <a:r>
              <a:rPr lang="en-US" dirty="0" smtClean="0"/>
              <a:t>Useless metadata:  only people can read it</a:t>
            </a:r>
            <a:endParaRPr lang="en-US" dirty="0"/>
          </a:p>
        </p:txBody>
      </p:sp>
      <p:pic>
        <p:nvPicPr>
          <p:cNvPr id="47106" name="Picture 2"/>
          <p:cNvPicPr>
            <a:picLocks noChangeAspect="1" noChangeArrowheads="1"/>
          </p:cNvPicPr>
          <p:nvPr/>
        </p:nvPicPr>
        <p:blipFill>
          <a:blip r:embed="rId3" cstate="print"/>
          <a:srcRect/>
          <a:stretch>
            <a:fillRect/>
          </a:stretch>
        </p:blipFill>
        <p:spPr bwMode="auto">
          <a:xfrm>
            <a:off x="0" y="762000"/>
            <a:ext cx="8877300" cy="850582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dirty="0" smtClean="0"/>
              <a:t>Useless metadata:  only people can read it</a:t>
            </a:r>
            <a:endParaRPr lang="en-US" dirty="0"/>
          </a:p>
        </p:txBody>
      </p:sp>
      <p:pic>
        <p:nvPicPr>
          <p:cNvPr id="81922" name="Picture 2"/>
          <p:cNvPicPr>
            <a:picLocks noChangeAspect="1" noChangeArrowheads="1"/>
          </p:cNvPicPr>
          <p:nvPr/>
        </p:nvPicPr>
        <p:blipFill>
          <a:blip r:embed="rId3" cstate="print"/>
          <a:srcRect/>
          <a:stretch>
            <a:fillRect/>
          </a:stretch>
        </p:blipFill>
        <p:spPr bwMode="auto">
          <a:xfrm>
            <a:off x="686140" y="868080"/>
            <a:ext cx="7695860" cy="770442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dirty="0" smtClean="0"/>
              <a:t>Better metadata:  Indexing information is ready to load into a search system</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1618674" y="2743200"/>
            <a:ext cx="7525326" cy="7210425"/>
          </a:xfrm>
          <a:prstGeom prst="rect">
            <a:avLst/>
          </a:prstGeom>
          <a:noFill/>
          <a:ln w="9525">
            <a:noFill/>
            <a:miter lim="800000"/>
            <a:headEnd/>
            <a:tailEnd/>
          </a:ln>
        </p:spPr>
      </p:pic>
      <p:pic>
        <p:nvPicPr>
          <p:cNvPr id="48130" name="Picture 2"/>
          <p:cNvPicPr>
            <a:picLocks noChangeAspect="1" noChangeArrowheads="1"/>
          </p:cNvPicPr>
          <p:nvPr/>
        </p:nvPicPr>
        <p:blipFill>
          <a:blip r:embed="rId4" cstate="print"/>
          <a:srcRect/>
          <a:stretch>
            <a:fillRect/>
          </a:stretch>
        </p:blipFill>
        <p:spPr bwMode="auto">
          <a:xfrm>
            <a:off x="0" y="1524000"/>
            <a:ext cx="5663184" cy="39624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dirty="0" smtClean="0"/>
              <a:t>Better metadata:  Indexing information is ready to load into a search system</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1618674" y="3505200"/>
            <a:ext cx="7525326" cy="7210425"/>
          </a:xfrm>
          <a:prstGeom prst="rect">
            <a:avLst/>
          </a:prstGeom>
          <a:noFill/>
          <a:ln w="9525">
            <a:noFill/>
            <a:miter lim="800000"/>
            <a:headEnd/>
            <a:tailEnd/>
          </a:ln>
        </p:spPr>
      </p:pic>
      <p:pic>
        <p:nvPicPr>
          <p:cNvPr id="49155" name="Picture 3"/>
          <p:cNvPicPr>
            <a:picLocks noChangeAspect="1" noChangeArrowheads="1"/>
          </p:cNvPicPr>
          <p:nvPr/>
        </p:nvPicPr>
        <p:blipFill>
          <a:blip r:embed="rId4" cstate="print"/>
          <a:srcRect/>
          <a:stretch>
            <a:fillRect/>
          </a:stretch>
        </p:blipFill>
        <p:spPr bwMode="auto">
          <a:xfrm>
            <a:off x="-1" y="1066799"/>
            <a:ext cx="6553201" cy="4449499"/>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19400"/>
            <a:ext cx="8229600" cy="1143000"/>
          </a:xfrm>
        </p:spPr>
        <p:txBody>
          <a:bodyPr>
            <a:normAutofit fontScale="90000"/>
          </a:bodyPr>
          <a:lstStyle/>
          <a:p>
            <a:r>
              <a:rPr lang="en-US" dirty="0" smtClean="0"/>
              <a:t>If you can put information from links into Excel, then you can make Dublin Core records</a:t>
            </a:r>
            <a:endParaRPr lang="en-US" dirty="0"/>
          </a:p>
        </p:txBody>
      </p:sp>
      <p:sp>
        <p:nvSpPr>
          <p:cNvPr id="4" name="TextBox 3"/>
          <p:cNvSpPr txBox="1"/>
          <p:nvPr/>
        </p:nvSpPr>
        <p:spPr>
          <a:xfrm>
            <a:off x="914400" y="5791200"/>
            <a:ext cx="7255085" cy="400110"/>
          </a:xfrm>
          <a:prstGeom prst="rect">
            <a:avLst/>
          </a:prstGeom>
          <a:noFill/>
        </p:spPr>
        <p:txBody>
          <a:bodyPr wrap="square" rtlCol="0">
            <a:spAutoFit/>
          </a:bodyPr>
          <a:lstStyle/>
          <a:p>
            <a:r>
              <a:rPr lang="en-US" sz="2000" dirty="0" smtClean="0"/>
              <a:t>Making them is not a technology skill;  hosting and sharing them is.</a:t>
            </a:r>
            <a:endParaRPr lang="en-US" sz="2000" dirty="0"/>
          </a:p>
        </p:txBody>
      </p:sp>
      <p:sp>
        <p:nvSpPr>
          <p:cNvPr id="5" name="TextBox 4"/>
          <p:cNvSpPr txBox="1"/>
          <p:nvPr/>
        </p:nvSpPr>
        <p:spPr>
          <a:xfrm>
            <a:off x="1905000" y="6488668"/>
            <a:ext cx="5638800" cy="369332"/>
          </a:xfrm>
          <a:prstGeom prst="rect">
            <a:avLst/>
          </a:prstGeom>
          <a:noFill/>
        </p:spPr>
        <p:txBody>
          <a:bodyPr wrap="square" rtlCol="0">
            <a:spAutoFit/>
          </a:bodyPr>
          <a:lstStyle/>
          <a:p>
            <a:r>
              <a:rPr lang="en-US" dirty="0" smtClean="0"/>
              <a:t>(walk through Dublin Core records for Executive Orders)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HTML versus Database</a:t>
            </a:r>
            <a:endParaRPr lang="en-US" dirty="0"/>
          </a:p>
        </p:txBody>
      </p:sp>
      <p:pic>
        <p:nvPicPr>
          <p:cNvPr id="154626" name="Picture 2" descr="http://www.elfwood.com/art/r/e/repper/happy_tree.jpg"/>
          <p:cNvPicPr>
            <a:picLocks noChangeAspect="1" noChangeArrowheads="1"/>
          </p:cNvPicPr>
          <p:nvPr/>
        </p:nvPicPr>
        <p:blipFill>
          <a:blip r:embed="rId3" cstate="print"/>
          <a:srcRect/>
          <a:stretch>
            <a:fillRect/>
          </a:stretch>
        </p:blipFill>
        <p:spPr bwMode="auto">
          <a:xfrm>
            <a:off x="152400" y="1295400"/>
            <a:ext cx="3810000" cy="5314951"/>
          </a:xfrm>
          <a:prstGeom prst="rect">
            <a:avLst/>
          </a:prstGeom>
          <a:noFill/>
        </p:spPr>
      </p:pic>
      <p:pic>
        <p:nvPicPr>
          <p:cNvPr id="154628" name="Picture 4" descr="http://3.bp.blogspot.com/_cP3Pd1BRVXc/RyoCmCHOPdI/AAAAAAAACKM/BaO5zp-MhOU/s400/autumn+leaves+R.jpg"/>
          <p:cNvPicPr>
            <a:picLocks noChangeAspect="1" noChangeArrowheads="1"/>
          </p:cNvPicPr>
          <p:nvPr/>
        </p:nvPicPr>
        <p:blipFill>
          <a:blip r:embed="rId4" cstate="print"/>
          <a:srcRect/>
          <a:stretch>
            <a:fillRect/>
          </a:stretch>
        </p:blipFill>
        <p:spPr bwMode="auto">
          <a:xfrm>
            <a:off x="4419600" y="2173985"/>
            <a:ext cx="4724400" cy="3236215"/>
          </a:xfrm>
          <a:prstGeom prst="rect">
            <a:avLst/>
          </a:prstGeom>
          <a:noFill/>
        </p:spPr>
      </p:pic>
      <p:pic>
        <p:nvPicPr>
          <p:cNvPr id="154630" name="Picture 6"/>
          <p:cNvPicPr>
            <a:picLocks noChangeAspect="1" noChangeArrowheads="1"/>
          </p:cNvPicPr>
          <p:nvPr/>
        </p:nvPicPr>
        <p:blipFill>
          <a:blip r:embed="rId5" cstate="print"/>
          <a:srcRect/>
          <a:stretch>
            <a:fillRect/>
          </a:stretch>
        </p:blipFill>
        <p:spPr bwMode="auto">
          <a:xfrm>
            <a:off x="7543801" y="5410200"/>
            <a:ext cx="2362200" cy="1475893"/>
          </a:xfrm>
          <a:prstGeom prst="rect">
            <a:avLst/>
          </a:prstGeom>
          <a:noFill/>
          <a:ln w="9525">
            <a:noFill/>
            <a:miter lim="800000"/>
            <a:headEnd/>
            <a:tailEnd/>
          </a:ln>
        </p:spPr>
      </p:pic>
      <p:pic>
        <p:nvPicPr>
          <p:cNvPr id="9" name="Picture 6"/>
          <p:cNvPicPr>
            <a:picLocks noChangeAspect="1" noChangeArrowheads="1"/>
          </p:cNvPicPr>
          <p:nvPr/>
        </p:nvPicPr>
        <p:blipFill>
          <a:blip r:embed="rId5" cstate="print"/>
          <a:srcRect/>
          <a:stretch>
            <a:fillRect/>
          </a:stretch>
        </p:blipFill>
        <p:spPr bwMode="auto">
          <a:xfrm>
            <a:off x="4419600" y="5382107"/>
            <a:ext cx="2362200" cy="1475893"/>
          </a:xfrm>
          <a:prstGeom prst="rect">
            <a:avLst/>
          </a:prstGeom>
          <a:noFill/>
          <a:ln w="9525">
            <a:noFill/>
            <a:miter lim="800000"/>
            <a:headEnd/>
            <a:tailEnd/>
          </a:ln>
        </p:spPr>
      </p:pic>
      <p:pic>
        <p:nvPicPr>
          <p:cNvPr id="10" name="Picture 5"/>
          <p:cNvPicPr>
            <a:picLocks noChangeAspect="1" noChangeArrowheads="1"/>
          </p:cNvPicPr>
          <p:nvPr/>
        </p:nvPicPr>
        <p:blipFill>
          <a:blip r:embed="rId6" cstate="print"/>
          <a:srcRect/>
          <a:stretch>
            <a:fillRect/>
          </a:stretch>
        </p:blipFill>
        <p:spPr bwMode="auto">
          <a:xfrm>
            <a:off x="5638800" y="5410200"/>
            <a:ext cx="1929397" cy="14478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2590800"/>
          </a:xfrm>
        </p:spPr>
        <p:txBody>
          <a:bodyPr>
            <a:normAutofit/>
          </a:bodyPr>
          <a:lstStyle/>
          <a:p>
            <a:r>
              <a:rPr lang="en-US" dirty="0" smtClean="0"/>
              <a:t>Government documents aren’t the only thing going online….</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p:cNvPicPr>
            <a:picLocks noChangeAspect="1" noChangeArrowheads="1"/>
          </p:cNvPicPr>
          <p:nvPr/>
        </p:nvPicPr>
        <p:blipFill>
          <a:blip r:embed="rId3" cstate="print"/>
          <a:srcRect/>
          <a:stretch>
            <a:fillRect/>
          </a:stretch>
        </p:blipFill>
        <p:spPr bwMode="auto">
          <a:xfrm>
            <a:off x="1282043" y="-25804"/>
            <a:ext cx="6185557" cy="6883804"/>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srcRect/>
          <a:stretch>
            <a:fillRect/>
          </a:stretch>
        </p:blipFill>
        <p:spPr bwMode="auto">
          <a:xfrm>
            <a:off x="1557338" y="0"/>
            <a:ext cx="6029325" cy="713422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cstate="print"/>
          <a:srcRect/>
          <a:stretch>
            <a:fillRect/>
          </a:stretch>
        </p:blipFill>
        <p:spPr bwMode="auto">
          <a:xfrm>
            <a:off x="1428750" y="200025"/>
            <a:ext cx="6286500" cy="645795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Database and BLOB</a:t>
            </a:r>
            <a:endParaRPr lang="en-US" dirty="0"/>
          </a:p>
        </p:txBody>
      </p:sp>
      <p:pic>
        <p:nvPicPr>
          <p:cNvPr id="171012" name="Picture 4"/>
          <p:cNvPicPr>
            <a:picLocks noChangeAspect="1" noChangeArrowheads="1"/>
          </p:cNvPicPr>
          <p:nvPr/>
        </p:nvPicPr>
        <p:blipFill>
          <a:blip r:embed="rId3" cstate="print"/>
          <a:srcRect/>
          <a:stretch>
            <a:fillRect/>
          </a:stretch>
        </p:blipFill>
        <p:spPr bwMode="auto">
          <a:xfrm>
            <a:off x="533400" y="685801"/>
            <a:ext cx="7843124" cy="6172199"/>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Database and BLOB</a:t>
            </a:r>
            <a:endParaRPr lang="en-US" dirty="0"/>
          </a:p>
        </p:txBody>
      </p:sp>
      <p:pic>
        <p:nvPicPr>
          <p:cNvPr id="172034" name="Picture 2"/>
          <p:cNvPicPr>
            <a:picLocks noChangeAspect="1" noChangeArrowheads="1"/>
          </p:cNvPicPr>
          <p:nvPr/>
        </p:nvPicPr>
        <p:blipFill>
          <a:blip r:embed="rId3" cstate="print"/>
          <a:srcRect/>
          <a:stretch>
            <a:fillRect/>
          </a:stretch>
        </p:blipFill>
        <p:spPr bwMode="auto">
          <a:xfrm>
            <a:off x="685800" y="685800"/>
            <a:ext cx="7226159" cy="61722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Database and BLOB</a:t>
            </a:r>
            <a:endParaRPr lang="en-US" dirty="0"/>
          </a:p>
        </p:txBody>
      </p:sp>
      <p:pic>
        <p:nvPicPr>
          <p:cNvPr id="173058" name="Picture 2"/>
          <p:cNvPicPr>
            <a:picLocks noChangeAspect="1" noChangeArrowheads="1"/>
          </p:cNvPicPr>
          <p:nvPr/>
        </p:nvPicPr>
        <p:blipFill>
          <a:blip r:embed="rId3" cstate="print"/>
          <a:srcRect/>
          <a:stretch>
            <a:fillRect/>
          </a:stretch>
        </p:blipFill>
        <p:spPr bwMode="auto">
          <a:xfrm>
            <a:off x="685801" y="838200"/>
            <a:ext cx="7781860" cy="6915459"/>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What is doable?</a:t>
            </a:r>
            <a:endParaRPr lang="en-US" dirty="0"/>
          </a:p>
        </p:txBody>
      </p:sp>
      <p:pic>
        <p:nvPicPr>
          <p:cNvPr id="174082" name="Picture 2"/>
          <p:cNvPicPr>
            <a:picLocks noChangeAspect="1" noChangeArrowheads="1"/>
          </p:cNvPicPr>
          <p:nvPr/>
        </p:nvPicPr>
        <p:blipFill>
          <a:blip r:embed="rId3" cstate="print"/>
          <a:srcRect/>
          <a:stretch>
            <a:fillRect/>
          </a:stretch>
        </p:blipFill>
        <p:spPr bwMode="auto">
          <a:xfrm>
            <a:off x="0" y="685800"/>
            <a:ext cx="9172321" cy="6521571"/>
          </a:xfrm>
          <a:prstGeom prst="rect">
            <a:avLst/>
          </a:prstGeom>
          <a:noFill/>
          <a:ln w="9525">
            <a:noFill/>
            <a:miter lim="800000"/>
            <a:headEnd/>
            <a:tailEnd/>
          </a:ln>
        </p:spPr>
      </p:pic>
      <p:sp>
        <p:nvSpPr>
          <p:cNvPr id="5" name="Oval 4"/>
          <p:cNvSpPr/>
          <p:nvPr/>
        </p:nvSpPr>
        <p:spPr>
          <a:xfrm>
            <a:off x="2057400" y="2743200"/>
            <a:ext cx="685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What is doable?</a:t>
            </a:r>
            <a:endParaRPr lang="en-US" dirty="0"/>
          </a:p>
        </p:txBody>
      </p:sp>
      <p:pic>
        <p:nvPicPr>
          <p:cNvPr id="175106" name="Picture 2"/>
          <p:cNvPicPr>
            <a:picLocks noChangeAspect="1" noChangeArrowheads="1"/>
          </p:cNvPicPr>
          <p:nvPr/>
        </p:nvPicPr>
        <p:blipFill>
          <a:blip r:embed="rId3" cstate="print"/>
          <a:srcRect/>
          <a:stretch>
            <a:fillRect/>
          </a:stretch>
        </p:blipFill>
        <p:spPr bwMode="auto">
          <a:xfrm>
            <a:off x="0" y="609600"/>
            <a:ext cx="9213530" cy="6981825"/>
          </a:xfrm>
          <a:prstGeom prst="rect">
            <a:avLst/>
          </a:prstGeom>
          <a:noFill/>
          <a:ln w="9525">
            <a:noFill/>
            <a:miter lim="800000"/>
            <a:headEnd/>
            <a:tailEnd/>
          </a:ln>
        </p:spPr>
      </p:pic>
      <p:sp>
        <p:nvSpPr>
          <p:cNvPr id="6" name="Oval 5"/>
          <p:cNvSpPr/>
          <p:nvPr/>
        </p:nvSpPr>
        <p:spPr>
          <a:xfrm>
            <a:off x="7772400" y="44196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What is doable?</a:t>
            </a:r>
            <a:endParaRPr lang="en-US" dirty="0"/>
          </a:p>
        </p:txBody>
      </p:sp>
      <p:pic>
        <p:nvPicPr>
          <p:cNvPr id="176131" name="Picture 3"/>
          <p:cNvPicPr>
            <a:picLocks noChangeAspect="1" noChangeArrowheads="1"/>
          </p:cNvPicPr>
          <p:nvPr/>
        </p:nvPicPr>
        <p:blipFill>
          <a:blip r:embed="rId3" cstate="print"/>
          <a:srcRect/>
          <a:stretch>
            <a:fillRect/>
          </a:stretch>
        </p:blipFill>
        <p:spPr bwMode="auto">
          <a:xfrm>
            <a:off x="533400" y="609600"/>
            <a:ext cx="8185883" cy="6434138"/>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Ultimate Goal:  Metadata can be shared with an OAI harvester</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456481" y="273629"/>
            <a:ext cx="8228160" cy="1144921"/>
          </a:xfrm>
          <a:ln/>
        </p:spPr>
        <p:txBody>
          <a:bodyPr tIns="28802"/>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dirty="0"/>
              <a:t>R</a:t>
            </a:r>
            <a:r>
              <a:rPr lang="en-US" sz="3300" dirty="0" smtClean="0"/>
              <a:t>esearch </a:t>
            </a:r>
            <a:r>
              <a:rPr lang="en-US" sz="3300" dirty="0"/>
              <a:t>ecosystem of the past...</a:t>
            </a:r>
          </a:p>
        </p:txBody>
      </p:sp>
      <p:sp>
        <p:nvSpPr>
          <p:cNvPr id="14338" name="Rectangle 2"/>
          <p:cNvSpPr>
            <a:spLocks noGrp="1" noChangeArrowheads="1"/>
          </p:cNvSpPr>
          <p:nvPr>
            <p:ph type="body" idx="1"/>
          </p:nvPr>
        </p:nvSpPr>
        <p:spPr>
          <a:xfrm>
            <a:off x="456481" y="1604329"/>
            <a:ext cx="8228160" cy="4526396"/>
          </a:xfrm>
          <a:ln/>
        </p:spPr>
        <p:txBody>
          <a:bodyPr/>
          <a:lstStyle/>
          <a:p>
            <a:endParaRPr lang="en-US"/>
          </a:p>
        </p:txBody>
      </p:sp>
      <p:pic>
        <p:nvPicPr>
          <p:cNvPr id="14339" name="Picture 3"/>
          <p:cNvPicPr>
            <a:picLocks noChangeAspect="1" noChangeArrowheads="1"/>
          </p:cNvPicPr>
          <p:nvPr/>
        </p:nvPicPr>
        <p:blipFill>
          <a:blip r:embed="rId3" cstate="print"/>
          <a:srcRect/>
          <a:stretch>
            <a:fillRect/>
          </a:stretch>
        </p:blipFill>
        <p:spPr bwMode="auto">
          <a:xfrm>
            <a:off x="414720" y="1244291"/>
            <a:ext cx="8501760" cy="5391926"/>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print resources analogy….</a:t>
            </a:r>
            <a:endParaRPr lang="en-US" dirty="0"/>
          </a:p>
        </p:txBody>
      </p:sp>
      <p:pic>
        <p:nvPicPr>
          <p:cNvPr id="78850" name="Picture 2" descr="bibliographic item"/>
          <p:cNvPicPr>
            <a:picLocks noChangeAspect="1" noChangeArrowheads="1"/>
          </p:cNvPicPr>
          <p:nvPr/>
        </p:nvPicPr>
        <p:blipFill>
          <a:blip r:embed="rId3" cstate="print"/>
          <a:srcRect/>
          <a:stretch>
            <a:fillRect/>
          </a:stretch>
        </p:blipFill>
        <p:spPr bwMode="auto">
          <a:xfrm>
            <a:off x="685800" y="1524000"/>
            <a:ext cx="7543800" cy="4270738"/>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Readily available, open source, free-of-charge tools for acting as an OAI repository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rmAutofit/>
          </a:bodyPr>
          <a:lstStyle/>
          <a:p>
            <a:r>
              <a:rPr lang="en-US" dirty="0" smtClean="0"/>
              <a:t>Also, lots of tools you can buy</a:t>
            </a:r>
            <a:endParaRPr lang="en-US" dirty="0"/>
          </a:p>
        </p:txBody>
      </p:sp>
      <p:pic>
        <p:nvPicPr>
          <p:cNvPr id="80898" name="Picture 2"/>
          <p:cNvPicPr>
            <a:picLocks noChangeAspect="1" noChangeArrowheads="1"/>
          </p:cNvPicPr>
          <p:nvPr/>
        </p:nvPicPr>
        <p:blipFill>
          <a:blip r:embed="rId3" cstate="print"/>
          <a:srcRect/>
          <a:stretch>
            <a:fillRect/>
          </a:stretch>
        </p:blipFill>
        <p:spPr bwMode="auto">
          <a:xfrm>
            <a:off x="1032754" y="927378"/>
            <a:ext cx="6815846" cy="6235422"/>
          </a:xfrm>
          <a:prstGeom prst="rect">
            <a:avLst/>
          </a:prstGeom>
          <a:noFill/>
          <a:ln w="9525">
            <a:solidFill>
              <a:schemeClr val="accent6"/>
            </a:solidFill>
            <a:miter lim="800000"/>
            <a:headEnd/>
            <a:tailEnd/>
          </a:ln>
        </p:spPr>
      </p:pic>
      <p:sp>
        <p:nvSpPr>
          <p:cNvPr id="5" name="Oval 4"/>
          <p:cNvSpPr/>
          <p:nvPr/>
        </p:nvSpPr>
        <p:spPr>
          <a:xfrm>
            <a:off x="4724400" y="5410200"/>
            <a:ext cx="1143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Step 2:  Assess projects</a:t>
            </a:r>
            <a:endParaRPr lang="en-US" dirty="0"/>
          </a:p>
        </p:txBody>
      </p:sp>
      <p:sp>
        <p:nvSpPr>
          <p:cNvPr id="3" name="Content Placeholder 2"/>
          <p:cNvSpPr>
            <a:spLocks noGrp="1"/>
          </p:cNvSpPr>
          <p:nvPr>
            <p:ph idx="1"/>
          </p:nvPr>
        </p:nvSpPr>
        <p:spPr>
          <a:xfrm>
            <a:off x="152400" y="1066800"/>
            <a:ext cx="8763000" cy="5791200"/>
          </a:xfrm>
        </p:spPr>
        <p:txBody>
          <a:bodyPr>
            <a:normAutofit fontScale="92500" lnSpcReduction="20000"/>
          </a:bodyPr>
          <a:lstStyle/>
          <a:p>
            <a:r>
              <a:rPr lang="en-US" dirty="0" smtClean="0"/>
              <a:t>Factors that make a project harder:</a:t>
            </a:r>
          </a:p>
          <a:p>
            <a:pPr lvl="1"/>
            <a:r>
              <a:rPr lang="en-US" dirty="0" smtClean="0"/>
              <a:t>Really large website.  When you browse, you have difficulty knowing what areas exist.</a:t>
            </a:r>
          </a:p>
          <a:p>
            <a:pPr lvl="1"/>
            <a:r>
              <a:rPr lang="en-US" dirty="0" smtClean="0"/>
              <a:t>Website is created by a database, not static HTML.</a:t>
            </a:r>
          </a:p>
          <a:p>
            <a:r>
              <a:rPr lang="en-US" dirty="0" smtClean="0"/>
              <a:t>Factors that make a project easier:</a:t>
            </a:r>
          </a:p>
          <a:p>
            <a:pPr lvl="1"/>
            <a:r>
              <a:rPr lang="en-US" dirty="0" smtClean="0"/>
              <a:t>Smaller total size of the website.  When you browse, you can feel “the end”.</a:t>
            </a:r>
          </a:p>
          <a:p>
            <a:pPr lvl="1"/>
            <a:r>
              <a:rPr lang="en-US" dirty="0" smtClean="0"/>
              <a:t>You can see and understand labels for the documents you want.  You can cut-and-paste several labels at the same time.</a:t>
            </a:r>
          </a:p>
          <a:p>
            <a:pPr lvl="1"/>
            <a:r>
              <a:rPr lang="en-US" dirty="0" smtClean="0"/>
              <a:t>You understand how the website is structured. </a:t>
            </a:r>
          </a:p>
          <a:p>
            <a:r>
              <a:rPr lang="en-US" dirty="0" smtClean="0"/>
              <a:t>Irrelevant factors:</a:t>
            </a:r>
          </a:p>
          <a:p>
            <a:pPr lvl="1"/>
            <a:r>
              <a:rPr lang="en-US" dirty="0" smtClean="0"/>
              <a:t>Has someone else done this?  (Remember, redundant digital projects is better for authentication.)</a:t>
            </a:r>
          </a:p>
          <a:p>
            <a:pPr lvl="2">
              <a:buNone/>
            </a:pPr>
            <a:r>
              <a:rPr lang="en-US" dirty="0" smtClean="0"/>
              <a:t>(You also don’t know how thoroughly they did it.)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Daunting Scope</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838200" y="701211"/>
            <a:ext cx="7772400" cy="61567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smtClean="0"/>
              <a:t>Smaller may be better for </a:t>
            </a:r>
            <a:r>
              <a:rPr lang="en-US" i="1" dirty="0" smtClean="0"/>
              <a:t>your</a:t>
            </a:r>
            <a:r>
              <a:rPr lang="en-US" dirty="0" smtClean="0"/>
              <a:t> patrons</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677890" y="762000"/>
            <a:ext cx="7704109" cy="6096001"/>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smtClean="0"/>
              <a:t>Smaller may be better for </a:t>
            </a:r>
            <a:r>
              <a:rPr lang="en-US" i="1" dirty="0" smtClean="0"/>
              <a:t>your</a:t>
            </a:r>
            <a:r>
              <a:rPr lang="en-US" dirty="0" smtClean="0"/>
              <a:t> patrons</a:t>
            </a:r>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1" y="838199"/>
            <a:ext cx="9144000" cy="592190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762000" y="228600"/>
            <a:ext cx="8010703" cy="6367664"/>
          </a:xfrm>
          <a:prstGeom prst="rect">
            <a:avLst/>
          </a:prstGeom>
          <a:noFill/>
          <a:ln w="9525">
            <a:noFill/>
            <a:miter lim="800000"/>
            <a:headEnd/>
            <a:tailEnd/>
          </a:ln>
        </p:spPr>
      </p:pic>
      <p:sp>
        <p:nvSpPr>
          <p:cNvPr id="7" name="Oval 6"/>
          <p:cNvSpPr/>
          <p:nvPr/>
        </p:nvSpPr>
        <p:spPr>
          <a:xfrm>
            <a:off x="2590800" y="3733800"/>
            <a:ext cx="6553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47800"/>
          </a:xfrm>
        </p:spPr>
        <p:txBody>
          <a:bodyPr>
            <a:normAutofit/>
          </a:bodyPr>
          <a:lstStyle/>
          <a:p>
            <a:r>
              <a:rPr lang="en-US" dirty="0" smtClean="0"/>
              <a:t>Local focus may be better for threatened materials</a:t>
            </a:r>
            <a:endParaRPr lang="en-US" dirty="0"/>
          </a:p>
        </p:txBody>
      </p:sp>
      <p:sp>
        <p:nvSpPr>
          <p:cNvPr id="4" name="Content Placeholder 2"/>
          <p:cNvSpPr>
            <a:spLocks noGrp="1"/>
          </p:cNvSpPr>
          <p:nvPr>
            <p:ph idx="1"/>
          </p:nvPr>
        </p:nvSpPr>
        <p:spPr>
          <a:xfrm>
            <a:off x="457200" y="1600200"/>
            <a:ext cx="8229600" cy="4525963"/>
          </a:xfrm>
        </p:spPr>
        <p:txBody>
          <a:bodyPr/>
          <a:lstStyle/>
          <a:p>
            <a:r>
              <a:rPr lang="en-US" dirty="0" smtClean="0"/>
              <a:t>State and Local websites are less stable than federal.</a:t>
            </a:r>
          </a:p>
          <a:p>
            <a:r>
              <a:rPr lang="en-US" dirty="0" smtClean="0"/>
              <a:t>The more local you go, the less likely someone else will do it.</a:t>
            </a:r>
          </a:p>
          <a:p>
            <a:r>
              <a:rPr lang="en-US" dirty="0" smtClean="0"/>
              <a:t>Smaller more localized government bodies may have comparable IT access to libraries – a good fit.</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3:  Collecting Content:</a:t>
            </a:r>
            <a:br>
              <a:rPr lang="en-US" dirty="0" smtClean="0"/>
            </a:br>
            <a:r>
              <a:rPr lang="en-US" dirty="0" smtClean="0"/>
              <a:t>Use low end, easily available tools</a:t>
            </a:r>
            <a:endParaRPr lang="en-US" dirty="0"/>
          </a:p>
        </p:txBody>
      </p:sp>
      <p:sp>
        <p:nvSpPr>
          <p:cNvPr id="3" name="Content Placeholder 2"/>
          <p:cNvSpPr>
            <a:spLocks noGrp="1"/>
          </p:cNvSpPr>
          <p:nvPr>
            <p:ph idx="1"/>
          </p:nvPr>
        </p:nvSpPr>
        <p:spPr/>
        <p:txBody>
          <a:bodyPr/>
          <a:lstStyle/>
          <a:p>
            <a:r>
              <a:rPr lang="en-US" dirty="0" err="1" smtClean="0"/>
              <a:t>Downloadthemall</a:t>
            </a:r>
            <a:r>
              <a:rPr lang="en-US" dirty="0" smtClean="0"/>
              <a:t> Firefox extension, to capture all documents linked from a single page</a:t>
            </a:r>
          </a:p>
          <a:p>
            <a:r>
              <a:rPr lang="en-US" dirty="0" err="1" smtClean="0"/>
              <a:t>HTTrack</a:t>
            </a:r>
            <a:r>
              <a:rPr lang="en-US" dirty="0" smtClean="0"/>
              <a:t> website copier, to capture an entire website</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207360" y="207382"/>
            <a:ext cx="8435520" cy="1144921"/>
          </a:xfrm>
          <a:ln/>
        </p:spPr>
        <p:txBody>
          <a:bodyPr tIns="28802"/>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dirty="0"/>
              <a:t>R</a:t>
            </a:r>
            <a:r>
              <a:rPr lang="en-US" sz="3300" dirty="0" smtClean="0"/>
              <a:t>esearch </a:t>
            </a:r>
            <a:r>
              <a:rPr lang="en-US" sz="3300" dirty="0"/>
              <a:t>ecosystem of the present...</a:t>
            </a:r>
          </a:p>
        </p:txBody>
      </p:sp>
      <p:sp>
        <p:nvSpPr>
          <p:cNvPr id="16386" name="Rectangle 2"/>
          <p:cNvSpPr>
            <a:spLocks noGrp="1" noChangeArrowheads="1"/>
          </p:cNvSpPr>
          <p:nvPr>
            <p:ph type="body" idx="1"/>
          </p:nvPr>
        </p:nvSpPr>
        <p:spPr>
          <a:xfrm>
            <a:off x="456481" y="1604329"/>
            <a:ext cx="8228160" cy="4526396"/>
          </a:xfrm>
          <a:ln/>
        </p:spPr>
        <p:txBody>
          <a:bodyPr/>
          <a:lstStyle/>
          <a:p>
            <a:endParaRPr lang="en-US"/>
          </a:p>
        </p:txBody>
      </p:sp>
      <p:pic>
        <p:nvPicPr>
          <p:cNvPr id="16387" name="Picture 3"/>
          <p:cNvPicPr>
            <a:picLocks noChangeAspect="1" noChangeArrowheads="1"/>
          </p:cNvPicPr>
          <p:nvPr/>
        </p:nvPicPr>
        <p:blipFill>
          <a:blip r:embed="rId3" cstate="print"/>
          <a:srcRect/>
          <a:stretch>
            <a:fillRect/>
          </a:stretch>
        </p:blipFill>
        <p:spPr bwMode="auto">
          <a:xfrm>
            <a:off x="0" y="3940254"/>
            <a:ext cx="4354560" cy="2917746"/>
          </a:xfrm>
          <a:prstGeom prst="rect">
            <a:avLst/>
          </a:prstGeom>
          <a:noFill/>
          <a:ln w="9525">
            <a:noFill/>
            <a:round/>
            <a:headEnd/>
            <a:tailEnd/>
          </a:ln>
          <a:effectLst/>
        </p:spPr>
      </p:pic>
      <p:pic>
        <p:nvPicPr>
          <p:cNvPr id="16388" name="Picture 4"/>
          <p:cNvPicPr>
            <a:picLocks noChangeAspect="1" noChangeArrowheads="1"/>
          </p:cNvPicPr>
          <p:nvPr/>
        </p:nvPicPr>
        <p:blipFill>
          <a:blip r:embed="rId4" cstate="print"/>
          <a:srcRect/>
          <a:stretch>
            <a:fillRect/>
          </a:stretch>
        </p:blipFill>
        <p:spPr bwMode="auto">
          <a:xfrm>
            <a:off x="4354560" y="1451672"/>
            <a:ext cx="4789440" cy="2695963"/>
          </a:xfrm>
          <a:prstGeom prst="rect">
            <a:avLst/>
          </a:prstGeom>
          <a:noFill/>
          <a:ln w="9525">
            <a:noFill/>
            <a:round/>
            <a:headEnd/>
            <a:tailEnd/>
          </a:ln>
          <a:effectLst/>
        </p:spPr>
      </p:pic>
      <p:pic>
        <p:nvPicPr>
          <p:cNvPr id="16389" name="Picture 5"/>
          <p:cNvPicPr>
            <a:picLocks noChangeAspect="1" noChangeArrowheads="1"/>
          </p:cNvPicPr>
          <p:nvPr/>
        </p:nvPicPr>
        <p:blipFill>
          <a:blip r:embed="rId5" cstate="print"/>
          <a:srcRect/>
          <a:stretch>
            <a:fillRect/>
          </a:stretch>
        </p:blipFill>
        <p:spPr bwMode="auto">
          <a:xfrm>
            <a:off x="4561920" y="3732872"/>
            <a:ext cx="4561920" cy="3110727"/>
          </a:xfrm>
          <a:prstGeom prst="rect">
            <a:avLst/>
          </a:prstGeom>
          <a:noFill/>
          <a:ln w="9525">
            <a:noFill/>
            <a:round/>
            <a:headEnd/>
            <a:tailEnd/>
          </a:ln>
          <a:effectLst/>
        </p:spPr>
      </p:pic>
      <p:pic>
        <p:nvPicPr>
          <p:cNvPr id="16390" name="Picture 6"/>
          <p:cNvPicPr>
            <a:picLocks noChangeAspect="1" noChangeArrowheads="1"/>
          </p:cNvPicPr>
          <p:nvPr/>
        </p:nvPicPr>
        <p:blipFill>
          <a:blip r:embed="rId6" cstate="print"/>
          <a:srcRect/>
          <a:stretch>
            <a:fillRect/>
          </a:stretch>
        </p:blipFill>
        <p:spPr bwMode="auto">
          <a:xfrm>
            <a:off x="0" y="1244291"/>
            <a:ext cx="4354560" cy="269596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Collecting Content:  Avoid high tech tools</a:t>
            </a:r>
            <a:endParaRPr lang="en-US" dirty="0"/>
          </a:p>
        </p:txBody>
      </p:sp>
      <p:sp>
        <p:nvSpPr>
          <p:cNvPr id="3" name="Content Placeholder 2"/>
          <p:cNvSpPr>
            <a:spLocks noGrp="1"/>
          </p:cNvSpPr>
          <p:nvPr>
            <p:ph idx="1"/>
          </p:nvPr>
        </p:nvSpPr>
        <p:spPr/>
        <p:txBody>
          <a:bodyPr/>
          <a:lstStyle/>
          <a:p>
            <a:r>
              <a:rPr lang="en-US" dirty="0" smtClean="0"/>
              <a:t>You are at a presentation title, in part, “with no I.T. support”</a:t>
            </a:r>
          </a:p>
          <a:p>
            <a:r>
              <a:rPr lang="en-US" dirty="0" smtClean="0"/>
              <a:t>Here are some examples of the vastness you are unable to touch (so don’t try):</a:t>
            </a:r>
          </a:p>
          <a:p>
            <a:pPr lvl="1"/>
            <a:r>
              <a:rPr lang="en-US" dirty="0" smtClean="0"/>
              <a:t>The Way Back Machine</a:t>
            </a:r>
          </a:p>
          <a:p>
            <a:pPr lvl="1"/>
            <a:r>
              <a:rPr lang="en-US" dirty="0" smtClean="0"/>
              <a:t>Library of Congress web archiving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Collecting Content:  Issues in getting documents directly from the agency</a:t>
            </a:r>
            <a:endParaRPr lang="en-US" dirty="0"/>
          </a:p>
        </p:txBody>
      </p:sp>
      <p:sp>
        <p:nvSpPr>
          <p:cNvPr id="3" name="Content Placeholder 2"/>
          <p:cNvSpPr>
            <a:spLocks noGrp="1"/>
          </p:cNvSpPr>
          <p:nvPr>
            <p:ph idx="1"/>
          </p:nvPr>
        </p:nvSpPr>
        <p:spPr>
          <a:xfrm>
            <a:off x="457200" y="1676400"/>
            <a:ext cx="8229600" cy="5181600"/>
          </a:xfrm>
        </p:spPr>
        <p:txBody>
          <a:bodyPr>
            <a:normAutofit lnSpcReduction="10000"/>
          </a:bodyPr>
          <a:lstStyle/>
          <a:p>
            <a:r>
              <a:rPr lang="en-US" dirty="0" smtClean="0"/>
              <a:t>Higher entry barriers.  Have to be in touch with the right person in the agency.</a:t>
            </a:r>
          </a:p>
          <a:p>
            <a:pPr lvl="1"/>
            <a:r>
              <a:rPr lang="en-US" dirty="0" smtClean="0"/>
              <a:t>You may be “waiting by the phone” for extended periods of time.</a:t>
            </a:r>
          </a:p>
          <a:p>
            <a:r>
              <a:rPr lang="en-US" dirty="0" smtClean="0"/>
              <a:t>Redaction may be an issue.</a:t>
            </a:r>
          </a:p>
          <a:p>
            <a:r>
              <a:rPr lang="en-US" dirty="0" smtClean="0"/>
              <a:t> Documents and indexing may be in a non-standard format or arrangement.</a:t>
            </a:r>
          </a:p>
          <a:p>
            <a:r>
              <a:rPr lang="en-US" dirty="0" smtClean="0"/>
              <a:t>But… This is probably the only possible way to archive a database based website.</a:t>
            </a:r>
          </a:p>
          <a:p>
            <a:pPr lvl="1"/>
            <a:r>
              <a:rPr lang="en-US" dirty="0" smtClean="0"/>
              <a:t>(</a:t>
            </a:r>
            <a:r>
              <a:rPr lang="en-US" dirty="0" err="1" smtClean="0"/>
              <a:t>ie</a:t>
            </a:r>
            <a:r>
              <a:rPr lang="en-US" dirty="0" smtClean="0"/>
              <a:t>. Get the documents AND the database)</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0" y="0"/>
            <a:ext cx="9163050" cy="741045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Collecting Content:  Use low end, easily available tools</a:t>
            </a:r>
            <a:endParaRPr lang="en-US" dirty="0"/>
          </a:p>
        </p:txBody>
      </p:sp>
      <p:sp>
        <p:nvSpPr>
          <p:cNvPr id="3" name="Content Placeholder 2"/>
          <p:cNvSpPr>
            <a:spLocks noGrp="1"/>
          </p:cNvSpPr>
          <p:nvPr>
            <p:ph idx="1"/>
          </p:nvPr>
        </p:nvSpPr>
        <p:spPr/>
        <p:txBody>
          <a:bodyPr/>
          <a:lstStyle/>
          <a:p>
            <a:r>
              <a:rPr lang="en-US" dirty="0" err="1" smtClean="0"/>
              <a:t>Downloadthemall</a:t>
            </a:r>
            <a:r>
              <a:rPr lang="en-US" dirty="0" smtClean="0"/>
              <a:t> Firefox extension, to capture all documents linked from a single page</a:t>
            </a:r>
          </a:p>
          <a:p>
            <a:r>
              <a:rPr lang="en-US" dirty="0" err="1" smtClean="0"/>
              <a:t>HTTrack</a:t>
            </a:r>
            <a:r>
              <a:rPr lang="en-US" dirty="0" smtClean="0"/>
              <a:t> website copier, to capture an entire website</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dirty="0" smtClean="0"/>
              <a:t>Low End Tool:  </a:t>
            </a:r>
            <a:r>
              <a:rPr lang="en-US" dirty="0" err="1" smtClean="0"/>
              <a:t>DownLoadThemAll</a:t>
            </a:r>
            <a:r>
              <a:rPr lang="en-US" dirty="0" smtClean="0"/>
              <a:t/>
            </a:r>
            <a:br>
              <a:rPr lang="en-US" dirty="0" smtClean="0"/>
            </a:br>
            <a:r>
              <a:rPr lang="en-US" dirty="0" smtClean="0"/>
              <a:t>Firefox Extension</a:t>
            </a:r>
            <a:endParaRPr lang="en-US" dirty="0"/>
          </a:p>
        </p:txBody>
      </p:sp>
      <p:sp>
        <p:nvSpPr>
          <p:cNvPr id="5" name="TextBox 4"/>
          <p:cNvSpPr txBox="1"/>
          <p:nvPr/>
        </p:nvSpPr>
        <p:spPr>
          <a:xfrm>
            <a:off x="152400" y="3733800"/>
            <a:ext cx="8839200" cy="461665"/>
          </a:xfrm>
          <a:prstGeom prst="rect">
            <a:avLst/>
          </a:prstGeom>
          <a:noFill/>
        </p:spPr>
        <p:txBody>
          <a:bodyPr wrap="square" rtlCol="0">
            <a:spAutoFit/>
          </a:bodyPr>
          <a:lstStyle/>
          <a:p>
            <a:pPr algn="ctr"/>
            <a:r>
              <a:rPr lang="en-US" sz="2400" dirty="0" smtClean="0">
                <a:hlinkClick r:id="rId2"/>
              </a:rPr>
              <a:t>https://addons.mozilla.org/en-US/firefox/addon/downthemall/</a:t>
            </a:r>
            <a:r>
              <a:rPr lang="en-US" sz="2400" dirty="0" smtClean="0"/>
              <a:t> </a:t>
            </a:r>
            <a:endParaRPr lang="en-US" sz="2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0" y="0"/>
            <a:ext cx="9144000" cy="8351463"/>
          </a:xfrm>
          <a:prstGeom prst="rect">
            <a:avLst/>
          </a:prstGeom>
          <a:noFill/>
          <a:ln w="9525">
            <a:noFill/>
            <a:miter lim="800000"/>
            <a:headEnd/>
            <a:tailEnd/>
          </a:ln>
        </p:spPr>
      </p:pic>
      <p:sp>
        <p:nvSpPr>
          <p:cNvPr id="5" name="Oval 4"/>
          <p:cNvSpPr/>
          <p:nvPr/>
        </p:nvSpPr>
        <p:spPr>
          <a:xfrm>
            <a:off x="3962400" y="19812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0" y="0"/>
            <a:ext cx="9144000" cy="86514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0" y="0"/>
            <a:ext cx="9173144" cy="816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End Tool:  </a:t>
            </a:r>
            <a:r>
              <a:rPr lang="en-US" dirty="0" err="1" smtClean="0"/>
              <a:t>HTTrack</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90600" y="1"/>
            <a:ext cx="7467600" cy="6873206"/>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14720" y="0"/>
            <a:ext cx="8228160" cy="1144921"/>
          </a:xfrm>
          <a:ln/>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Library of the present...</a:t>
            </a:r>
          </a:p>
        </p:txBody>
      </p:sp>
      <p:sp>
        <p:nvSpPr>
          <p:cNvPr id="17410" name="Rectangle 2"/>
          <p:cNvSpPr>
            <a:spLocks noGrp="1" noChangeArrowheads="1"/>
          </p:cNvSpPr>
          <p:nvPr>
            <p:ph type="body" idx="1"/>
          </p:nvPr>
        </p:nvSpPr>
        <p:spPr>
          <a:xfrm>
            <a:off x="456481" y="1604329"/>
            <a:ext cx="8228160" cy="4526396"/>
          </a:xfrm>
          <a:ln/>
        </p:spPr>
        <p:txBody>
          <a:bodyPr/>
          <a:lstStyle/>
          <a:p>
            <a:endParaRPr lang="en-US"/>
          </a:p>
        </p:txBody>
      </p:sp>
      <p:pic>
        <p:nvPicPr>
          <p:cNvPr id="17411" name="Picture 3"/>
          <p:cNvPicPr>
            <a:picLocks noChangeAspect="1" noChangeArrowheads="1"/>
          </p:cNvPicPr>
          <p:nvPr/>
        </p:nvPicPr>
        <p:blipFill>
          <a:blip r:embed="rId3" cstate="print"/>
          <a:srcRect/>
          <a:stretch>
            <a:fillRect/>
          </a:stretch>
        </p:blipFill>
        <p:spPr bwMode="auto">
          <a:xfrm>
            <a:off x="414720" y="1036909"/>
            <a:ext cx="8294400" cy="5391926"/>
          </a:xfrm>
          <a:prstGeom prst="rect">
            <a:avLst/>
          </a:prstGeom>
          <a:noFill/>
          <a:ln w="9525">
            <a:noFill/>
            <a:round/>
            <a:headEnd/>
            <a:tailEnd/>
          </a:ln>
          <a:effectLst/>
        </p:spPr>
      </p:pic>
      <p:pic>
        <p:nvPicPr>
          <p:cNvPr id="17412" name="Picture 4"/>
          <p:cNvPicPr>
            <a:picLocks noChangeAspect="1" noChangeArrowheads="1"/>
          </p:cNvPicPr>
          <p:nvPr/>
        </p:nvPicPr>
        <p:blipFill>
          <a:blip r:embed="rId4" cstate="print"/>
          <a:srcRect/>
          <a:stretch>
            <a:fillRect/>
          </a:stretch>
        </p:blipFill>
        <p:spPr bwMode="auto">
          <a:xfrm>
            <a:off x="7464960" y="5806690"/>
            <a:ext cx="1658880" cy="1036909"/>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877654" y="1"/>
            <a:ext cx="7504346" cy="6857999"/>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38200" y="1"/>
            <a:ext cx="7460900" cy="6857999"/>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Capture/Create metadata</a:t>
            </a:r>
            <a:endParaRPr lang="en-US" dirty="0"/>
          </a:p>
        </p:txBody>
      </p:sp>
      <p:sp>
        <p:nvSpPr>
          <p:cNvPr id="3" name="Content Placeholder 2"/>
          <p:cNvSpPr>
            <a:spLocks noGrp="1"/>
          </p:cNvSpPr>
          <p:nvPr>
            <p:ph idx="1"/>
          </p:nvPr>
        </p:nvSpPr>
        <p:spPr>
          <a:xfrm>
            <a:off x="228600" y="1600200"/>
            <a:ext cx="8763000" cy="5105400"/>
          </a:xfrm>
        </p:spPr>
        <p:txBody>
          <a:bodyPr>
            <a:normAutofit/>
          </a:bodyPr>
          <a:lstStyle/>
          <a:p>
            <a:r>
              <a:rPr lang="en-US" dirty="0" smtClean="0"/>
              <a:t>Use a standard schema, for better support.</a:t>
            </a:r>
          </a:p>
          <a:p>
            <a:pPr lvl="1"/>
            <a:r>
              <a:rPr lang="en-US" dirty="0" smtClean="0"/>
              <a:t>I will talk about Dublin Core.</a:t>
            </a:r>
          </a:p>
          <a:p>
            <a:r>
              <a:rPr lang="en-US" dirty="0" smtClean="0"/>
              <a:t>Look for indexing information on the webpage.</a:t>
            </a:r>
          </a:p>
          <a:p>
            <a:pPr lvl="1"/>
            <a:r>
              <a:rPr lang="en-US" dirty="0" smtClean="0"/>
              <a:t>You will translate this human-readable information into something a computer can understand.</a:t>
            </a:r>
          </a:p>
          <a:p>
            <a:r>
              <a:rPr lang="en-US" dirty="0" smtClean="0"/>
              <a:t>Use Excel or Open Office Calc as a tool.</a:t>
            </a:r>
          </a:p>
          <a:p>
            <a:pPr lvl="1"/>
            <a:r>
              <a:rPr lang="en-US" dirty="0" smtClean="0"/>
              <a:t>These are compatible with most digital library platforms and tools.</a:t>
            </a:r>
          </a:p>
          <a:p>
            <a:pPr lvl="1"/>
            <a:r>
              <a:rPr lang="en-US" dirty="0" smtClean="0"/>
              <a:t>You already have and know how to use a spreadsheet.</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schema:  Dublin Core</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Dublin Core Metadata Element set is a standard schema.</a:t>
            </a:r>
          </a:p>
          <a:p>
            <a:pPr lvl="1"/>
            <a:r>
              <a:rPr lang="en-US" dirty="0" smtClean="0"/>
              <a:t>ISO Standard 15836-2009</a:t>
            </a:r>
          </a:p>
          <a:p>
            <a:r>
              <a:rPr lang="en-US" dirty="0" smtClean="0"/>
              <a:t>Widely supported and used in the library community.</a:t>
            </a:r>
          </a:p>
          <a:p>
            <a:pPr lvl="1"/>
            <a:r>
              <a:rPr lang="en-US" dirty="0" smtClean="0"/>
              <a:t>Off-the-shelf tools for letting computers read and share this, in order to build search engines.</a:t>
            </a:r>
          </a:p>
          <a:p>
            <a:r>
              <a:rPr lang="en-US" dirty="0" smtClean="0"/>
              <a:t>A good choice for government documents.</a:t>
            </a:r>
          </a:p>
          <a:p>
            <a:pPr lvl="1"/>
            <a:r>
              <a:rPr lang="en-US" dirty="0" smtClean="0"/>
              <a:t>Carl Malamud uses this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Dublin Core:  15 elements</a:t>
            </a:r>
            <a:endParaRPr lang="en-US" dirty="0"/>
          </a:p>
        </p:txBody>
      </p:sp>
      <p:sp>
        <p:nvSpPr>
          <p:cNvPr id="3" name="Content Placeholder 2"/>
          <p:cNvSpPr>
            <a:spLocks noGrp="1"/>
          </p:cNvSpPr>
          <p:nvPr>
            <p:ph idx="1"/>
          </p:nvPr>
        </p:nvSpPr>
        <p:spPr>
          <a:xfrm>
            <a:off x="457200" y="1219200"/>
            <a:ext cx="2667000" cy="5410200"/>
          </a:xfrm>
        </p:spPr>
        <p:txBody>
          <a:bodyPr>
            <a:normAutofit fontScale="70000" lnSpcReduction="20000"/>
          </a:bodyPr>
          <a:lstStyle/>
          <a:p>
            <a:endParaRPr lang="en-US" dirty="0" smtClean="0"/>
          </a:p>
          <a:p>
            <a:r>
              <a:rPr lang="en-US" dirty="0" smtClean="0"/>
              <a:t>    Title</a:t>
            </a:r>
          </a:p>
          <a:p>
            <a:r>
              <a:rPr lang="en-US" dirty="0" smtClean="0"/>
              <a:t>    Creator</a:t>
            </a:r>
          </a:p>
          <a:p>
            <a:r>
              <a:rPr lang="en-US" dirty="0" smtClean="0"/>
              <a:t>    Subject</a:t>
            </a:r>
          </a:p>
          <a:p>
            <a:r>
              <a:rPr lang="en-US" dirty="0" smtClean="0"/>
              <a:t>    Description</a:t>
            </a:r>
          </a:p>
          <a:p>
            <a:r>
              <a:rPr lang="en-US" dirty="0" smtClean="0"/>
              <a:t>    Publisher</a:t>
            </a:r>
          </a:p>
          <a:p>
            <a:r>
              <a:rPr lang="en-US" dirty="0" smtClean="0"/>
              <a:t>    Contributor</a:t>
            </a:r>
          </a:p>
          <a:p>
            <a:r>
              <a:rPr lang="en-US" dirty="0" smtClean="0"/>
              <a:t>    Date</a:t>
            </a:r>
          </a:p>
          <a:p>
            <a:r>
              <a:rPr lang="en-US" dirty="0" smtClean="0"/>
              <a:t>    Type</a:t>
            </a:r>
          </a:p>
          <a:p>
            <a:r>
              <a:rPr lang="en-US" dirty="0" smtClean="0"/>
              <a:t>    Format</a:t>
            </a:r>
          </a:p>
          <a:p>
            <a:r>
              <a:rPr lang="en-US" dirty="0" smtClean="0"/>
              <a:t>    Identifier</a:t>
            </a:r>
          </a:p>
          <a:p>
            <a:r>
              <a:rPr lang="en-US" dirty="0" smtClean="0"/>
              <a:t>    Source</a:t>
            </a:r>
          </a:p>
          <a:p>
            <a:r>
              <a:rPr lang="en-US" dirty="0" smtClean="0"/>
              <a:t>    Language</a:t>
            </a:r>
          </a:p>
          <a:p>
            <a:r>
              <a:rPr lang="en-US" dirty="0" smtClean="0"/>
              <a:t>    Relation</a:t>
            </a:r>
          </a:p>
          <a:p>
            <a:r>
              <a:rPr lang="en-US" dirty="0" smtClean="0"/>
              <a:t>    Coverage</a:t>
            </a:r>
          </a:p>
          <a:p>
            <a:r>
              <a:rPr lang="en-US" dirty="0" smtClean="0"/>
              <a:t>    Rights</a:t>
            </a:r>
          </a:p>
        </p:txBody>
      </p:sp>
      <p:sp>
        <p:nvSpPr>
          <p:cNvPr id="4" name="TextBox 3"/>
          <p:cNvSpPr txBox="1"/>
          <p:nvPr/>
        </p:nvSpPr>
        <p:spPr>
          <a:xfrm>
            <a:off x="3276600" y="1524000"/>
            <a:ext cx="5867400" cy="1477328"/>
          </a:xfrm>
          <a:prstGeom prst="rect">
            <a:avLst/>
          </a:prstGeom>
          <a:noFill/>
        </p:spPr>
        <p:txBody>
          <a:bodyPr wrap="square" rtlCol="0">
            <a:spAutoFit/>
          </a:bodyPr>
          <a:lstStyle/>
          <a:p>
            <a:r>
              <a:rPr lang="en-US" dirty="0" smtClean="0"/>
              <a:t>Definitions are here:  </a:t>
            </a:r>
            <a:r>
              <a:rPr lang="en-US" dirty="0" smtClean="0">
                <a:hlinkClick r:id="rId3"/>
              </a:rPr>
              <a:t>http://dublincore.org/documents/usageguide/elements.shtml</a:t>
            </a:r>
            <a:r>
              <a:rPr lang="en-US" dirty="0" smtClean="0"/>
              <a:t> </a:t>
            </a:r>
          </a:p>
          <a:p>
            <a:endParaRPr lang="en-US" dirty="0" smtClean="0"/>
          </a:p>
          <a:p>
            <a:r>
              <a:rPr lang="en-US" dirty="0" smtClean="0"/>
              <a:t>Read the definition of each as you go assigning the value.</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t>Look for indexing information </a:t>
            </a:r>
            <a:br>
              <a:rPr lang="en-US" dirty="0" smtClean="0"/>
            </a:br>
            <a:r>
              <a:rPr lang="en-US" dirty="0" smtClean="0"/>
              <a:t>on the website</a:t>
            </a:r>
            <a:endParaRPr lang="en-US" dirty="0"/>
          </a:p>
        </p:txBody>
      </p:sp>
      <p:pic>
        <p:nvPicPr>
          <p:cNvPr id="177154" name="Picture 2"/>
          <p:cNvPicPr>
            <a:picLocks noChangeAspect="1" noChangeArrowheads="1"/>
          </p:cNvPicPr>
          <p:nvPr/>
        </p:nvPicPr>
        <p:blipFill>
          <a:blip r:embed="rId3" cstate="print"/>
          <a:srcRect/>
          <a:stretch>
            <a:fillRect/>
          </a:stretch>
        </p:blipFill>
        <p:spPr bwMode="auto">
          <a:xfrm>
            <a:off x="381000" y="1219200"/>
            <a:ext cx="8382000" cy="6881661"/>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Cut-and-paste</a:t>
            </a:r>
            <a:endParaRPr lang="en-US" dirty="0"/>
          </a:p>
        </p:txBody>
      </p:sp>
      <p:pic>
        <p:nvPicPr>
          <p:cNvPr id="178179" name="Picture 3"/>
          <p:cNvPicPr>
            <a:picLocks noChangeAspect="1" noChangeArrowheads="1"/>
          </p:cNvPicPr>
          <p:nvPr/>
        </p:nvPicPr>
        <p:blipFill>
          <a:blip r:embed="rId2" cstate="print"/>
          <a:srcRect/>
          <a:stretch>
            <a:fillRect/>
          </a:stretch>
        </p:blipFill>
        <p:spPr bwMode="auto">
          <a:xfrm>
            <a:off x="364182" y="734938"/>
            <a:ext cx="8398818" cy="6880299"/>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Cut-and-paste</a:t>
            </a:r>
            <a:endParaRPr lang="en-US" dirty="0"/>
          </a:p>
        </p:txBody>
      </p:sp>
      <p:pic>
        <p:nvPicPr>
          <p:cNvPr id="179202" name="Picture 2"/>
          <p:cNvPicPr>
            <a:picLocks noChangeAspect="1" noChangeArrowheads="1"/>
          </p:cNvPicPr>
          <p:nvPr/>
        </p:nvPicPr>
        <p:blipFill>
          <a:blip r:embed="rId2" cstate="print"/>
          <a:srcRect/>
          <a:stretch>
            <a:fillRect/>
          </a:stretch>
        </p:blipFill>
        <p:spPr bwMode="auto">
          <a:xfrm>
            <a:off x="0" y="853263"/>
            <a:ext cx="9144000" cy="5661837"/>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Cut-and-paste</a:t>
            </a:r>
            <a:endParaRPr lang="en-US" dirty="0"/>
          </a:p>
        </p:txBody>
      </p:sp>
      <p:pic>
        <p:nvPicPr>
          <p:cNvPr id="180226" name="Picture 2"/>
          <p:cNvPicPr>
            <a:picLocks noChangeAspect="1" noChangeArrowheads="1"/>
          </p:cNvPicPr>
          <p:nvPr/>
        </p:nvPicPr>
        <p:blipFill>
          <a:blip r:embed="rId2" cstate="print"/>
          <a:srcRect/>
          <a:stretch>
            <a:fillRect/>
          </a:stretch>
        </p:blipFill>
        <p:spPr bwMode="auto">
          <a:xfrm>
            <a:off x="19590" y="685800"/>
            <a:ext cx="9124410" cy="7706706"/>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Clean up the material</a:t>
            </a:r>
            <a:endParaRPr lang="en-US" dirty="0"/>
          </a:p>
        </p:txBody>
      </p:sp>
      <p:pic>
        <p:nvPicPr>
          <p:cNvPr id="181250" name="Picture 2"/>
          <p:cNvPicPr>
            <a:picLocks noChangeAspect="1" noChangeArrowheads="1"/>
          </p:cNvPicPr>
          <p:nvPr/>
        </p:nvPicPr>
        <p:blipFill>
          <a:blip r:embed="rId2" cstate="print"/>
          <a:srcRect/>
          <a:stretch>
            <a:fillRect/>
          </a:stretch>
        </p:blipFill>
        <p:spPr bwMode="auto">
          <a:xfrm>
            <a:off x="0" y="762000"/>
            <a:ext cx="9187321" cy="7962900"/>
          </a:xfrm>
          <a:prstGeom prst="rect">
            <a:avLst/>
          </a:prstGeom>
          <a:noFill/>
          <a:ln w="9525">
            <a:noFill/>
            <a:miter lim="800000"/>
            <a:headEnd/>
            <a:tailEnd/>
          </a:ln>
        </p:spPr>
      </p:pic>
      <p:sp>
        <p:nvSpPr>
          <p:cNvPr id="5" name="Oval 4"/>
          <p:cNvSpPr/>
          <p:nvPr/>
        </p:nvSpPr>
        <p:spPr>
          <a:xfrm>
            <a:off x="6019800" y="4191000"/>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1"/>
            <a:ext cx="9144000" cy="1418550"/>
          </a:xfrm>
          <a:ln/>
        </p:spPr>
        <p:txBody>
          <a:bodyPr tIns="32002">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3600" dirty="0" smtClean="0"/>
              <a:t>Shift in everything from print to digital:</a:t>
            </a:r>
            <a:br>
              <a:rPr lang="en-US" sz="3600" dirty="0" smtClean="0"/>
            </a:br>
            <a:r>
              <a:rPr lang="en-US" sz="3600" dirty="0" smtClean="0"/>
              <a:t>Changing </a:t>
            </a:r>
            <a:r>
              <a:rPr lang="en-US" sz="3600" dirty="0"/>
              <a:t>role of Libraries and Publishers</a:t>
            </a:r>
          </a:p>
        </p:txBody>
      </p:sp>
      <p:sp>
        <p:nvSpPr>
          <p:cNvPr id="19458" name="Rectangle 2"/>
          <p:cNvSpPr>
            <a:spLocks noGrp="1" noChangeArrowheads="1"/>
          </p:cNvSpPr>
          <p:nvPr>
            <p:ph type="body" idx="1"/>
          </p:nvPr>
        </p:nvSpPr>
        <p:spPr>
          <a:xfrm>
            <a:off x="228600" y="1604328"/>
            <a:ext cx="8610600" cy="5253671"/>
          </a:xfrm>
          <a:ln/>
        </p:spPr>
        <p:txBody>
          <a:bodyPr>
            <a:normAutofit fontScale="92500" lnSpcReduction="10000"/>
          </a:bodyPr>
          <a:lstStyle/>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Libraries moving away from the repository function</a:t>
            </a:r>
          </a:p>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smtClean="0"/>
          </a:p>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Collection weeding by pure statistics, no look at books’ merits.</a:t>
            </a:r>
          </a:p>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p>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“Just </a:t>
            </a:r>
            <a:r>
              <a:rPr lang="en-US" dirty="0"/>
              <a:t>in Case” to “Just in Time” acquisitions</a:t>
            </a:r>
            <a:r>
              <a:rPr lang="en-US" dirty="0" smtClean="0"/>
              <a:t>.</a:t>
            </a:r>
          </a:p>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p>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The </a:t>
            </a:r>
            <a:r>
              <a:rPr lang="en-US" b="1" dirty="0"/>
              <a:t>“big deal”</a:t>
            </a:r>
            <a:r>
              <a:rPr lang="en-US" dirty="0"/>
              <a:t> is falling apart.</a:t>
            </a:r>
          </a:p>
          <a:p>
            <a:pPr marL="391686" indent="-293764">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The alternative of </a:t>
            </a:r>
            <a:r>
              <a:rPr lang="en-US" b="1" dirty="0"/>
              <a:t>patron driven acquisitions</a:t>
            </a:r>
            <a:r>
              <a:rPr lang="en-US" dirty="0"/>
              <a:t> may have long term drawbacks</a:t>
            </a:r>
            <a:r>
              <a:rPr lang="en-US" dirty="0" smtClean="0"/>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Clean up the material</a:t>
            </a:r>
            <a:endParaRPr lang="en-US" dirty="0"/>
          </a:p>
        </p:txBody>
      </p:sp>
      <p:sp>
        <p:nvSpPr>
          <p:cNvPr id="6" name="Oval 5"/>
          <p:cNvSpPr/>
          <p:nvPr/>
        </p:nvSpPr>
        <p:spPr>
          <a:xfrm>
            <a:off x="5943600" y="3962400"/>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275" name="Picture 3"/>
          <p:cNvPicPr>
            <a:picLocks noChangeAspect="1" noChangeArrowheads="1"/>
          </p:cNvPicPr>
          <p:nvPr/>
        </p:nvPicPr>
        <p:blipFill>
          <a:blip r:embed="rId2" cstate="print"/>
          <a:srcRect/>
          <a:stretch>
            <a:fillRect/>
          </a:stretch>
        </p:blipFill>
        <p:spPr bwMode="auto">
          <a:xfrm>
            <a:off x="8875" y="609600"/>
            <a:ext cx="9135125" cy="7696199"/>
          </a:xfrm>
          <a:prstGeom prst="rect">
            <a:avLst/>
          </a:prstGeom>
          <a:noFill/>
          <a:ln w="9525">
            <a:noFill/>
            <a:miter lim="800000"/>
            <a:headEnd/>
            <a:tailEnd/>
          </a:ln>
        </p:spPr>
      </p:pic>
      <p:sp>
        <p:nvSpPr>
          <p:cNvPr id="8" name="Oval 7"/>
          <p:cNvSpPr/>
          <p:nvPr/>
        </p:nvSpPr>
        <p:spPr>
          <a:xfrm>
            <a:off x="5943600" y="3962400"/>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Clean up the material</a:t>
            </a:r>
            <a:endParaRPr lang="en-US" dirty="0"/>
          </a:p>
        </p:txBody>
      </p:sp>
      <p:pic>
        <p:nvPicPr>
          <p:cNvPr id="183299" name="Picture 3"/>
          <p:cNvPicPr>
            <a:picLocks noChangeAspect="1" noChangeArrowheads="1"/>
          </p:cNvPicPr>
          <p:nvPr/>
        </p:nvPicPr>
        <p:blipFill>
          <a:blip r:embed="rId2" cstate="print"/>
          <a:srcRect/>
          <a:stretch>
            <a:fillRect/>
          </a:stretch>
        </p:blipFill>
        <p:spPr bwMode="auto">
          <a:xfrm>
            <a:off x="0" y="609600"/>
            <a:ext cx="9144000" cy="7698471"/>
          </a:xfrm>
          <a:prstGeom prst="rect">
            <a:avLst/>
          </a:prstGeom>
          <a:noFill/>
          <a:ln w="9525">
            <a:noFill/>
            <a:miter lim="800000"/>
            <a:headEnd/>
            <a:tailEnd/>
          </a:ln>
        </p:spPr>
      </p:pic>
      <p:sp>
        <p:nvSpPr>
          <p:cNvPr id="9" name="Oval 8"/>
          <p:cNvSpPr/>
          <p:nvPr/>
        </p:nvSpPr>
        <p:spPr>
          <a:xfrm>
            <a:off x="5943600" y="3962400"/>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Clean up the material</a:t>
            </a:r>
            <a:endParaRPr lang="en-US" dirty="0"/>
          </a:p>
        </p:txBody>
      </p:sp>
      <p:pic>
        <p:nvPicPr>
          <p:cNvPr id="184322" name="Picture 2"/>
          <p:cNvPicPr>
            <a:picLocks noChangeAspect="1" noChangeArrowheads="1"/>
          </p:cNvPicPr>
          <p:nvPr/>
        </p:nvPicPr>
        <p:blipFill>
          <a:blip r:embed="rId2" cstate="print"/>
          <a:srcRect/>
          <a:stretch>
            <a:fillRect/>
          </a:stretch>
        </p:blipFill>
        <p:spPr bwMode="auto">
          <a:xfrm>
            <a:off x="0" y="609600"/>
            <a:ext cx="9186764" cy="6476999"/>
          </a:xfrm>
          <a:prstGeom prst="rect">
            <a:avLst/>
          </a:prstGeom>
          <a:noFill/>
          <a:ln w="9525">
            <a:noFill/>
            <a:miter lim="800000"/>
            <a:headEnd/>
            <a:tailEnd/>
          </a:ln>
        </p:spPr>
      </p:pic>
      <p:sp>
        <p:nvSpPr>
          <p:cNvPr id="6" name="Oval 5"/>
          <p:cNvSpPr/>
          <p:nvPr/>
        </p:nvSpPr>
        <p:spPr>
          <a:xfrm>
            <a:off x="6019800" y="3429000"/>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Save in text editor with HTML extension</a:t>
            </a:r>
            <a:endParaRPr lang="en-US" dirty="0"/>
          </a:p>
        </p:txBody>
      </p:sp>
      <p:pic>
        <p:nvPicPr>
          <p:cNvPr id="185347" name="Picture 3"/>
          <p:cNvPicPr>
            <a:picLocks noChangeAspect="1" noChangeArrowheads="1"/>
          </p:cNvPicPr>
          <p:nvPr/>
        </p:nvPicPr>
        <p:blipFill>
          <a:blip r:embed="rId3" cstate="print"/>
          <a:srcRect/>
          <a:stretch>
            <a:fillRect/>
          </a:stretch>
        </p:blipFill>
        <p:spPr bwMode="auto">
          <a:xfrm>
            <a:off x="61670" y="1066800"/>
            <a:ext cx="9082330" cy="6734175"/>
          </a:xfrm>
          <a:prstGeom prst="rect">
            <a:avLst/>
          </a:prstGeom>
          <a:noFill/>
          <a:ln w="9525">
            <a:noFill/>
            <a:miter lim="800000"/>
            <a:headEnd/>
            <a:tailEnd/>
          </a:ln>
        </p:spPr>
      </p:pic>
      <p:sp>
        <p:nvSpPr>
          <p:cNvPr id="6" name="Oval 5"/>
          <p:cNvSpPr/>
          <p:nvPr/>
        </p:nvSpPr>
        <p:spPr>
          <a:xfrm>
            <a:off x="0" y="32766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Open with browser</a:t>
            </a:r>
            <a:endParaRPr lang="en-US" dirty="0"/>
          </a:p>
        </p:txBody>
      </p:sp>
      <p:pic>
        <p:nvPicPr>
          <p:cNvPr id="186370" name="Picture 2"/>
          <p:cNvPicPr>
            <a:picLocks noChangeAspect="1" noChangeArrowheads="1"/>
          </p:cNvPicPr>
          <p:nvPr/>
        </p:nvPicPr>
        <p:blipFill>
          <a:blip r:embed="rId2" cstate="print"/>
          <a:srcRect/>
          <a:stretch>
            <a:fillRect/>
          </a:stretch>
        </p:blipFill>
        <p:spPr bwMode="auto">
          <a:xfrm>
            <a:off x="533400" y="1143000"/>
            <a:ext cx="7810500" cy="64389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Open with browser</a:t>
            </a:r>
            <a:endParaRPr lang="en-US" dirty="0"/>
          </a:p>
        </p:txBody>
      </p:sp>
      <p:pic>
        <p:nvPicPr>
          <p:cNvPr id="187394" name="Picture 2"/>
          <p:cNvPicPr>
            <a:picLocks noChangeAspect="1" noChangeArrowheads="1"/>
          </p:cNvPicPr>
          <p:nvPr/>
        </p:nvPicPr>
        <p:blipFill>
          <a:blip r:embed="rId2" cstate="print"/>
          <a:srcRect/>
          <a:stretch>
            <a:fillRect/>
          </a:stretch>
        </p:blipFill>
        <p:spPr bwMode="auto">
          <a:xfrm>
            <a:off x="0" y="1267776"/>
            <a:ext cx="9236639" cy="5590224"/>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Cut-and-paste to spreadsheet</a:t>
            </a:r>
            <a:endParaRPr lang="en-US" dirty="0"/>
          </a:p>
        </p:txBody>
      </p:sp>
      <p:pic>
        <p:nvPicPr>
          <p:cNvPr id="188418" name="Picture 2"/>
          <p:cNvPicPr>
            <a:picLocks noChangeAspect="1" noChangeArrowheads="1"/>
          </p:cNvPicPr>
          <p:nvPr/>
        </p:nvPicPr>
        <p:blipFill>
          <a:blip r:embed="rId2" cstate="print"/>
          <a:srcRect/>
          <a:stretch>
            <a:fillRect/>
          </a:stretch>
        </p:blipFill>
        <p:spPr bwMode="auto">
          <a:xfrm>
            <a:off x="42047" y="762000"/>
            <a:ext cx="9101953" cy="6410325"/>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Cut-and-paste to spreadsheet</a:t>
            </a:r>
            <a:endParaRPr lang="en-US" dirty="0"/>
          </a:p>
        </p:txBody>
      </p:sp>
      <p:pic>
        <p:nvPicPr>
          <p:cNvPr id="189442" name="Picture 2"/>
          <p:cNvPicPr>
            <a:picLocks noChangeAspect="1" noChangeArrowheads="1"/>
          </p:cNvPicPr>
          <p:nvPr/>
        </p:nvPicPr>
        <p:blipFill>
          <a:blip r:embed="rId2" cstate="print"/>
          <a:srcRect/>
          <a:stretch>
            <a:fillRect/>
          </a:stretch>
        </p:blipFill>
        <p:spPr bwMode="auto">
          <a:xfrm>
            <a:off x="0" y="776319"/>
            <a:ext cx="10332870" cy="6081681"/>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Label Columns, and place values.</a:t>
            </a:r>
            <a:endParaRPr lang="en-US" dirty="0"/>
          </a:p>
        </p:txBody>
      </p:sp>
      <p:pic>
        <p:nvPicPr>
          <p:cNvPr id="190466" name="Picture 2"/>
          <p:cNvPicPr>
            <a:picLocks noChangeAspect="1" noChangeArrowheads="1"/>
          </p:cNvPicPr>
          <p:nvPr/>
        </p:nvPicPr>
        <p:blipFill>
          <a:blip r:embed="rId2" cstate="print"/>
          <a:srcRect/>
          <a:stretch>
            <a:fillRect/>
          </a:stretch>
        </p:blipFill>
        <p:spPr bwMode="auto">
          <a:xfrm>
            <a:off x="0" y="1041408"/>
            <a:ext cx="9780612" cy="5816592"/>
          </a:xfrm>
          <a:prstGeom prst="rect">
            <a:avLst/>
          </a:prstGeom>
          <a:noFill/>
          <a:ln w="9525">
            <a:noFill/>
            <a:miter lim="800000"/>
            <a:headEnd/>
            <a:tailEnd/>
          </a:ln>
        </p:spPr>
      </p:pic>
      <p:sp>
        <p:nvSpPr>
          <p:cNvPr id="5" name="Oval 4"/>
          <p:cNvSpPr/>
          <p:nvPr/>
        </p:nvSpPr>
        <p:spPr>
          <a:xfrm>
            <a:off x="1752600" y="43434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52600" y="33528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52600" y="49530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52600" y="59436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Label Columns, and place values.</a:t>
            </a:r>
            <a:endParaRPr lang="en-US" dirty="0"/>
          </a:p>
        </p:txBody>
      </p:sp>
      <p:pic>
        <p:nvPicPr>
          <p:cNvPr id="190466" name="Picture 2"/>
          <p:cNvPicPr>
            <a:picLocks noChangeAspect="1" noChangeArrowheads="1"/>
          </p:cNvPicPr>
          <p:nvPr/>
        </p:nvPicPr>
        <p:blipFill>
          <a:blip r:embed="rId2" cstate="print"/>
          <a:srcRect/>
          <a:stretch>
            <a:fillRect/>
          </a:stretch>
        </p:blipFill>
        <p:spPr bwMode="auto">
          <a:xfrm>
            <a:off x="0" y="1041408"/>
            <a:ext cx="9780612" cy="5816592"/>
          </a:xfrm>
          <a:prstGeom prst="rect">
            <a:avLst/>
          </a:prstGeom>
          <a:noFill/>
          <a:ln w="9525">
            <a:noFill/>
            <a:miter lim="800000"/>
            <a:headEnd/>
            <a:tailEnd/>
          </a:ln>
        </p:spPr>
      </p:pic>
      <p:sp>
        <p:nvSpPr>
          <p:cNvPr id="5" name="Oval 4"/>
          <p:cNvSpPr/>
          <p:nvPr/>
        </p:nvSpPr>
        <p:spPr>
          <a:xfrm>
            <a:off x="1752600" y="43434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52600" y="33528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52600" y="49530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52600" y="59436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14720" y="0"/>
            <a:ext cx="8228160" cy="990601"/>
          </a:xfrm>
          <a:ln/>
        </p:spPr>
        <p:txBody>
          <a:bodyPr tIns="35203">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Library of the present...</a:t>
            </a:r>
            <a:br>
              <a:rPr lang="en-US" dirty="0" smtClean="0"/>
            </a:br>
            <a:r>
              <a:rPr lang="en-US" dirty="0" smtClean="0"/>
              <a:t>Traditional Repository Function?</a:t>
            </a:r>
            <a:endParaRPr lang="en-US" dirty="0"/>
          </a:p>
        </p:txBody>
      </p:sp>
      <p:sp>
        <p:nvSpPr>
          <p:cNvPr id="17410" name="Rectangle 2"/>
          <p:cNvSpPr>
            <a:spLocks noGrp="1" noChangeArrowheads="1"/>
          </p:cNvSpPr>
          <p:nvPr>
            <p:ph type="body" idx="1"/>
          </p:nvPr>
        </p:nvSpPr>
        <p:spPr>
          <a:xfrm>
            <a:off x="456481" y="1604329"/>
            <a:ext cx="8228160" cy="4526396"/>
          </a:xfrm>
          <a:ln/>
        </p:spPr>
        <p:txBody>
          <a:bodyPr/>
          <a:lstStyle/>
          <a:p>
            <a:endParaRPr lang="en-US"/>
          </a:p>
        </p:txBody>
      </p:sp>
      <p:pic>
        <p:nvPicPr>
          <p:cNvPr id="17411" name="Picture 3"/>
          <p:cNvPicPr>
            <a:picLocks noChangeAspect="1" noChangeArrowheads="1"/>
          </p:cNvPicPr>
          <p:nvPr/>
        </p:nvPicPr>
        <p:blipFill>
          <a:blip r:embed="rId3" cstate="print"/>
          <a:srcRect/>
          <a:stretch>
            <a:fillRect/>
          </a:stretch>
        </p:blipFill>
        <p:spPr bwMode="auto">
          <a:xfrm>
            <a:off x="414720" y="1036909"/>
            <a:ext cx="8294400" cy="5391926"/>
          </a:xfrm>
          <a:prstGeom prst="rect">
            <a:avLst/>
          </a:prstGeom>
          <a:noFill/>
          <a:ln w="9525">
            <a:noFill/>
            <a:round/>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7772400" y="6085930"/>
            <a:ext cx="1371600" cy="772070"/>
          </a:xfrm>
          <a:prstGeom prst="rect">
            <a:avLst/>
          </a:prstGeom>
          <a:noFill/>
          <a:ln w="9525">
            <a:noFill/>
            <a:round/>
            <a:headEnd/>
            <a:tailEnd/>
          </a:ln>
          <a:effectLst/>
        </p:spPr>
      </p:pic>
      <p:sp>
        <p:nvSpPr>
          <p:cNvPr id="8" name="TextBox 7"/>
          <p:cNvSpPr txBox="1"/>
          <p:nvPr/>
        </p:nvSpPr>
        <p:spPr>
          <a:xfrm>
            <a:off x="0" y="6488668"/>
            <a:ext cx="8120621" cy="369332"/>
          </a:xfrm>
          <a:prstGeom prst="rect">
            <a:avLst/>
          </a:prstGeom>
          <a:noFill/>
        </p:spPr>
        <p:txBody>
          <a:bodyPr wrap="none" rtlCol="0">
            <a:spAutoFit/>
          </a:bodyPr>
          <a:lstStyle/>
          <a:p>
            <a:r>
              <a:rPr lang="en-US" dirty="0" smtClean="0"/>
              <a:t>15 years later, where can I find my </a:t>
            </a:r>
            <a:r>
              <a:rPr lang="en-US" dirty="0" err="1" smtClean="0"/>
              <a:t>highschool</a:t>
            </a:r>
            <a:r>
              <a:rPr lang="en-US" dirty="0" smtClean="0"/>
              <a:t> yearbook? *hint* not in the </a:t>
            </a:r>
            <a:r>
              <a:rPr lang="en-US" dirty="0" err="1" smtClean="0"/>
              <a:t>highschool</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Label Columns, and place values.</a:t>
            </a:r>
            <a:endParaRPr lang="en-US" dirty="0"/>
          </a:p>
        </p:txBody>
      </p:sp>
      <p:pic>
        <p:nvPicPr>
          <p:cNvPr id="191490" name="Picture 2"/>
          <p:cNvPicPr>
            <a:picLocks noChangeAspect="1" noChangeArrowheads="1"/>
          </p:cNvPicPr>
          <p:nvPr/>
        </p:nvPicPr>
        <p:blipFill>
          <a:blip r:embed="rId2" cstate="print"/>
          <a:srcRect/>
          <a:stretch>
            <a:fillRect/>
          </a:stretch>
        </p:blipFill>
        <p:spPr bwMode="auto">
          <a:xfrm>
            <a:off x="0" y="1191809"/>
            <a:ext cx="9691961" cy="5666191"/>
          </a:xfrm>
          <a:prstGeom prst="rect">
            <a:avLst/>
          </a:prstGeom>
          <a:noFill/>
          <a:ln w="9525">
            <a:noFill/>
            <a:miter lim="800000"/>
            <a:headEnd/>
            <a:tailEnd/>
          </a:ln>
        </p:spPr>
      </p:pic>
      <p:sp>
        <p:nvSpPr>
          <p:cNvPr id="9" name="Oval 8"/>
          <p:cNvSpPr/>
          <p:nvPr/>
        </p:nvSpPr>
        <p:spPr>
          <a:xfrm>
            <a:off x="5105400" y="3200400"/>
            <a:ext cx="11430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52400" y="3276600"/>
            <a:ext cx="1447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00600" y="3733800"/>
            <a:ext cx="838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19600" y="41910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Label Columns, and place values.</a:t>
            </a:r>
            <a:endParaRPr lang="en-US" dirty="0"/>
          </a:p>
        </p:txBody>
      </p:sp>
      <p:pic>
        <p:nvPicPr>
          <p:cNvPr id="192514" name="Picture 2"/>
          <p:cNvPicPr>
            <a:picLocks noChangeAspect="1" noChangeArrowheads="1"/>
          </p:cNvPicPr>
          <p:nvPr/>
        </p:nvPicPr>
        <p:blipFill>
          <a:blip r:embed="rId2" cstate="print"/>
          <a:srcRect/>
          <a:stretch>
            <a:fillRect/>
          </a:stretch>
        </p:blipFill>
        <p:spPr bwMode="auto">
          <a:xfrm>
            <a:off x="0" y="914400"/>
            <a:ext cx="9710383" cy="6083901"/>
          </a:xfrm>
          <a:prstGeom prst="rect">
            <a:avLst/>
          </a:prstGeom>
          <a:noFill/>
          <a:ln w="9525">
            <a:noFill/>
            <a:miter lim="800000"/>
            <a:headEnd/>
            <a:tailEnd/>
          </a:ln>
        </p:spPr>
      </p:pic>
      <p:sp>
        <p:nvSpPr>
          <p:cNvPr id="8" name="Oval 7"/>
          <p:cNvSpPr/>
          <p:nvPr/>
        </p:nvSpPr>
        <p:spPr>
          <a:xfrm>
            <a:off x="1752600" y="33528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105400" y="28956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95800" y="3962400"/>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76800" y="3505200"/>
            <a:ext cx="685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Label Columns, and place values.</a:t>
            </a:r>
            <a:endParaRPr lang="en-US" dirty="0"/>
          </a:p>
        </p:txBody>
      </p:sp>
      <p:pic>
        <p:nvPicPr>
          <p:cNvPr id="193538" name="Picture 2"/>
          <p:cNvPicPr>
            <a:picLocks noChangeAspect="1" noChangeArrowheads="1"/>
          </p:cNvPicPr>
          <p:nvPr/>
        </p:nvPicPr>
        <p:blipFill>
          <a:blip r:embed="rId2" cstate="print"/>
          <a:srcRect/>
          <a:stretch>
            <a:fillRect/>
          </a:stretch>
        </p:blipFill>
        <p:spPr bwMode="auto">
          <a:xfrm>
            <a:off x="0" y="914400"/>
            <a:ext cx="9858375" cy="5758132"/>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Label Columns, and place values.</a:t>
            </a:r>
            <a:endParaRPr lang="en-US" dirty="0"/>
          </a:p>
        </p:txBody>
      </p:sp>
      <p:pic>
        <p:nvPicPr>
          <p:cNvPr id="194562" name="Picture 2"/>
          <p:cNvPicPr>
            <a:picLocks noChangeAspect="1" noChangeArrowheads="1"/>
          </p:cNvPicPr>
          <p:nvPr/>
        </p:nvPicPr>
        <p:blipFill>
          <a:blip r:embed="rId2" cstate="print"/>
          <a:srcRect/>
          <a:stretch>
            <a:fillRect/>
          </a:stretch>
        </p:blipFill>
        <p:spPr bwMode="auto">
          <a:xfrm>
            <a:off x="0" y="1100137"/>
            <a:ext cx="9860240" cy="5757863"/>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t>Many elements will have the same value for every item in the set</a:t>
            </a:r>
            <a:endParaRPr lang="en-US" dirty="0"/>
          </a:p>
        </p:txBody>
      </p:sp>
      <p:pic>
        <p:nvPicPr>
          <p:cNvPr id="195586" name="Picture 2"/>
          <p:cNvPicPr>
            <a:picLocks noChangeAspect="1" noChangeArrowheads="1"/>
          </p:cNvPicPr>
          <p:nvPr/>
        </p:nvPicPr>
        <p:blipFill>
          <a:blip r:embed="rId2" cstate="print"/>
          <a:srcRect/>
          <a:stretch>
            <a:fillRect/>
          </a:stretch>
        </p:blipFill>
        <p:spPr bwMode="auto">
          <a:xfrm>
            <a:off x="0" y="1295400"/>
            <a:ext cx="10344150" cy="646721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t>Repurpose website information, </a:t>
            </a:r>
            <a:br>
              <a:rPr lang="en-US" dirty="0" smtClean="0"/>
            </a:br>
            <a:r>
              <a:rPr lang="en-US" dirty="0" smtClean="0"/>
              <a:t>as you come to it.</a:t>
            </a:r>
            <a:endParaRPr lang="en-US" dirty="0"/>
          </a:p>
        </p:txBody>
      </p:sp>
      <p:pic>
        <p:nvPicPr>
          <p:cNvPr id="196611" name="Picture 3"/>
          <p:cNvPicPr>
            <a:picLocks noChangeAspect="1" noChangeArrowheads="1"/>
          </p:cNvPicPr>
          <p:nvPr/>
        </p:nvPicPr>
        <p:blipFill>
          <a:blip r:embed="rId2" cstate="print"/>
          <a:srcRect/>
          <a:stretch>
            <a:fillRect/>
          </a:stretch>
        </p:blipFill>
        <p:spPr bwMode="auto">
          <a:xfrm>
            <a:off x="0" y="1219200"/>
            <a:ext cx="9231924" cy="5486400"/>
          </a:xfrm>
          <a:prstGeom prst="rect">
            <a:avLst/>
          </a:prstGeom>
          <a:noFill/>
          <a:ln w="9525">
            <a:noFill/>
            <a:miter lim="800000"/>
            <a:headEnd/>
            <a:tailEnd/>
          </a:ln>
        </p:spPr>
      </p:pic>
      <p:sp>
        <p:nvSpPr>
          <p:cNvPr id="6" name="Oval 5"/>
          <p:cNvSpPr/>
          <p:nvPr/>
        </p:nvSpPr>
        <p:spPr>
          <a:xfrm>
            <a:off x="6781800" y="3124200"/>
            <a:ext cx="1676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95600" y="3276600"/>
            <a:ext cx="1066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86000" y="42672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43200" y="3886200"/>
            <a:ext cx="609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t>Repurpose website information, </a:t>
            </a:r>
            <a:br>
              <a:rPr lang="en-US" dirty="0" smtClean="0"/>
            </a:br>
            <a:r>
              <a:rPr lang="en-US" dirty="0" smtClean="0"/>
              <a:t>as you come to it.</a:t>
            </a:r>
            <a:endParaRPr lang="en-US" dirty="0"/>
          </a:p>
        </p:txBody>
      </p:sp>
      <p:pic>
        <p:nvPicPr>
          <p:cNvPr id="197634" name="Picture 2"/>
          <p:cNvPicPr>
            <a:picLocks noChangeAspect="1" noChangeArrowheads="1"/>
          </p:cNvPicPr>
          <p:nvPr/>
        </p:nvPicPr>
        <p:blipFill>
          <a:blip r:embed="rId2" cstate="print"/>
          <a:srcRect/>
          <a:stretch>
            <a:fillRect/>
          </a:stretch>
        </p:blipFill>
        <p:spPr bwMode="auto">
          <a:xfrm>
            <a:off x="0" y="1295400"/>
            <a:ext cx="9496933" cy="55626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Dublin Core records</a:t>
            </a:r>
            <a:endParaRPr lang="en-US" dirty="0"/>
          </a:p>
        </p:txBody>
      </p:sp>
      <p:sp>
        <p:nvSpPr>
          <p:cNvPr id="3" name="Content Placeholder 2"/>
          <p:cNvSpPr>
            <a:spLocks noGrp="1"/>
          </p:cNvSpPr>
          <p:nvPr>
            <p:ph idx="1"/>
          </p:nvPr>
        </p:nvSpPr>
        <p:spPr/>
        <p:txBody>
          <a:bodyPr/>
          <a:lstStyle/>
          <a:p>
            <a:r>
              <a:rPr lang="en-US" dirty="0" smtClean="0"/>
              <a:t>Keep going until you have all (or several) elements.</a:t>
            </a:r>
          </a:p>
          <a:p>
            <a:pPr lvl="1"/>
            <a:r>
              <a:rPr lang="en-US" dirty="0" smtClean="0"/>
              <a:t>No mandatory elements in Dublin Core (but a federated search  or harvester will have mandatory elements).</a:t>
            </a:r>
          </a:p>
          <a:p>
            <a:r>
              <a:rPr lang="en-US" dirty="0" smtClean="0"/>
              <a:t>Remember, many of the elements in a set will be identical.  Copy-Paste all the way down.</a:t>
            </a:r>
          </a:p>
          <a:p>
            <a:r>
              <a:rPr lang="en-US" dirty="0" smtClean="0"/>
              <a:t>Repurpose website information as you go.</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fontScale="90000"/>
          </a:bodyPr>
          <a:lstStyle/>
          <a:p>
            <a:r>
              <a:rPr lang="en-US" dirty="0" smtClean="0"/>
              <a:t>What do I do with the metadata,</a:t>
            </a:r>
            <a:br>
              <a:rPr lang="en-US" dirty="0" smtClean="0"/>
            </a:br>
            <a:r>
              <a:rPr lang="en-US" dirty="0" smtClean="0"/>
              <a:t> now that I have it?</a:t>
            </a:r>
            <a:endParaRPr lang="en-US" dirty="0"/>
          </a:p>
        </p:txBody>
      </p:sp>
      <p:sp>
        <p:nvSpPr>
          <p:cNvPr id="3" name="Content Placeholder 2"/>
          <p:cNvSpPr>
            <a:spLocks noGrp="1"/>
          </p:cNvSpPr>
          <p:nvPr>
            <p:ph idx="1"/>
          </p:nvPr>
        </p:nvSpPr>
        <p:spPr>
          <a:xfrm>
            <a:off x="304800" y="1371600"/>
            <a:ext cx="8534400" cy="5486400"/>
          </a:xfrm>
        </p:spPr>
        <p:txBody>
          <a:bodyPr>
            <a:normAutofit fontScale="85000" lnSpcReduction="20000"/>
          </a:bodyPr>
          <a:lstStyle/>
          <a:p>
            <a:r>
              <a:rPr lang="en-US" dirty="0" smtClean="0"/>
              <a:t>Keep it in spreadsheet form with the files.</a:t>
            </a:r>
          </a:p>
          <a:p>
            <a:pPr lvl="1"/>
            <a:r>
              <a:rPr lang="en-US" dirty="0" smtClean="0"/>
              <a:t>Metadata is necessary to participate in larger projects later.  Ensure that the index does not get separated from the files, and is placed so that someone looking at the files will find the index.</a:t>
            </a:r>
          </a:p>
          <a:p>
            <a:r>
              <a:rPr lang="en-US" dirty="0" smtClean="0"/>
              <a:t>Look for hosting platforms.</a:t>
            </a:r>
          </a:p>
          <a:p>
            <a:pPr lvl="1"/>
            <a:r>
              <a:rPr lang="en-US" dirty="0" smtClean="0"/>
              <a:t>The FSU law library’s Dublin Core records are posted here: </a:t>
            </a:r>
            <a:r>
              <a:rPr lang="en-US" dirty="0" smtClean="0">
                <a:hlinkClick r:id="rId2"/>
              </a:rPr>
              <a:t>http://flgovdocs.omeka.net/</a:t>
            </a:r>
            <a:endParaRPr lang="en-US" dirty="0" smtClean="0"/>
          </a:p>
          <a:p>
            <a:pPr lvl="2"/>
            <a:r>
              <a:rPr lang="en-US" dirty="0" smtClean="0"/>
              <a:t>(Currently, not being shared, but they could be for $299 per year.)</a:t>
            </a:r>
          </a:p>
          <a:p>
            <a:pPr lvl="2"/>
            <a:r>
              <a:rPr lang="en-US" dirty="0" smtClean="0"/>
              <a:t>Instead of loading items, the law library loaded URLs.  So, the omeka.net account’s only purpose is to enable visibility in federated search.</a:t>
            </a:r>
          </a:p>
          <a:p>
            <a:pPr lvl="1"/>
            <a:r>
              <a:rPr lang="en-US" dirty="0" smtClean="0"/>
              <a:t>All digital library platforms should support a batch import of comma separated value, or Excel records.  If you have an institutional repository, or digital library platform available, then research importing records.</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smtClean="0"/>
              <a:t>Follow-up (step 5):  Long Term Preservation</a:t>
            </a:r>
            <a:br>
              <a:rPr lang="en-US" dirty="0" smtClean="0"/>
            </a:br>
            <a:r>
              <a:rPr lang="en-US" sz="1800" dirty="0" smtClean="0"/>
              <a:t>(the very low end)</a:t>
            </a:r>
            <a:endParaRPr lang="en-US" sz="1800" dirty="0"/>
          </a:p>
        </p:txBody>
      </p:sp>
      <p:sp>
        <p:nvSpPr>
          <p:cNvPr id="3" name="Content Placeholder 2"/>
          <p:cNvSpPr>
            <a:spLocks noGrp="1"/>
          </p:cNvSpPr>
          <p:nvPr>
            <p:ph idx="1"/>
          </p:nvPr>
        </p:nvSpPr>
        <p:spPr>
          <a:xfrm>
            <a:off x="0" y="1295400"/>
            <a:ext cx="9144000" cy="5562600"/>
          </a:xfrm>
        </p:spPr>
        <p:txBody>
          <a:bodyPr>
            <a:normAutofit fontScale="77500" lnSpcReduction="20000"/>
          </a:bodyPr>
          <a:lstStyle/>
          <a:p>
            <a:r>
              <a:rPr lang="en-US" dirty="0" smtClean="0"/>
              <a:t>Keep an inventory of digital assets</a:t>
            </a:r>
          </a:p>
          <a:p>
            <a:pPr lvl="1"/>
            <a:r>
              <a:rPr lang="en-US" dirty="0" smtClean="0"/>
              <a:t>Project level instead of item level is fine.</a:t>
            </a:r>
          </a:p>
          <a:p>
            <a:pPr lvl="2">
              <a:buNone/>
            </a:pPr>
            <a:r>
              <a:rPr lang="en-US" dirty="0" smtClean="0"/>
              <a:t>Catalog records for government docs are often at the series level.  No reason to change this with series of digital government docs.</a:t>
            </a:r>
          </a:p>
          <a:p>
            <a:pPr lvl="1"/>
            <a:r>
              <a:rPr lang="en-US" dirty="0" smtClean="0"/>
              <a:t>Make sure multiple people understand and have access to the inventory.</a:t>
            </a:r>
          </a:p>
          <a:p>
            <a:pPr lvl="1"/>
            <a:r>
              <a:rPr lang="en-US" dirty="0" smtClean="0"/>
              <a:t>Keep the inventory up-to-date.  Weed digital collections. Track backups.</a:t>
            </a:r>
          </a:p>
          <a:p>
            <a:r>
              <a:rPr lang="en-US" dirty="0" smtClean="0"/>
              <a:t>Keep indexing information with files.</a:t>
            </a:r>
          </a:p>
          <a:p>
            <a:pPr lvl="1"/>
            <a:r>
              <a:rPr lang="en-US" dirty="0" smtClean="0"/>
              <a:t>Use README files.</a:t>
            </a:r>
          </a:p>
          <a:p>
            <a:pPr lvl="1"/>
            <a:r>
              <a:rPr lang="en-US" dirty="0" smtClean="0"/>
              <a:t>Goal:  Embedded metadata:  Put the metadata record for each item into the file header.</a:t>
            </a:r>
          </a:p>
          <a:p>
            <a:r>
              <a:rPr lang="en-US" dirty="0" smtClean="0"/>
              <a:t>Consider long-term funding stability.</a:t>
            </a:r>
          </a:p>
          <a:p>
            <a:pPr lvl="1"/>
            <a:r>
              <a:rPr lang="en-US" dirty="0" smtClean="0"/>
              <a:t>Hosted products are especially vulnerable.</a:t>
            </a:r>
          </a:p>
          <a:p>
            <a:r>
              <a:rPr lang="en-US" dirty="0" smtClean="0"/>
              <a:t>Consider long-term access to technical knowledge.</a:t>
            </a:r>
          </a:p>
          <a:p>
            <a:pPr lvl="1"/>
            <a:r>
              <a:rPr lang="en-US" dirty="0" smtClean="0"/>
              <a:t>Avoid tools, when staff cannot be cross-trained.</a:t>
            </a:r>
          </a:p>
          <a:p>
            <a:r>
              <a:rPr lang="en-US" dirty="0" smtClean="0"/>
              <a:t>Goal:  Monitor files for bit-rot.</a:t>
            </a:r>
          </a:p>
          <a:p>
            <a:pPr lvl="1"/>
            <a:r>
              <a:rPr lang="en-US" dirty="0" smtClean="0"/>
              <a:t>Checksums </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3203</TotalTime>
  <Words>10696</Words>
  <Application>Microsoft Office PowerPoint</Application>
  <PresentationFormat>On-screen Show (4:3)</PresentationFormat>
  <Paragraphs>759</Paragraphs>
  <Slides>125</Slides>
  <Notes>80</Notes>
  <HiddenSlides>0</HiddenSlides>
  <MMClips>0</MMClips>
  <ScaleCrop>false</ScaleCrop>
  <HeadingPairs>
    <vt:vector size="4" baseType="variant">
      <vt:variant>
        <vt:lpstr>Theme</vt:lpstr>
      </vt:variant>
      <vt:variant>
        <vt:i4>1</vt:i4>
      </vt:variant>
      <vt:variant>
        <vt:lpstr>Slide Titles</vt:lpstr>
      </vt:variant>
      <vt:variant>
        <vt:i4>125</vt:i4>
      </vt:variant>
    </vt:vector>
  </HeadingPairs>
  <TitlesOfParts>
    <vt:vector size="126" baseType="lpstr">
      <vt:lpstr>Office Theme</vt:lpstr>
      <vt:lpstr>Webscraping on a Shoestring  with No I.T. Support:  Libraries Preserving Access to Born-digital Government Information </vt:lpstr>
      <vt:lpstr>Overview</vt:lpstr>
      <vt:lpstr>Why archive electronic government documents?</vt:lpstr>
      <vt:lpstr>Government documents aren’t the only thing going online….</vt:lpstr>
      <vt:lpstr>Research ecosystem of the past...</vt:lpstr>
      <vt:lpstr>Research ecosystem of the present...</vt:lpstr>
      <vt:lpstr>Library of the present...</vt:lpstr>
      <vt:lpstr>Shift in everything from print to digital: Changing role of Libraries and Publishers</vt:lpstr>
      <vt:lpstr>Library of the present... Traditional Repository Function?</vt:lpstr>
      <vt:lpstr>Shift in government documents  from print to digital</vt:lpstr>
      <vt:lpstr>Slide 11</vt:lpstr>
      <vt:lpstr>Slide 12</vt:lpstr>
      <vt:lpstr>Slide 13</vt:lpstr>
      <vt:lpstr>Disappearing documents?</vt:lpstr>
      <vt:lpstr>Immigration and Naturalization Service, dissolved 2003</vt:lpstr>
      <vt:lpstr>Slide 16</vt:lpstr>
      <vt:lpstr>How has government handled long term official records in the past?</vt:lpstr>
      <vt:lpstr>Traditional Repository Function: Organizing links is not good enough; You must also control the content.</vt:lpstr>
      <vt:lpstr>Traditional role of long term storage and availability</vt:lpstr>
      <vt:lpstr>Authentication</vt:lpstr>
      <vt:lpstr>Approaches so far...</vt:lpstr>
      <vt:lpstr>John Joergensen (Rutgers) and theory of multiple copies</vt:lpstr>
      <vt:lpstr>Harder to tamper with multiple copies</vt:lpstr>
      <vt:lpstr>Potential for Better Search</vt:lpstr>
      <vt:lpstr>Why small / IT poor libraries?</vt:lpstr>
      <vt:lpstr>Barriers to archiving electronic material</vt:lpstr>
      <vt:lpstr>Poor IT support/infrastructure</vt:lpstr>
      <vt:lpstr>Poor IT support/infrastructure</vt:lpstr>
      <vt:lpstr>Step 1:  Assess what resources you have to host content.</vt:lpstr>
      <vt:lpstr>… content is not enough</vt:lpstr>
      <vt:lpstr>… content is not enough</vt:lpstr>
      <vt:lpstr>… content is not enough</vt:lpstr>
      <vt:lpstr>Background:  Metadata and Relational Databases</vt:lpstr>
      <vt:lpstr>Useless metadata:  only people can read it</vt:lpstr>
      <vt:lpstr>Useless metadata:  only people can read it</vt:lpstr>
      <vt:lpstr>Better metadata:  Indexing information is ready to load into a search system</vt:lpstr>
      <vt:lpstr>Better metadata:  Indexing information is ready to load into a search system</vt:lpstr>
      <vt:lpstr>If you can put information from links into Excel, then you can make Dublin Core records</vt:lpstr>
      <vt:lpstr>Static HTML versus Database</vt:lpstr>
      <vt:lpstr>Slide 40</vt:lpstr>
      <vt:lpstr>Slide 41</vt:lpstr>
      <vt:lpstr>Slide 42</vt:lpstr>
      <vt:lpstr>Database and BLOB</vt:lpstr>
      <vt:lpstr>Database and BLOB</vt:lpstr>
      <vt:lpstr>Database and BLOB</vt:lpstr>
      <vt:lpstr>What is doable?</vt:lpstr>
      <vt:lpstr>What is doable?</vt:lpstr>
      <vt:lpstr>What is doable?</vt:lpstr>
      <vt:lpstr>Ultimate Goal:  Metadata can be shared with an OAI harvester</vt:lpstr>
      <vt:lpstr>Another print resources analogy….</vt:lpstr>
      <vt:lpstr>Readily available, open source, free-of-charge tools for acting as an OAI repository</vt:lpstr>
      <vt:lpstr>Also, lots of tools you can buy</vt:lpstr>
      <vt:lpstr>Step 2:  Assess projects</vt:lpstr>
      <vt:lpstr>Daunting Scope</vt:lpstr>
      <vt:lpstr>Smaller may be better for your patrons</vt:lpstr>
      <vt:lpstr>Smaller may be better for your patrons</vt:lpstr>
      <vt:lpstr>Slide 57</vt:lpstr>
      <vt:lpstr>Local focus may be better for threatened materials</vt:lpstr>
      <vt:lpstr>Step 3:  Collecting Content: Use low end, easily available tools</vt:lpstr>
      <vt:lpstr>Collecting Content:  Avoid high tech tools</vt:lpstr>
      <vt:lpstr>Collecting Content:  Issues in getting documents directly from the agency</vt:lpstr>
      <vt:lpstr>Slide 62</vt:lpstr>
      <vt:lpstr>Collecting Content:  Use low end, easily available tools</vt:lpstr>
      <vt:lpstr>Low End Tool:  DownLoadThemAll Firefox Extension</vt:lpstr>
      <vt:lpstr>Slide 65</vt:lpstr>
      <vt:lpstr>Slide 66</vt:lpstr>
      <vt:lpstr>Slide 67</vt:lpstr>
      <vt:lpstr>Low End Tool:  HTTrack</vt:lpstr>
      <vt:lpstr>Slide 69</vt:lpstr>
      <vt:lpstr>Slide 70</vt:lpstr>
      <vt:lpstr>Slide 71</vt:lpstr>
      <vt:lpstr>Step 4:  Capture/Create metadata</vt:lpstr>
      <vt:lpstr>Standard schema:  Dublin Core</vt:lpstr>
      <vt:lpstr>Dublin Core:  15 elements</vt:lpstr>
      <vt:lpstr>Look for indexing information  on the website</vt:lpstr>
      <vt:lpstr>Cut-and-paste</vt:lpstr>
      <vt:lpstr>Cut-and-paste</vt:lpstr>
      <vt:lpstr>Cut-and-paste</vt:lpstr>
      <vt:lpstr>Clean up the material</vt:lpstr>
      <vt:lpstr>Clean up the material</vt:lpstr>
      <vt:lpstr>Clean up the material</vt:lpstr>
      <vt:lpstr>Clean up the material</vt:lpstr>
      <vt:lpstr>Save in text editor with HTML extension</vt:lpstr>
      <vt:lpstr>Open with browser</vt:lpstr>
      <vt:lpstr>Open with browser</vt:lpstr>
      <vt:lpstr>Cut-and-paste to spreadsheet</vt:lpstr>
      <vt:lpstr>Cut-and-paste to spreadsheet</vt:lpstr>
      <vt:lpstr>Label Columns, and place values.</vt:lpstr>
      <vt:lpstr>Label Columns, and place values.</vt:lpstr>
      <vt:lpstr>Label Columns, and place values.</vt:lpstr>
      <vt:lpstr>Label Columns, and place values.</vt:lpstr>
      <vt:lpstr>Label Columns, and place values.</vt:lpstr>
      <vt:lpstr>Label Columns, and place values.</vt:lpstr>
      <vt:lpstr>Many elements will have the same value for every item in the set</vt:lpstr>
      <vt:lpstr>Repurpose website information,  as you come to it.</vt:lpstr>
      <vt:lpstr>Repurpose website information,  as you come to it.</vt:lpstr>
      <vt:lpstr>Creating Dublin Core records</vt:lpstr>
      <vt:lpstr>What do I do with the metadata,  now that I have it?</vt:lpstr>
      <vt:lpstr>Follow-up (step 5):  Long Term Preservation (the very low end)</vt:lpstr>
      <vt:lpstr>Webscraping on a Shoestring  with No I.T. Support:  Libraries Preserving Access to Born-digital Government Information </vt:lpstr>
      <vt:lpstr>Slide 101</vt:lpstr>
      <vt:lpstr>Slide 102</vt:lpstr>
      <vt:lpstr>Slide 103</vt:lpstr>
      <vt:lpstr>Slide 104</vt:lpstr>
      <vt:lpstr>Slide 105</vt:lpstr>
      <vt:lpstr>Slide 106</vt:lpstr>
      <vt:lpstr>Slide 107</vt:lpstr>
      <vt:lpstr>Slide 108</vt:lpstr>
      <vt:lpstr>Slide 109</vt:lpstr>
      <vt:lpstr>Inventory</vt:lpstr>
      <vt:lpstr>Step 5:  Long Term Preservation (the very low end)</vt:lpstr>
      <vt:lpstr>Slide 112</vt:lpstr>
      <vt:lpstr>Slide 113</vt:lpstr>
      <vt:lpstr>Goal:  Embedded metadata</vt:lpstr>
      <vt:lpstr>Goal:  Embedded metadata</vt:lpstr>
      <vt:lpstr>Goal:  Embedded metadata</vt:lpstr>
      <vt:lpstr>Embedded metadata for PDFs: XMP</vt:lpstr>
      <vt:lpstr>Step 5:  Long Term Preservation (the very low end)</vt:lpstr>
      <vt:lpstr>Bit rot: Example vulnerable collection</vt:lpstr>
      <vt:lpstr>Slide 120</vt:lpstr>
      <vt:lpstr>Slide 121</vt:lpstr>
      <vt:lpstr>Slide 122</vt:lpstr>
      <vt:lpstr>Monitoring Bit Rot:  Checksums</vt:lpstr>
      <vt:lpstr>Checksums:  Technical, but  easy tools are emerging.</vt:lpstr>
      <vt:lpstr>Webscraping on a Shoestring  with No I.T. Support:  Libraries Preserving Access to Born-digital Government Information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Conversation Starters: Webscraping on a Shoestring with No I.T. Support: Libraries Preserving Access to Born-digital Government Information</dc:title>
  <dc:creator>stmu</dc:creator>
  <cp:lastModifiedBy>library-laptop</cp:lastModifiedBy>
  <cp:revision>158</cp:revision>
  <dcterms:created xsi:type="dcterms:W3CDTF">2012-06-18T18:53:37Z</dcterms:created>
  <dcterms:modified xsi:type="dcterms:W3CDTF">2012-06-23T21:31:20Z</dcterms:modified>
</cp:coreProperties>
</file>